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301" r:id="rId3"/>
    <p:sldId id="310" r:id="rId4"/>
    <p:sldId id="311" r:id="rId5"/>
    <p:sldId id="316" r:id="rId6"/>
    <p:sldId id="315" r:id="rId7"/>
    <p:sldId id="312" r:id="rId8"/>
    <p:sldId id="321" r:id="rId9"/>
    <p:sldId id="318" r:id="rId10"/>
    <p:sldId id="317" r:id="rId11"/>
    <p:sldId id="313" r:id="rId12"/>
    <p:sldId id="319" r:id="rId13"/>
    <p:sldId id="322" r:id="rId14"/>
    <p:sldId id="314" r:id="rId15"/>
    <p:sldId id="29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385723"/>
    <a:srgbClr val="00B050"/>
    <a:srgbClr val="C00000"/>
    <a:srgbClr val="A6A6A6"/>
    <a:srgbClr val="7B9FC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504" autoAdjust="0"/>
  </p:normalViewPr>
  <p:slideViewPr>
    <p:cSldViewPr snapToGrid="0">
      <p:cViewPr varScale="1">
        <p:scale>
          <a:sx n="145" d="100"/>
          <a:sy n="145" d="100"/>
        </p:scale>
        <p:origin x="30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EC2B7-8368-439D-B658-065CE0446116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8542D-A2EA-468A-842F-84615C3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5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552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79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1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142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60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2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20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748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3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78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200" b="0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200" dirty="0"/>
                  <a:t>동일한 인코더 계층 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𝑋_𝐸𝑛^3</a:t>
                </a:r>
                <a:r>
                  <a:rPr lang="ko-KR" altLang="en-US" sz="1200" dirty="0"/>
                  <a:t>의</a:t>
                </a:r>
                <a:r>
                  <a:rPr lang="en-US" altLang="ko-KR" sz="1200" dirty="0"/>
                  <a:t> feature map</a:t>
                </a:r>
                <a:r>
                  <a:rPr lang="ko-KR" altLang="en-US" sz="1200" dirty="0"/>
                  <a:t>은 디코더에 직접 수신된다</a:t>
                </a:r>
                <a:r>
                  <a:rPr lang="en-US" altLang="ko-KR" sz="12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200" dirty="0"/>
                  <a:t>인코더</a:t>
                </a:r>
                <a:r>
                  <a:rPr lang="en-US" altLang="ko-KR" sz="1200" dirty="0"/>
                  <a:t>-</a:t>
                </a:r>
                <a:r>
                  <a:rPr lang="ko-KR" altLang="en-US" sz="1200" dirty="0"/>
                  <a:t>디코더 간 </a:t>
                </a:r>
                <a:r>
                  <a:rPr lang="en-US" altLang="ko-KR" sz="1200" dirty="0"/>
                  <a:t>skip connection</a:t>
                </a:r>
                <a:r>
                  <a:rPr lang="ko-KR" altLang="en-US" sz="1200" dirty="0"/>
                  <a:t>은 </a:t>
                </a:r>
                <a:r>
                  <a:rPr lang="en-US" altLang="ko-KR" sz="1200" dirty="0"/>
                  <a:t>non-overlapping max pooling</a:t>
                </a:r>
                <a:r>
                  <a:rPr lang="ko-KR" altLang="en-US" sz="1200" dirty="0"/>
                  <a:t>을 적용하여 소규모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인코더 계층 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𝑋_𝐸𝑛^1</a:t>
                </a:r>
                <a:r>
                  <a:rPr lang="en-US" altLang="ko-KR" sz="1200" dirty="0"/>
                  <a:t>,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𝑋_𝐸𝑛^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2</a:t>
                </a:r>
                <a:r>
                  <a:rPr lang="ko-KR" altLang="en-US" sz="1200" dirty="0"/>
                  <a:t>에서 </a:t>
                </a:r>
                <a:r>
                  <a:rPr lang="en-US" altLang="ko-KR" sz="1200" dirty="0"/>
                  <a:t>low-level details</a:t>
                </a:r>
                <a:r>
                  <a:rPr lang="ko-KR" altLang="en-US" sz="1200" dirty="0"/>
                  <a:t>를 전달한다</a:t>
                </a:r>
                <a:r>
                  <a:rPr lang="en-US" altLang="ko-KR" sz="12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200" dirty="0"/>
                  <a:t>내부 디코더 간 </a:t>
                </a:r>
                <a:r>
                  <a:rPr lang="en-US" altLang="ko-KR" sz="1200" dirty="0"/>
                  <a:t>skip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connection</a:t>
                </a:r>
                <a:r>
                  <a:rPr lang="ko-KR" altLang="en-US" sz="1200" dirty="0"/>
                  <a:t>은 </a:t>
                </a:r>
                <a:r>
                  <a:rPr lang="en-US" altLang="ko-KR" sz="1200" dirty="0"/>
                  <a:t>bilinear interpolation</a:t>
                </a:r>
                <a:r>
                  <a:rPr lang="ko-KR" altLang="en-US" sz="1200" dirty="0"/>
                  <a:t>을 적용하여 더 큰 규모의 디코더 계층 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𝑋_𝐷𝑒^4</a:t>
                </a:r>
                <a:r>
                  <a:rPr lang="en-US" altLang="ko-KR" sz="1200" dirty="0"/>
                  <a:t>,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𝑋_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𝐷𝑒^5</a:t>
                </a:r>
                <a:r>
                  <a:rPr lang="ko-KR" altLang="en-US" sz="1200" dirty="0"/>
                  <a:t>에서 </a:t>
                </a:r>
                <a:r>
                  <a:rPr lang="en-US" altLang="ko-KR" sz="1200" dirty="0"/>
                  <a:t>high-level semantics</a:t>
                </a:r>
                <a:r>
                  <a:rPr lang="ko-KR" altLang="en-US" sz="1200" dirty="0"/>
                  <a:t>를 전달한다</a:t>
                </a:r>
                <a:r>
                  <a:rPr lang="en-US" altLang="ko-KR" sz="1200" dirty="0"/>
                  <a:t>.</a:t>
                </a:r>
                <a:endParaRPr lang="en-US" altLang="ko-KR" sz="1200" b="1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3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sz="1200" b="1" dirty="0"/>
                  <a:t>Unet, </a:t>
                </a:r>
                <a:r>
                  <a:rPr lang="en-US" altLang="ko-KR" sz="1200" b="1" dirty="0" err="1"/>
                  <a:t>unet</a:t>
                </a:r>
                <a:r>
                  <a:rPr lang="en-US" altLang="ko-KR" sz="1200" b="1" dirty="0"/>
                  <a:t>++, Unet3+ </a:t>
                </a:r>
                <a:r>
                  <a:rPr lang="ko-KR" altLang="en-US" sz="1200" b="1" dirty="0"/>
                  <a:t>모두 인코더 </a:t>
                </a:r>
                <a:r>
                  <a:rPr lang="ko-KR" altLang="en-US" sz="1200" b="1" dirty="0" err="1"/>
                  <a:t>디코더에서</a:t>
                </a:r>
                <a:r>
                  <a:rPr lang="ko-KR" altLang="en-US" sz="1200" b="1" dirty="0"/>
                  <a:t> </a:t>
                </a:r>
                <a:r>
                  <a:rPr lang="en-US" altLang="ko-KR" sz="1200" b="1" dirty="0"/>
                  <a:t>32x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 b="1" dirty="0"/>
                  <a:t> </a:t>
                </a:r>
                <a:r>
                  <a:rPr lang="ko-KR" altLang="en-US" sz="1200" b="1" dirty="0"/>
                  <a:t>채널 수를 가진다</a:t>
                </a:r>
                <a:r>
                  <a:rPr lang="en-US" altLang="ko-KR" sz="1200" b="1" dirty="0"/>
                  <a:t>.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sz="1200" b="1" dirty="0"/>
                  <a:t>Unet, </a:t>
                </a:r>
                <a:r>
                  <a:rPr lang="en-US" altLang="ko-KR" sz="1200" b="1" dirty="0" err="1"/>
                  <a:t>unet</a:t>
                </a:r>
                <a:r>
                  <a:rPr lang="en-US" altLang="ko-KR" sz="1200" b="1" dirty="0"/>
                  <a:t>++, Unet3+ </a:t>
                </a:r>
                <a:r>
                  <a:rPr lang="ko-KR" altLang="en-US" sz="1200" b="1" dirty="0"/>
                  <a:t>모두 인코더 </a:t>
                </a:r>
                <a:r>
                  <a:rPr lang="ko-KR" altLang="en-US" sz="1200" b="1" dirty="0" err="1"/>
                  <a:t>디코더에서</a:t>
                </a:r>
                <a:r>
                  <a:rPr lang="ko-KR" altLang="en-US" sz="1200" b="1" dirty="0"/>
                  <a:t> </a:t>
                </a:r>
                <a:r>
                  <a:rPr lang="en-US" altLang="ko-KR" sz="1200" b="1" dirty="0"/>
                  <a:t>32x</a:t>
                </a:r>
                <a:r>
                  <a:rPr lang="en-US" altLang="ko-KR" sz="1200" b="1" i="0">
                    <a:latin typeface="Cambria Math" panose="02040503050406030204" pitchFamily="18" charset="0"/>
                  </a:rPr>
                  <a:t>𝟐^𝒊</a:t>
                </a:r>
                <a:r>
                  <a:rPr lang="ko-KR" altLang="en-US" sz="1200" b="1" i="0">
                    <a:latin typeface="Cambria Math" panose="02040503050406030204" pitchFamily="18" charset="0"/>
                  </a:rPr>
                  <a:t> 의</a:t>
                </a:r>
                <a:r>
                  <a:rPr lang="en-US" altLang="ko-KR" sz="1200" b="1" dirty="0"/>
                  <a:t> </a:t>
                </a:r>
                <a:r>
                  <a:rPr lang="ko-KR" altLang="en-US" sz="1200" b="1" dirty="0"/>
                  <a:t>채널 수를 가진다</a:t>
                </a:r>
                <a:r>
                  <a:rPr lang="en-US" altLang="ko-KR" sz="1200" b="1" dirty="0"/>
                  <a:t>.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26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75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IoU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(Intersection of Union)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2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162D7-BB9A-CE20-8677-4ACDC89A1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DE93C3-13DC-20EF-5A1E-967290CB1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72D61-F756-CF55-B506-6A423E66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5FD6-FB60-480A-AD9F-72F50E72FB98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4BF03-13DA-EA40-21D2-BBC0EB4B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04D44-6025-E533-3FCB-D781AC51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DF80-C4C9-40EC-9204-51D86A37C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8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60395-92F1-4B0F-1E53-41F67D4B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5CAB7-A757-1646-3206-004AAFFBD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3C36C-3608-5480-53EC-FC6E6B38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5FD6-FB60-480A-AD9F-72F50E72FB98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4CD93-E381-D1EA-FFBC-3FFAE982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361D3-BDFD-DF57-6219-52F3CA9C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DF80-C4C9-40EC-9204-51D86A37C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1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F7F45C-381F-A735-1D04-A41FB9EB2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AFE0D0-9F66-5486-8D97-DA9D0F99B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5C367-AFF6-5716-B721-5F7DF6EF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5FD6-FB60-480A-AD9F-72F50E72FB98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E8E49-D704-6F43-4AFA-F500C5B2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67872-1FD5-617E-8F58-D0AB006E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DF80-C4C9-40EC-9204-51D86A37C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07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E6240-CBD9-1DD6-5982-229C1D4B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7E457-1172-6F65-FAFF-57EBF188A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4D05F-B896-E67F-46B9-31390489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5FD6-FB60-480A-AD9F-72F50E72FB98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A6FEC-611D-3446-5E24-0CA07D83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33944-B301-CEB7-7D04-905A7DD0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DF80-C4C9-40EC-9204-51D86A37C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06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0E383-9FBD-E014-DCC0-36A8F769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2AA8E8-C2E4-9DC5-5A14-64BD91DFB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0314F6-1957-180A-98C7-80B2FB4C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5FD6-FB60-480A-AD9F-72F50E72FB98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7DA12-BC20-8034-EEED-7FC1AFC8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2512D-0060-9DFE-D25B-30E67DF7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DF80-C4C9-40EC-9204-51D86A37C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6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0B008-CE8A-E97B-6C40-D570571D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DE551-83D2-BDDD-381F-E2DB06D62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37942-AA27-16BE-F511-D6A09606E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8F97C-3B1E-F480-868B-9F14F257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5FD6-FB60-480A-AD9F-72F50E72FB98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3DD01-467C-81E6-C325-2092B00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287F8C-F4E0-A4B0-24FC-A75D0589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DF80-C4C9-40EC-9204-51D86A37C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47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09214-E048-467A-A4D6-A9406693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27A90-F64F-2A43-2EA6-EE1FAD468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66706C-CC55-32C3-3659-285790D97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8246E9-3C81-F026-B89B-F47801C0C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F45459-94F3-4625-46B3-B7C83A02B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96FEF3-E820-EFCB-D98C-E6FEF327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5FD6-FB60-480A-AD9F-72F50E72FB98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4E8390-A791-8759-48C3-A1DD56A2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246EB6-AD88-2C78-B643-6CBEE2A9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DF80-C4C9-40EC-9204-51D86A37C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96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2898A-C549-F0F2-72E3-11093793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421F3D-F3ED-6B52-97FC-BA4EBDBF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5FD6-FB60-480A-AD9F-72F50E72FB98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9A543B-D388-CAD9-0FB2-BD3267A9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1ADC9C-EF23-69ED-C6AA-7AD462D3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DF80-C4C9-40EC-9204-51D86A37C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3D0CBA-0D0D-9CAC-F754-C7FEADA4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5FD6-FB60-480A-AD9F-72F50E72FB98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B45FDA-76D2-CAEA-F837-30CD5095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7F975A-9849-C07B-56CD-E8630BB2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DF80-C4C9-40EC-9204-51D86A37C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4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E17C8-9B81-BBC2-B6C1-1EF989B3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9F643-B92C-8269-D048-371AE3168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C0A82E-3B72-2254-ECFE-CDCAC290F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489DF-14F0-C639-0235-DC62F5C9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5FD6-FB60-480A-AD9F-72F50E72FB98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5AB3E2-932A-3ED7-AD7A-817A622A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E91B41-2BBB-5C3D-F3F1-546632B0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DF80-C4C9-40EC-9204-51D86A37C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2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2881B-95A2-D31F-CA83-3124B030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7EEA54-1B29-EBDA-20BB-61BC052A4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43FF23-C617-496A-6F73-543E88FBB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64567-35D6-0F07-4FC9-DC36C6E1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5FD6-FB60-480A-AD9F-72F50E72FB98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FF8AD1-529E-E019-EC4C-566EF4A1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3B9AF1-484D-56A6-A814-88032EAB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DF80-C4C9-40EC-9204-51D86A37C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E171EA-6CCE-A920-63EF-0333E132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2189E1-BD80-47BA-7C2B-04A690849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E15F8-0D0F-3B5A-A028-96F50EB3A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D5FD6-FB60-480A-AD9F-72F50E72FB98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DFCD5-4E65-F754-9D48-99450E6C4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6A74-3E40-749A-66D3-85B40C35C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DDF80-C4C9-40EC-9204-51D86A37C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3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F2CE4-97D0-4FEA-8B8A-FBF6C2D3FA3A}"/>
              </a:ext>
            </a:extLst>
          </p:cNvPr>
          <p:cNvCxnSpPr>
            <a:cxnSpLocks/>
          </p:cNvCxnSpPr>
          <p:nvPr/>
        </p:nvCxnSpPr>
        <p:spPr>
          <a:xfrm>
            <a:off x="2687171" y="2733187"/>
            <a:ext cx="68176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FC9C5D-C2E6-4123-9128-1F6A419C1648}"/>
              </a:ext>
            </a:extLst>
          </p:cNvPr>
          <p:cNvSpPr txBox="1"/>
          <p:nvPr/>
        </p:nvSpPr>
        <p:spPr>
          <a:xfrm>
            <a:off x="2352952" y="2199315"/>
            <a:ext cx="7486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Lab Seminar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A0820-DF2E-435C-8017-BAE7637697F3}"/>
              </a:ext>
            </a:extLst>
          </p:cNvPr>
          <p:cNvSpPr txBox="1"/>
          <p:nvPr/>
        </p:nvSpPr>
        <p:spPr>
          <a:xfrm>
            <a:off x="3797709" y="3059668"/>
            <a:ext cx="4596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Intelligent Information Processing Lab</a:t>
            </a:r>
          </a:p>
          <a:p>
            <a:pPr algn="ctr"/>
            <a:r>
              <a:rPr lang="en-US" altLang="ko-KR" dirty="0"/>
              <a:t>2022.08.05.</a:t>
            </a:r>
          </a:p>
          <a:p>
            <a:pPr algn="ctr"/>
            <a:r>
              <a:rPr lang="en-US" altLang="ko-KR" dirty="0"/>
              <a:t>Yunsang Joo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710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METHODS</a:t>
            </a:r>
            <a:endParaRPr lang="en-US" altLang="ko-KR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79523B-F50C-A937-4C39-0626D7F161A4}"/>
              </a:ext>
            </a:extLst>
          </p:cNvPr>
          <p:cNvSpPr txBox="1"/>
          <p:nvPr/>
        </p:nvSpPr>
        <p:spPr>
          <a:xfrm>
            <a:off x="352485" y="1062419"/>
            <a:ext cx="1154164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Full-scale Deep Supervision – Loss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endParaRPr lang="en-US" altLang="ko-KR" sz="16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8FD9CD-42EA-CC94-D12F-AFA5401A8D23}"/>
              </a:ext>
            </a:extLst>
          </p:cNvPr>
          <p:cNvCxnSpPr>
            <a:cxnSpLocks/>
          </p:cNvCxnSpPr>
          <p:nvPr/>
        </p:nvCxnSpPr>
        <p:spPr>
          <a:xfrm flipV="1">
            <a:off x="352485" y="898104"/>
            <a:ext cx="8743024" cy="299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C51331-0476-695C-8AFD-1D8BC867859F}"/>
              </a:ext>
            </a:extLst>
          </p:cNvPr>
          <p:cNvSpPr/>
          <p:nvPr/>
        </p:nvSpPr>
        <p:spPr>
          <a:xfrm>
            <a:off x="352486" y="3861747"/>
            <a:ext cx="5216302" cy="1701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80F65D-CCF6-1480-BBA6-8B50CB37B681}"/>
              </a:ext>
            </a:extLst>
          </p:cNvPr>
          <p:cNvSpPr/>
          <p:nvPr/>
        </p:nvSpPr>
        <p:spPr>
          <a:xfrm>
            <a:off x="2534207" y="3737057"/>
            <a:ext cx="825150" cy="1701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678615-2FA2-A1D3-D97D-27F99D832910}"/>
              </a:ext>
            </a:extLst>
          </p:cNvPr>
          <p:cNvSpPr/>
          <p:nvPr/>
        </p:nvSpPr>
        <p:spPr>
          <a:xfrm>
            <a:off x="801567" y="3706552"/>
            <a:ext cx="825150" cy="1701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539CED-E1EF-81CB-6BF7-8A5C71AF3D35}"/>
                  </a:ext>
                </a:extLst>
              </p:cNvPr>
              <p:cNvSpPr txBox="1"/>
              <p:nvPr/>
            </p:nvSpPr>
            <p:spPr>
              <a:xfrm>
                <a:off x="5952753" y="1814736"/>
                <a:ext cx="6239245" cy="4091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Focal loss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특정 </a:t>
                </a:r>
                <a:r>
                  <a:rPr lang="en-US" altLang="ko-KR" sz="1600" dirty="0"/>
                  <a:t>sample</a:t>
                </a:r>
                <a:r>
                  <a:rPr lang="ko-KR" altLang="en-US" sz="1600" dirty="0"/>
                  <a:t>에 업데이트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가중치 증가 또는 감소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MS-SSIM loss (Multi Scale - Structural Similarity Index Map)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Predict</a:t>
                </a:r>
                <a:r>
                  <a:rPr lang="ko-KR" altLang="en-US" sz="1600" dirty="0"/>
                  <a:t>와 </a:t>
                </a:r>
                <a:r>
                  <a:rPr lang="en-US" altLang="ko-KR" sz="1600" dirty="0"/>
                  <a:t>ground truth </a:t>
                </a:r>
                <a:r>
                  <a:rPr lang="ko-KR" altLang="en-US" sz="1600" dirty="0"/>
                  <a:t>간 밝기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대조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구조 값을 비교하는 </a:t>
                </a:r>
                <a:r>
                  <a:rPr lang="en-US" altLang="ko-KR" sz="1600" dirty="0" err="1"/>
                  <a:t>ssim</a:t>
                </a:r>
                <a:r>
                  <a:rPr lang="ko-KR" altLang="en-US" sz="1600" dirty="0"/>
                  <a:t>을 여러 스케일에서 점수를 측정</a:t>
                </a: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1600" dirty="0"/>
                  <a:t>: scale</a:t>
                </a:r>
                <a:r>
                  <a:rPr lang="ko-KR" altLang="en-US" sz="1600" dirty="0"/>
                  <a:t>의 총 수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1600" dirty="0"/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1600" dirty="0"/>
                          <m:t>𝜇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600" dirty="0"/>
                  <a:t> p</a:t>
                </a:r>
                <a:r>
                  <a:rPr lang="ko-KR" altLang="en-US" sz="1600" dirty="0"/>
                  <a:t>와 </a:t>
                </a:r>
                <a:r>
                  <a:rPr lang="en-US" altLang="ko-KR" sz="1600" dirty="0"/>
                  <a:t>g</a:t>
                </a:r>
                <a:r>
                  <a:rPr lang="ko-KR" altLang="en-US" sz="1600" dirty="0"/>
                  <a:t>의 평균</a:t>
                </a:r>
                <a:endParaRPr lang="en-US" altLang="ko-KR" sz="16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1600" dirty="0"/>
                          <m:t>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1600" dirty="0"/>
                          <m:t>𝜎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600" dirty="0"/>
                  <a:t> p</a:t>
                </a:r>
                <a:r>
                  <a:rPr lang="ko-KR" altLang="en-US" sz="1600" dirty="0"/>
                  <a:t>와 </a:t>
                </a:r>
                <a:r>
                  <a:rPr lang="en-US" altLang="ko-KR" sz="1600" dirty="0"/>
                  <a:t>g</a:t>
                </a:r>
                <a:r>
                  <a:rPr lang="ko-KR" altLang="en-US" sz="1600" dirty="0"/>
                  <a:t>의 표준편차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1600" dirty="0"/>
                          <m:t>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𝑝𝑔</m:t>
                        </m:r>
                      </m:sub>
                    </m:sSub>
                  </m:oMath>
                </a14:m>
                <a:r>
                  <a:rPr lang="en-US" altLang="ko-KR" sz="1600" dirty="0"/>
                  <a:t>: p</a:t>
                </a:r>
                <a:r>
                  <a:rPr lang="ko-KR" altLang="en-US" sz="1600" dirty="0"/>
                  <a:t>와 </a:t>
                </a:r>
                <a:r>
                  <a:rPr lang="en-US" altLang="ko-KR" sz="1600" dirty="0"/>
                  <a:t>g</a:t>
                </a:r>
                <a:r>
                  <a:rPr lang="ko-KR" altLang="en-US" sz="1600" dirty="0"/>
                  <a:t>의 공분산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err="1"/>
                  <a:t>IoU</a:t>
                </a:r>
                <a:r>
                  <a:rPr lang="en-US" altLang="ko-KR" sz="1600" dirty="0"/>
                  <a:t> loss (Intersection of Union)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1-IoU </a:t>
                </a:r>
                <a:r>
                  <a:rPr lang="ko-KR" altLang="en-US" sz="1600" dirty="0"/>
                  <a:t>값을 </a:t>
                </a:r>
                <a:r>
                  <a:rPr lang="en-US" altLang="ko-KR" sz="1600" dirty="0"/>
                  <a:t>loss</a:t>
                </a:r>
                <a:r>
                  <a:rPr lang="ko-KR" altLang="en-US" sz="1600" dirty="0"/>
                  <a:t>로 사용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539CED-E1EF-81CB-6BF7-8A5C71AF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53" y="1814736"/>
                <a:ext cx="6239245" cy="4091889"/>
              </a:xfrm>
              <a:prstGeom prst="rect">
                <a:avLst/>
              </a:prstGeom>
              <a:blipFill>
                <a:blip r:embed="rId3"/>
                <a:stretch>
                  <a:fillRect l="-391" t="-447" b="-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F677ADFE-7DCA-9879-9C46-D79E7C803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816" y="5001385"/>
            <a:ext cx="4185498" cy="9585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7D937A8-1AAD-48B4-0875-DFAAC043E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66" y="1924358"/>
            <a:ext cx="4702106" cy="27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0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EXPERIMENTS AND RESULTS</a:t>
            </a:r>
            <a:endParaRPr lang="en-US" altLang="ko-KR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79523B-F50C-A937-4C39-0626D7F161A4}"/>
              </a:ext>
            </a:extLst>
          </p:cNvPr>
          <p:cNvSpPr txBox="1"/>
          <p:nvPr/>
        </p:nvSpPr>
        <p:spPr>
          <a:xfrm>
            <a:off x="352485" y="1062419"/>
            <a:ext cx="1154164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Datasets and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간과 비장 데이터 셋으로 검증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ISBI</a:t>
            </a:r>
            <a:r>
              <a:rPr lang="ko-KR" altLang="en-US" sz="1600" dirty="0"/>
              <a:t> </a:t>
            </a:r>
            <a:r>
              <a:rPr lang="en-US" altLang="ko-KR" sz="1600" dirty="0" err="1"/>
              <a:t>LiTS</a:t>
            </a:r>
            <a:r>
              <a:rPr lang="ko-KR" altLang="en-US" sz="1600" dirty="0"/>
              <a:t> </a:t>
            </a:r>
            <a:r>
              <a:rPr lang="en-US" altLang="ko-KR" sz="1600" dirty="0"/>
              <a:t>2017</a:t>
            </a:r>
            <a:r>
              <a:rPr lang="ko-KR" altLang="en-US" sz="1600" dirty="0"/>
              <a:t> </a:t>
            </a:r>
            <a:r>
              <a:rPr lang="en-US" altLang="ko-KR" sz="1600" dirty="0"/>
              <a:t>Challenge(</a:t>
            </a:r>
            <a:r>
              <a:rPr lang="ko-KR" altLang="en-US" sz="1600" dirty="0"/>
              <a:t>간 종양 분할 데이터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복부 </a:t>
            </a:r>
            <a:r>
              <a:rPr lang="en-US" altLang="ko-KR" sz="1600" dirty="0"/>
              <a:t>CT </a:t>
            </a:r>
            <a:r>
              <a:rPr lang="ko-KR" altLang="en-US" sz="1600" dirty="0"/>
              <a:t>스캔 이미지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input image size:</a:t>
            </a:r>
            <a:r>
              <a:rPr lang="ko-KR" altLang="en-US" sz="1600" dirty="0"/>
              <a:t> </a:t>
            </a:r>
            <a:r>
              <a:rPr lang="en-US" altLang="ko-KR" sz="1600" dirty="0"/>
              <a:t>320x320x3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lang="en-US" altLang="ko-KR" sz="1600" dirty="0"/>
              <a:t>Unet, Unet++, UNet3+(with/without deep supervision, using Focal Loss)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State of the Art, UNet3+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8FD9CD-42EA-CC94-D12F-AFA5401A8D23}"/>
              </a:ext>
            </a:extLst>
          </p:cNvPr>
          <p:cNvCxnSpPr>
            <a:cxnSpLocks/>
          </p:cNvCxnSpPr>
          <p:nvPr/>
        </p:nvCxnSpPr>
        <p:spPr>
          <a:xfrm flipV="1">
            <a:off x="352485" y="898104"/>
            <a:ext cx="8743024" cy="299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57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352485" y="403610"/>
            <a:ext cx="1035172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EXPERIMENTS AND RESULTS</a:t>
            </a:r>
            <a:endParaRPr lang="en-US" altLang="ko-KR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79523B-F50C-A937-4C39-0626D7F161A4}"/>
              </a:ext>
            </a:extLst>
          </p:cNvPr>
          <p:cNvSpPr txBox="1"/>
          <p:nvPr/>
        </p:nvSpPr>
        <p:spPr>
          <a:xfrm>
            <a:off x="352485" y="1062419"/>
            <a:ext cx="115416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Comparison with UNet and UNet++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8FD9CD-42EA-CC94-D12F-AFA5401A8D23}"/>
              </a:ext>
            </a:extLst>
          </p:cNvPr>
          <p:cNvCxnSpPr>
            <a:cxnSpLocks/>
          </p:cNvCxnSpPr>
          <p:nvPr/>
        </p:nvCxnSpPr>
        <p:spPr>
          <a:xfrm flipV="1">
            <a:off x="352485" y="898104"/>
            <a:ext cx="8743024" cy="299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5C802DA-62E6-C1D6-8FE6-953BA02CB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731" y="2000077"/>
            <a:ext cx="7788537" cy="17035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3430AD-C868-5484-6474-6E0CFF8DC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363" y="4058853"/>
            <a:ext cx="3675273" cy="239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4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352485" y="403610"/>
            <a:ext cx="1035172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EXPERIMENTS AND RESULTS</a:t>
            </a:r>
            <a:endParaRPr lang="en-US" altLang="ko-KR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79523B-F50C-A937-4C39-0626D7F161A4}"/>
              </a:ext>
            </a:extLst>
          </p:cNvPr>
          <p:cNvSpPr txBox="1"/>
          <p:nvPr/>
        </p:nvSpPr>
        <p:spPr>
          <a:xfrm>
            <a:off x="352485" y="1062419"/>
            <a:ext cx="115416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Comparison with State of the Art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8FD9CD-42EA-CC94-D12F-AFA5401A8D23}"/>
              </a:ext>
            </a:extLst>
          </p:cNvPr>
          <p:cNvCxnSpPr>
            <a:cxnSpLocks/>
          </p:cNvCxnSpPr>
          <p:nvPr/>
        </p:nvCxnSpPr>
        <p:spPr>
          <a:xfrm flipV="1">
            <a:off x="352485" y="898104"/>
            <a:ext cx="8743024" cy="299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3517030-6BFD-B5E8-3B65-D569D696C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802" y="2304081"/>
            <a:ext cx="3755086" cy="224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53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CONCLUSIONS</a:t>
            </a:r>
            <a:endParaRPr lang="en-US" altLang="ko-KR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79523B-F50C-A937-4C39-0626D7F161A4}"/>
              </a:ext>
            </a:extLst>
          </p:cNvPr>
          <p:cNvSpPr txBox="1"/>
          <p:nvPr/>
        </p:nvSpPr>
        <p:spPr>
          <a:xfrm>
            <a:off x="352485" y="1062419"/>
            <a:ext cx="11487030" cy="4846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UNet 3+</a:t>
            </a:r>
            <a:r>
              <a:rPr lang="ko-KR" altLang="en-US" sz="1600" dirty="0"/>
              <a:t>라는 </a:t>
            </a:r>
            <a:r>
              <a:rPr lang="en-US" altLang="ko-KR" sz="1600" dirty="0"/>
              <a:t>full-scale connected UNet</a:t>
            </a:r>
            <a:r>
              <a:rPr lang="ko-KR" altLang="en-US" sz="1600" dirty="0"/>
              <a:t>을 제안했다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더 적은 매개변수</a:t>
            </a:r>
            <a:r>
              <a:rPr lang="en-US" altLang="ko-KR" sz="1600" dirty="0"/>
              <a:t>, </a:t>
            </a:r>
            <a:r>
              <a:rPr lang="en-US" altLang="ko-KR" sz="1600" b="1" dirty="0"/>
              <a:t>Deep supervision</a:t>
            </a:r>
            <a:r>
              <a:rPr lang="ko-KR" altLang="en-US" sz="1600" dirty="0"/>
              <a:t>을 통해 효율적이고 정확한 분할을 생성했다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Classification-guided module(CGM)</a:t>
            </a:r>
            <a:r>
              <a:rPr lang="ko-KR" altLang="en-US" sz="1600" dirty="0"/>
              <a:t>과 </a:t>
            </a:r>
            <a:r>
              <a:rPr lang="en-US" altLang="ko-KR" sz="1600" b="1" dirty="0"/>
              <a:t>hybrid loss function</a:t>
            </a:r>
            <a:r>
              <a:rPr lang="ko-KR" altLang="en-US" sz="1600" dirty="0"/>
              <a:t>이 추가로 도입되어 보다 정확한 위치 및 경계 인식이 가능하다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간 및 비장 데이터에 대한 실험에서 </a:t>
            </a:r>
            <a:r>
              <a:rPr lang="en-US" altLang="ko-KR" sz="1600" dirty="0"/>
              <a:t>Unet 3+</a:t>
            </a:r>
            <a:r>
              <a:rPr lang="ko-KR" altLang="en-US" sz="1600" dirty="0"/>
              <a:t>가 이전의 모든 </a:t>
            </a:r>
            <a:r>
              <a:rPr lang="en-US" altLang="ko-KR" sz="1600" dirty="0"/>
              <a:t>State of the Art</a:t>
            </a:r>
            <a:r>
              <a:rPr lang="ko-KR" altLang="en-US" sz="1600" dirty="0"/>
              <a:t>를 능가하여 장기를 강조하고 일관된 경계를 생성한다는 것을 보였다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8FD9CD-42EA-CC94-D12F-AFA5401A8D23}"/>
              </a:ext>
            </a:extLst>
          </p:cNvPr>
          <p:cNvCxnSpPr>
            <a:cxnSpLocks/>
          </p:cNvCxnSpPr>
          <p:nvPr/>
        </p:nvCxnSpPr>
        <p:spPr>
          <a:xfrm flipV="1">
            <a:off x="352485" y="898104"/>
            <a:ext cx="8743024" cy="299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435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FE74C6-1B35-4E65-B9A3-AD22B72E2EFD}"/>
              </a:ext>
            </a:extLst>
          </p:cNvPr>
          <p:cNvSpPr txBox="1"/>
          <p:nvPr/>
        </p:nvSpPr>
        <p:spPr>
          <a:xfrm>
            <a:off x="2956346" y="2767280"/>
            <a:ext cx="6279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감사합니다</a:t>
            </a:r>
            <a:endParaRPr lang="en-US" altLang="ko-KR" sz="2400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E-mail : jus1915@gachon.ac.kr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5929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579523B-F50C-A937-4C39-0626D7F161A4}"/>
              </a:ext>
            </a:extLst>
          </p:cNvPr>
          <p:cNvSpPr txBox="1"/>
          <p:nvPr/>
        </p:nvSpPr>
        <p:spPr>
          <a:xfrm>
            <a:off x="4852073" y="2197892"/>
            <a:ext cx="659423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Title</a:t>
            </a:r>
            <a:r>
              <a:rPr lang="en-US" altLang="ko-KR" sz="1600" dirty="0"/>
              <a:t> : UNET 3+: A FULL-SCALE CONNECTED UNET FOR MEDICAL IMAGE SEGMENTATION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Authors</a:t>
            </a:r>
            <a:r>
              <a:rPr lang="en-US" altLang="ko-KR" sz="1600" dirty="0"/>
              <a:t> : </a:t>
            </a:r>
            <a:r>
              <a:rPr lang="en-US" altLang="ko-KR" sz="1600" dirty="0" err="1"/>
              <a:t>Huimin</a:t>
            </a:r>
            <a:r>
              <a:rPr lang="en-US" altLang="ko-KR" sz="1600" dirty="0"/>
              <a:t> Huang, </a:t>
            </a:r>
            <a:r>
              <a:rPr lang="en-US" altLang="ko-KR" sz="1600" dirty="0" err="1"/>
              <a:t>Lanfen</a:t>
            </a:r>
            <a:r>
              <a:rPr lang="en-US" altLang="ko-KR" sz="1600" dirty="0"/>
              <a:t> Lin, </a:t>
            </a:r>
            <a:r>
              <a:rPr lang="en-US" altLang="ko-KR" sz="1600" dirty="0" err="1"/>
              <a:t>Ruofeng</a:t>
            </a:r>
            <a:r>
              <a:rPr lang="en-US" altLang="ko-KR" sz="1600" dirty="0"/>
              <a:t> Tong, Hongjie Hu, </a:t>
            </a:r>
            <a:r>
              <a:rPr lang="en-US" altLang="ko-KR" sz="1600" dirty="0" err="1"/>
              <a:t>Qiaowei</a:t>
            </a:r>
            <a:r>
              <a:rPr lang="en-US" altLang="ko-KR" sz="1600" dirty="0"/>
              <a:t> Zhang, </a:t>
            </a:r>
            <a:r>
              <a:rPr lang="en-US" altLang="ko-KR" sz="1600" dirty="0" err="1"/>
              <a:t>Yutaro</a:t>
            </a:r>
            <a:r>
              <a:rPr lang="en-US" altLang="ko-KR" sz="1600" dirty="0"/>
              <a:t> Iwamoto, </a:t>
            </a:r>
            <a:r>
              <a:rPr lang="en-US" altLang="ko-KR" sz="1600" dirty="0" err="1"/>
              <a:t>Xianhua</a:t>
            </a:r>
            <a:r>
              <a:rPr lang="en-US" altLang="ko-KR" sz="1600" dirty="0"/>
              <a:t> Han, Yen-Wei Chen, Jian Wu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Year</a:t>
            </a:r>
            <a:r>
              <a:rPr lang="en-US" altLang="ko-KR" sz="1600" dirty="0"/>
              <a:t> : 2020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Citations</a:t>
            </a:r>
            <a:r>
              <a:rPr lang="en-US" altLang="ko-KR" sz="1600" dirty="0"/>
              <a:t> : 362</a:t>
            </a:r>
          </a:p>
          <a:p>
            <a:endParaRPr lang="en-US" altLang="ko-KR" sz="1600" dirty="0"/>
          </a:p>
          <a:p>
            <a:r>
              <a:rPr lang="en-US" altLang="ko-KR" sz="1600" b="1" dirty="0">
                <a:latin typeface="+mj-lt"/>
              </a:rPr>
              <a:t>Conference</a:t>
            </a:r>
            <a:r>
              <a:rPr lang="en-US" altLang="ko-KR" sz="1600" dirty="0">
                <a:latin typeface="+mj-lt"/>
              </a:rPr>
              <a:t> : ICASSP(</a:t>
            </a:r>
            <a:r>
              <a:rPr lang="en-US" altLang="ko-KR" sz="1600" b="0" i="0" dirty="0">
                <a:effectLst/>
                <a:latin typeface="+mj-lt"/>
              </a:rPr>
              <a:t>The International Conference on Acoustics, Speech, &amp; Signal Processing)</a:t>
            </a:r>
          </a:p>
          <a:p>
            <a:endParaRPr lang="en-US" altLang="ko-KR" sz="1600" dirty="0">
              <a:latin typeface="+mj-lt"/>
            </a:endParaRPr>
          </a:p>
          <a:p>
            <a:r>
              <a:rPr lang="en-US" altLang="ko-KR" sz="1600" b="1" dirty="0">
                <a:latin typeface="+mj-lt"/>
              </a:rPr>
              <a:t>Impact score </a:t>
            </a:r>
            <a:r>
              <a:rPr lang="en-US" altLang="ko-KR" sz="1600" dirty="0">
                <a:latin typeface="+mj-lt"/>
              </a:rPr>
              <a:t>: 3.36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A66175-EB42-9141-A4C6-1FB87DF78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97" y="1526127"/>
            <a:ext cx="3534532" cy="44038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9D87750-A369-3289-162A-B389708D85DA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PAPER</a:t>
            </a:r>
            <a:endParaRPr lang="en-US" altLang="ko-KR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A8F393-5239-A896-A61E-F1F298F6253F}"/>
              </a:ext>
            </a:extLst>
          </p:cNvPr>
          <p:cNvCxnSpPr>
            <a:cxnSpLocks/>
          </p:cNvCxnSpPr>
          <p:nvPr/>
        </p:nvCxnSpPr>
        <p:spPr>
          <a:xfrm flipV="1">
            <a:off x="352485" y="898104"/>
            <a:ext cx="8743024" cy="299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17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9D87750-A369-3289-162A-B389708D85DA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BACKGROUND</a:t>
            </a:r>
            <a:endParaRPr lang="en-US" altLang="ko-KR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A8F393-5239-A896-A61E-F1F298F6253F}"/>
              </a:ext>
            </a:extLst>
          </p:cNvPr>
          <p:cNvCxnSpPr>
            <a:cxnSpLocks/>
          </p:cNvCxnSpPr>
          <p:nvPr/>
        </p:nvCxnSpPr>
        <p:spPr>
          <a:xfrm flipV="1">
            <a:off x="352485" y="898104"/>
            <a:ext cx="8743024" cy="299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9C1877-D4F5-1210-770E-BDEF84D09189}"/>
              </a:ext>
            </a:extLst>
          </p:cNvPr>
          <p:cNvSpPr txBox="1"/>
          <p:nvPr/>
        </p:nvSpPr>
        <p:spPr>
          <a:xfrm>
            <a:off x="352485" y="1062419"/>
            <a:ext cx="11541642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Segmentation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이미지가 주어졌을 때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각 픽셀마다 클래스를 할당하는 작업</a:t>
            </a:r>
            <a:endParaRPr lang="en-US" altLang="ko-KR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FB79D5-0430-3AAF-5E16-1CC9DDCAA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825" y="1987627"/>
            <a:ext cx="4352349" cy="166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2598CFB-E6BB-0C82-9292-2FA175BED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216" y="4155366"/>
            <a:ext cx="3239191" cy="2244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4B79E9-4D22-2DC3-3E6C-7D30F8549F18}"/>
              </a:ext>
            </a:extLst>
          </p:cNvPr>
          <p:cNvSpPr txBox="1"/>
          <p:nvPr/>
        </p:nvSpPr>
        <p:spPr>
          <a:xfrm>
            <a:off x="2440095" y="6524686"/>
            <a:ext cx="2589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&lt;UNet </a:t>
            </a:r>
            <a:r>
              <a:rPr lang="ko-KR" altLang="en-US" sz="1200" b="1" dirty="0"/>
              <a:t>구조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F0B914-CBB9-EA61-5113-CF6A730A0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593" y="4076454"/>
            <a:ext cx="3658271" cy="2323615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F027C3E-1101-C089-FD66-D9D5DD73B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143" y="3646628"/>
            <a:ext cx="4365721" cy="287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59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INTRODUCTION</a:t>
            </a:r>
            <a:endParaRPr lang="en-US" altLang="ko-KR" sz="1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8FD9CD-42EA-CC94-D12F-AFA5401A8D23}"/>
              </a:ext>
            </a:extLst>
          </p:cNvPr>
          <p:cNvCxnSpPr>
            <a:cxnSpLocks/>
          </p:cNvCxnSpPr>
          <p:nvPr/>
        </p:nvCxnSpPr>
        <p:spPr>
          <a:xfrm flipV="1">
            <a:off x="352485" y="898104"/>
            <a:ext cx="8743024" cy="299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DEF5BC-EA76-CF47-8192-09AF3FFD7E4E}"/>
              </a:ext>
            </a:extLst>
          </p:cNvPr>
          <p:cNvSpPr txBox="1"/>
          <p:nvPr/>
        </p:nvSpPr>
        <p:spPr>
          <a:xfrm>
            <a:off x="352484" y="1062419"/>
            <a:ext cx="11487029" cy="5215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분할 모델</a:t>
            </a:r>
            <a:r>
              <a:rPr lang="en-US" altLang="ko-KR" sz="1600" dirty="0"/>
              <a:t>(FCN, UNet, PSPNet, DeepLab) </a:t>
            </a:r>
            <a:r>
              <a:rPr lang="ko-KR" altLang="en-US" sz="1600" dirty="0"/>
              <a:t>중</a:t>
            </a:r>
            <a:r>
              <a:rPr lang="en-US" altLang="ko-KR" sz="1600" dirty="0"/>
              <a:t>, UNet</a:t>
            </a:r>
            <a:r>
              <a:rPr lang="ko-KR" altLang="en-US" sz="1600" dirty="0"/>
              <a:t>은 의료 영상 분할에 널리 활용되고 있음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Unet</a:t>
            </a:r>
            <a:r>
              <a:rPr lang="ko-KR" altLang="en-US" sz="1600" b="1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plain skip connection(</a:t>
            </a:r>
            <a:r>
              <a:rPr lang="ko-KR" altLang="en-US" sz="1600" dirty="0"/>
              <a:t>인코더의 </a:t>
            </a:r>
            <a:r>
              <a:rPr lang="en-US" altLang="ko-KR" sz="1600" dirty="0"/>
              <a:t>low-level feature map</a:t>
            </a:r>
            <a:r>
              <a:rPr lang="ko-KR" altLang="en-US" sz="1600" dirty="0"/>
              <a:t>과 디코더의 </a:t>
            </a:r>
            <a:r>
              <a:rPr lang="en-US" altLang="ko-KR" sz="1600" dirty="0"/>
              <a:t>high-level</a:t>
            </a:r>
            <a:r>
              <a:rPr lang="ko-KR" altLang="en-US" sz="1600" dirty="0"/>
              <a:t> </a:t>
            </a:r>
            <a:r>
              <a:rPr lang="en-US" altLang="ko-KR" sz="1600" dirty="0"/>
              <a:t>feature map</a:t>
            </a:r>
            <a:r>
              <a:rPr lang="ko-KR" altLang="en-US" sz="1600" dirty="0"/>
              <a:t> 결합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UNet++ </a:t>
            </a:r>
            <a:r>
              <a:rPr lang="en-US" altLang="ko-KR" sz="1600" dirty="0"/>
              <a:t>:</a:t>
            </a:r>
            <a:r>
              <a:rPr lang="en-US" altLang="ko-KR" sz="1600" b="1" dirty="0"/>
              <a:t> </a:t>
            </a:r>
            <a:r>
              <a:rPr lang="en-US" altLang="ko-KR" sz="1600" dirty="0"/>
              <a:t>nested and dense skip connection(</a:t>
            </a:r>
            <a:r>
              <a:rPr lang="ko-KR" altLang="en-US" sz="1600" dirty="0"/>
              <a:t>인코더와 디코더 사이의 </a:t>
            </a:r>
            <a:r>
              <a:rPr lang="en-US" altLang="ko-KR" sz="1600" dirty="0"/>
              <a:t>semantics gap</a:t>
            </a:r>
            <a:r>
              <a:rPr lang="ko-KR" altLang="en-US" sz="1600" dirty="0"/>
              <a:t> 감소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좋은 성능을 달성했지만 </a:t>
            </a:r>
            <a:r>
              <a:rPr lang="en-US" altLang="ko-KR" sz="1600" dirty="0"/>
              <a:t>full-scale</a:t>
            </a:r>
            <a:r>
              <a:rPr lang="ko-KR" altLang="en-US" sz="1600" dirty="0"/>
              <a:t>에서 충분한 정보를 탐색할 수 없음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00FBB2-6BC9-4DF4-B537-8C0743B29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871" y="2882293"/>
            <a:ext cx="4846257" cy="21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3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INTRODUCTION</a:t>
            </a:r>
            <a:endParaRPr lang="en-US" altLang="ko-KR" sz="1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8FD9CD-42EA-CC94-D12F-AFA5401A8D23}"/>
              </a:ext>
            </a:extLst>
          </p:cNvPr>
          <p:cNvCxnSpPr>
            <a:cxnSpLocks/>
          </p:cNvCxnSpPr>
          <p:nvPr/>
        </p:nvCxnSpPr>
        <p:spPr>
          <a:xfrm flipV="1">
            <a:off x="352485" y="898104"/>
            <a:ext cx="8743024" cy="299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DEF5BC-EA76-CF47-8192-09AF3FFD7E4E}"/>
              </a:ext>
            </a:extLst>
          </p:cNvPr>
          <p:cNvSpPr txBox="1"/>
          <p:nvPr/>
        </p:nvSpPr>
        <p:spPr>
          <a:xfrm>
            <a:off x="352485" y="1062419"/>
            <a:ext cx="11363634" cy="5215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Low-level feature map</a:t>
            </a:r>
            <a:r>
              <a:rPr lang="ko-KR" altLang="en-US" sz="1600" dirty="0"/>
              <a:t> </a:t>
            </a:r>
            <a:r>
              <a:rPr lang="en-US" altLang="ko-KR" sz="1600" dirty="0"/>
              <a:t>: details(</a:t>
            </a:r>
            <a:r>
              <a:rPr lang="ko-KR" altLang="en-US" sz="1600" dirty="0"/>
              <a:t>장기의 경계를 강조하는 </a:t>
            </a:r>
            <a:r>
              <a:rPr lang="en-US" altLang="ko-KR" sz="1600" dirty="0"/>
              <a:t>spatial information)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High-level feature map</a:t>
            </a:r>
            <a:r>
              <a:rPr lang="ko-KR" altLang="en-US" sz="1600" dirty="0"/>
              <a:t> </a:t>
            </a:r>
            <a:r>
              <a:rPr lang="en-US" altLang="ko-KR" sz="1600" dirty="0"/>
              <a:t>: semantics(</a:t>
            </a:r>
            <a:r>
              <a:rPr lang="ko-KR" altLang="en-US" sz="1600" dirty="0"/>
              <a:t>장기가 있는 </a:t>
            </a:r>
            <a:r>
              <a:rPr lang="en-US" altLang="ko-KR" sz="1600" dirty="0"/>
              <a:t>position</a:t>
            </a:r>
            <a:r>
              <a:rPr lang="ko-KR" altLang="en-US" sz="1600" dirty="0"/>
              <a:t> </a:t>
            </a:r>
            <a:r>
              <a:rPr lang="en-US" altLang="ko-KR" sz="1600" dirty="0"/>
              <a:t>information)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점진적인 </a:t>
            </a:r>
            <a:r>
              <a:rPr lang="en-US" altLang="ko-KR" sz="1600" dirty="0"/>
              <a:t>down </a:t>
            </a:r>
            <a:r>
              <a:rPr lang="ko-KR" altLang="en-US" sz="1600" dirty="0"/>
              <a:t>및 </a:t>
            </a:r>
            <a:r>
              <a:rPr lang="en-US" altLang="ko-KR" sz="1600" dirty="0"/>
              <a:t>up sampling</a:t>
            </a:r>
            <a:r>
              <a:rPr lang="ko-KR" altLang="en-US" sz="1600" dirty="0"/>
              <a:t>에 의해 고유의 정보가 희석된다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Multi-scale feature</a:t>
            </a:r>
            <a:r>
              <a:rPr lang="ko-KR" altLang="en-US" sz="1600" dirty="0"/>
              <a:t>을 최대한 활용하기 위해 </a:t>
            </a:r>
            <a:r>
              <a:rPr lang="en-US" altLang="ko-KR" sz="1600" b="1" dirty="0"/>
              <a:t>UNet3+</a:t>
            </a:r>
            <a:r>
              <a:rPr lang="ko-KR" altLang="en-US" sz="1600" dirty="0"/>
              <a:t>라는 새로운 </a:t>
            </a:r>
            <a:r>
              <a:rPr lang="en-US" altLang="ko-KR" sz="1600" dirty="0"/>
              <a:t>U</a:t>
            </a:r>
            <a:r>
              <a:rPr lang="ko-KR" altLang="en-US" sz="1600" dirty="0"/>
              <a:t>자형 기반 아키텍처를 제안함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인코더와 디코더 간의 상호 연결 및 내부 연결을 재설계하여 </a:t>
            </a:r>
            <a:r>
              <a:rPr lang="en-US" altLang="ko-KR" sz="1600" dirty="0"/>
              <a:t>full-scale</a:t>
            </a:r>
            <a:r>
              <a:rPr lang="ko-KR" altLang="en-US" sz="1600" dirty="0"/>
              <a:t>에서 </a:t>
            </a:r>
            <a:r>
              <a:rPr lang="en-US" altLang="ko-KR" sz="1600" dirty="0"/>
              <a:t>low-level feature(details)</a:t>
            </a:r>
            <a:r>
              <a:rPr lang="ko-KR" altLang="en-US" sz="1600" dirty="0"/>
              <a:t>과 </a:t>
            </a:r>
            <a:r>
              <a:rPr lang="en-US" altLang="ko-KR" sz="1600" dirty="0"/>
              <a:t>high-level feature(semantics)</a:t>
            </a:r>
            <a:r>
              <a:rPr lang="ko-KR" altLang="en-US" sz="1600" dirty="0"/>
              <a:t>를 캡처함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8C2995-0AD2-71ED-05C3-90122A7F5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158" y="2614561"/>
            <a:ext cx="2873683" cy="222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2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INTRODUCTION</a:t>
            </a:r>
            <a:endParaRPr lang="en-US" altLang="ko-KR" sz="1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8FD9CD-42EA-CC94-D12F-AFA5401A8D23}"/>
              </a:ext>
            </a:extLst>
          </p:cNvPr>
          <p:cNvCxnSpPr>
            <a:cxnSpLocks/>
          </p:cNvCxnSpPr>
          <p:nvPr/>
        </p:nvCxnSpPr>
        <p:spPr>
          <a:xfrm flipV="1">
            <a:off x="352485" y="898104"/>
            <a:ext cx="8743024" cy="299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DEF5BC-EA76-CF47-8192-09AF3FFD7E4E}"/>
              </a:ext>
            </a:extLst>
          </p:cNvPr>
          <p:cNvSpPr txBox="1"/>
          <p:nvPr/>
        </p:nvSpPr>
        <p:spPr>
          <a:xfrm>
            <a:off x="352485" y="1062419"/>
            <a:ext cx="11387231" cy="2999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Contributions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Full-scale skip connection </a:t>
            </a:r>
            <a:r>
              <a:rPr lang="en-US" altLang="ko-KR" sz="1600" dirty="0"/>
              <a:t>: high-level semantics</a:t>
            </a:r>
            <a:r>
              <a:rPr lang="ko-KR" altLang="en-US" sz="1600" dirty="0"/>
              <a:t>와 </a:t>
            </a:r>
            <a:r>
              <a:rPr lang="en-US" altLang="ko-KR" sz="1600" dirty="0"/>
              <a:t>low-level details</a:t>
            </a:r>
            <a:r>
              <a:rPr lang="ko-KR" altLang="en-US" sz="1600" dirty="0"/>
              <a:t>를 통합하며 더 적은 매개변수로 </a:t>
            </a:r>
            <a:r>
              <a:rPr lang="en-US" altLang="ko-KR" sz="1600" dirty="0"/>
              <a:t>multi-scale feature</a:t>
            </a:r>
            <a:r>
              <a:rPr lang="ko-KR" altLang="en-US" sz="1600" dirty="0"/>
              <a:t>를 최대한 활용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Classification-guided module</a:t>
            </a:r>
            <a:r>
              <a:rPr lang="en-US" altLang="ko-KR" sz="1600" dirty="0"/>
              <a:t> : </a:t>
            </a:r>
            <a:r>
              <a:rPr lang="ko-KR" altLang="en-US" sz="1600" dirty="0"/>
              <a:t>비장기 이미지에 대한 과분할을</a:t>
            </a:r>
            <a:r>
              <a:rPr lang="en-US" altLang="ko-KR" sz="1600" dirty="0"/>
              <a:t> </a:t>
            </a:r>
            <a:r>
              <a:rPr lang="ko-KR" altLang="en-US" sz="1600" dirty="0"/>
              <a:t>줄이기 위해 분류와 공동으로 학습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Deep supervision </a:t>
            </a:r>
            <a:r>
              <a:rPr lang="en-US" altLang="ko-KR" sz="1600" dirty="0"/>
              <a:t>: </a:t>
            </a:r>
            <a:r>
              <a:rPr lang="ko-KR" altLang="en-US" sz="1600" dirty="0"/>
              <a:t>물체의 경계를 향상시키기 위해 </a:t>
            </a:r>
            <a:r>
              <a:rPr lang="en-US" altLang="ko-KR" sz="1600" dirty="0"/>
              <a:t>full-scale</a:t>
            </a:r>
            <a:r>
              <a:rPr lang="ko-KR" altLang="en-US" sz="1600" dirty="0"/>
              <a:t>의 계층적 표현을 학습하기 위한 </a:t>
            </a:r>
            <a:r>
              <a:rPr lang="en-US" altLang="ko-KR" sz="1600" dirty="0"/>
              <a:t>hybrid loss</a:t>
            </a:r>
            <a:r>
              <a:rPr lang="ko-KR" altLang="en-US" sz="1600" dirty="0"/>
              <a:t> 제안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E1898F-9D6F-C13F-9CB4-EE8F9404C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866" y="4006750"/>
            <a:ext cx="7034268" cy="266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8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METHODS</a:t>
            </a:r>
            <a:endParaRPr lang="en-US" altLang="ko-KR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579523B-F50C-A937-4C39-0626D7F161A4}"/>
                  </a:ext>
                </a:extLst>
              </p:cNvPr>
              <p:cNvSpPr txBox="1"/>
              <p:nvPr/>
            </p:nvSpPr>
            <p:spPr>
              <a:xfrm>
                <a:off x="352485" y="1062419"/>
                <a:ext cx="11541642" cy="5768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Full-scale</a:t>
                </a:r>
                <a:r>
                  <a:rPr lang="ko-KR" altLang="en-US" sz="1600" b="1" dirty="0"/>
                  <a:t> </a:t>
                </a:r>
                <a:r>
                  <a:rPr lang="en-US" altLang="ko-KR" sz="1600" b="1" dirty="0"/>
                  <a:t>Skip</a:t>
                </a:r>
                <a:r>
                  <a:rPr lang="ko-KR" altLang="en-US" sz="1600" b="1" dirty="0"/>
                  <a:t> </a:t>
                </a:r>
                <a:r>
                  <a:rPr lang="en-US" altLang="ko-KR" sz="1600" b="1" dirty="0"/>
                  <a:t>Connections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b="1" dirty="0"/>
              </a:p>
              <a:p>
                <a:endParaRPr lang="en-US" altLang="ko-KR" sz="1600" b="1" dirty="0"/>
              </a:p>
              <a:p>
                <a:endParaRPr lang="en-US" altLang="ko-KR" sz="1600" dirty="0"/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ko-KR" sz="1400" dirty="0"/>
                  <a:t>: down sampling,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ko-KR" sz="1400" dirty="0"/>
                  <a:t>: down sampling,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[]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ko-KR" sz="1400" dirty="0"/>
                  <a:t>: concatenation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디코더에 </a:t>
                </a:r>
                <a:r>
                  <a:rPr lang="en-US" altLang="ko-KR" sz="1600" dirty="0"/>
                  <a:t>full-scale feature map</a:t>
                </a:r>
                <a:r>
                  <a:rPr lang="ko-KR" altLang="en-US" sz="1600" dirty="0"/>
                  <a:t>이 생성되는 과정</a:t>
                </a: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동일한 인코더 계층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𝐸𝑛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ko-KR" altLang="en-US" sz="1600" dirty="0"/>
                  <a:t>의</a:t>
                </a:r>
                <a:r>
                  <a:rPr lang="en-US" altLang="ko-KR" sz="1600" dirty="0"/>
                  <a:t> feature map</a:t>
                </a:r>
                <a:r>
                  <a:rPr lang="ko-KR" altLang="en-US" sz="1600" dirty="0"/>
                  <a:t>은 디코더 계층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𝐷𝑒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ko-KR" altLang="en-US" sz="1600" dirty="0"/>
                  <a:t>에 직접 수신된다</a:t>
                </a:r>
                <a:r>
                  <a:rPr lang="en-US" altLang="ko-KR" sz="16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인코더</a:t>
                </a:r>
                <a:r>
                  <a:rPr lang="en-US" altLang="ko-KR" sz="1600" dirty="0"/>
                  <a:t>-</a:t>
                </a:r>
                <a:r>
                  <a:rPr lang="ko-KR" altLang="en-US" sz="1600" dirty="0"/>
                  <a:t>디코더 간 연결은 </a:t>
                </a:r>
                <a:r>
                  <a:rPr lang="en-US" altLang="ko-KR" sz="1600" dirty="0"/>
                  <a:t>non-overlapping max pooling</a:t>
                </a:r>
                <a:r>
                  <a:rPr lang="ko-KR" altLang="en-US" sz="1600" dirty="0"/>
                  <a:t>을 적용하여 소규모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인코더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𝐸𝑛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𝐸𝑛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ko-KR" altLang="en-US" sz="1600" dirty="0"/>
                  <a:t>에서 </a:t>
                </a:r>
                <a:r>
                  <a:rPr lang="en-US" altLang="ko-KR" sz="1600" dirty="0"/>
                  <a:t>low-level details</a:t>
                </a:r>
                <a:r>
                  <a:rPr lang="ko-KR" altLang="en-US" sz="1600" dirty="0"/>
                  <a:t>를 전달한다</a:t>
                </a:r>
                <a:r>
                  <a:rPr lang="en-US" altLang="ko-KR" sz="16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내부 디코더 간 연결은 </a:t>
                </a:r>
                <a:r>
                  <a:rPr lang="en-US" altLang="ko-KR" sz="1600" dirty="0"/>
                  <a:t>bilinear interpolation</a:t>
                </a:r>
                <a:r>
                  <a:rPr lang="ko-KR" altLang="en-US" sz="1600" dirty="0"/>
                  <a:t>을 적용하여 더 큰 규모의 디코더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𝐷𝑒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altLang="ko-KR" sz="1600" dirty="0"/>
                  <a:t>,…,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𝐷𝑒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ko-KR" altLang="en-US" sz="1600" dirty="0"/>
                  <a:t>에서 </a:t>
                </a:r>
                <a:r>
                  <a:rPr lang="en-US" altLang="ko-KR" sz="1600" dirty="0"/>
                  <a:t>high-level semantics</a:t>
                </a:r>
                <a:r>
                  <a:rPr lang="ko-KR" altLang="en-US" sz="1600" dirty="0"/>
                  <a:t>를 전달한다</a:t>
                </a:r>
                <a:r>
                  <a:rPr lang="en-US" altLang="ko-KR" sz="1600" dirty="0"/>
                  <a:t>.</a:t>
                </a:r>
                <a:endParaRPr lang="en-US" altLang="ko-KR" sz="16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579523B-F50C-A937-4C39-0626D7F16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85" y="1062419"/>
                <a:ext cx="11541642" cy="5768887"/>
              </a:xfrm>
              <a:prstGeom prst="rect">
                <a:avLst/>
              </a:prstGeom>
              <a:blipFill>
                <a:blip r:embed="rId3"/>
                <a:stretch>
                  <a:fillRect l="-211" t="-317" b="-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8FD9CD-42EA-CC94-D12F-AFA5401A8D23}"/>
              </a:ext>
            </a:extLst>
          </p:cNvPr>
          <p:cNvCxnSpPr>
            <a:cxnSpLocks/>
          </p:cNvCxnSpPr>
          <p:nvPr/>
        </p:nvCxnSpPr>
        <p:spPr>
          <a:xfrm flipV="1">
            <a:off x="352485" y="898104"/>
            <a:ext cx="8743024" cy="299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733009D-5739-074B-062A-E1D8A872B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539" y="1631237"/>
            <a:ext cx="3719417" cy="22079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0EEF02-E406-5462-C3C0-570B862F5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433" y="1512060"/>
            <a:ext cx="2055492" cy="15885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D8CE42-75FE-14B1-C69A-AA9E0A135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0973" y="3100653"/>
            <a:ext cx="4226413" cy="73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5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METHODS</a:t>
            </a:r>
            <a:endParaRPr lang="en-US" altLang="ko-KR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579523B-F50C-A937-4C39-0626D7F161A4}"/>
                  </a:ext>
                </a:extLst>
              </p:cNvPr>
              <p:cNvSpPr txBox="1"/>
              <p:nvPr/>
            </p:nvSpPr>
            <p:spPr>
              <a:xfrm>
                <a:off x="352485" y="1062419"/>
                <a:ext cx="11541642" cy="1822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Full-scale</a:t>
                </a:r>
                <a:r>
                  <a:rPr lang="ko-KR" altLang="en-US" sz="1600" b="1" dirty="0"/>
                  <a:t> </a:t>
                </a:r>
                <a:r>
                  <a:rPr lang="en-US" altLang="ko-KR" sz="1600" b="1" dirty="0"/>
                  <a:t>Skip</a:t>
                </a:r>
                <a:r>
                  <a:rPr lang="ko-KR" altLang="en-US" sz="1600" b="1" dirty="0"/>
                  <a:t> </a:t>
                </a:r>
                <a:r>
                  <a:rPr lang="en-US" altLang="ko-KR" sz="1600" b="1" dirty="0"/>
                  <a:t>Connections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Unet, Unet++, UNet3+ </a:t>
                </a:r>
                <a:r>
                  <a:rPr lang="ko-KR" altLang="en-US" sz="1600" dirty="0"/>
                  <a:t>파라미터 수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Unet, Unet++</a:t>
                </a:r>
                <a:r>
                  <a:rPr lang="ko-KR" altLang="en-US" sz="1600" dirty="0"/>
                  <a:t>는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모든 인코더 </a:t>
                </a:r>
                <a:r>
                  <a:rPr lang="ko-KR" altLang="en-US" sz="1600" dirty="0" err="1"/>
                  <a:t>디코더에서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32x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채널 수를 가진다</a:t>
                </a:r>
                <a:r>
                  <a:rPr lang="en-US" altLang="ko-KR" sz="16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sz="1600" dirty="0"/>
                  <a:t>: convolution kernel size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ko-KR" sz="1600" dirty="0"/>
                  <a:t>: depth of the nodes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579523B-F50C-A937-4C39-0626D7F16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85" y="1062419"/>
                <a:ext cx="11541642" cy="1822230"/>
              </a:xfrm>
              <a:prstGeom prst="rect">
                <a:avLst/>
              </a:prstGeom>
              <a:blipFill>
                <a:blip r:embed="rId3"/>
                <a:stretch>
                  <a:fillRect l="-211" t="-1003" b="-3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8FD9CD-42EA-CC94-D12F-AFA5401A8D23}"/>
              </a:ext>
            </a:extLst>
          </p:cNvPr>
          <p:cNvCxnSpPr>
            <a:cxnSpLocks/>
          </p:cNvCxnSpPr>
          <p:nvPr/>
        </p:nvCxnSpPr>
        <p:spPr>
          <a:xfrm flipV="1">
            <a:off x="352485" y="898104"/>
            <a:ext cx="8743024" cy="299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853B47D-7E15-6D34-A554-F28E1C6F5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475" y="4872260"/>
            <a:ext cx="6673114" cy="17868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63A1733-18A8-EC41-0484-A956B5279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353" y="3048964"/>
            <a:ext cx="4979357" cy="18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7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352485" y="403610"/>
            <a:ext cx="114870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METHODS</a:t>
            </a:r>
            <a:endParaRPr lang="en-US" altLang="ko-KR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79523B-F50C-A937-4C39-0626D7F161A4}"/>
              </a:ext>
            </a:extLst>
          </p:cNvPr>
          <p:cNvSpPr txBox="1"/>
          <p:nvPr/>
        </p:nvSpPr>
        <p:spPr>
          <a:xfrm>
            <a:off x="352485" y="1062419"/>
            <a:ext cx="1154164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Full-scale Deep Supervision – Classification-guided Module(CGM)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8FD9CD-42EA-CC94-D12F-AFA5401A8D23}"/>
              </a:ext>
            </a:extLst>
          </p:cNvPr>
          <p:cNvCxnSpPr>
            <a:cxnSpLocks/>
          </p:cNvCxnSpPr>
          <p:nvPr/>
        </p:nvCxnSpPr>
        <p:spPr>
          <a:xfrm flipV="1">
            <a:off x="352485" y="898104"/>
            <a:ext cx="8743024" cy="299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55C34BB-FEFA-C175-FCF7-FB5E8A78B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53" y="2673645"/>
            <a:ext cx="4541765" cy="270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D34293-2F10-F6BC-03C3-40A67382AE02}"/>
              </a:ext>
            </a:extLst>
          </p:cNvPr>
          <p:cNvSpPr txBox="1"/>
          <p:nvPr/>
        </p:nvSpPr>
        <p:spPr>
          <a:xfrm>
            <a:off x="5568786" y="2133040"/>
            <a:ext cx="66232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비장기 영상에서 </a:t>
            </a:r>
            <a:r>
              <a:rPr lang="en-US" altLang="ko-KR" sz="1600" dirty="0"/>
              <a:t>false positive</a:t>
            </a:r>
            <a:r>
              <a:rPr lang="ko-KR" altLang="en-US" sz="1600" dirty="0"/>
              <a:t>는 배경의 노이즈 정보에 의해 과잉 분할 현상으로 이어진다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정확한 분할을 위해 입력 이미지에 장기가 있는지 여부를 예측하는 작업을 추가한다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Dropout, 1x1 conv, Adaptive </a:t>
            </a:r>
            <a:r>
              <a:rPr lang="en-US" altLang="ko-KR" sz="1600" dirty="0" err="1"/>
              <a:t>MaxPool</a:t>
            </a:r>
            <a:r>
              <a:rPr lang="en-US" altLang="ko-KR" sz="1600" dirty="0"/>
              <a:t>, sigmoid</a:t>
            </a:r>
            <a:r>
              <a:rPr lang="ko-KR" altLang="en-US" sz="1600" dirty="0"/>
              <a:t>로 구성된 연산을 통해 </a:t>
            </a:r>
            <a:r>
              <a:rPr lang="en-US" altLang="ko-KR" sz="1600" dirty="0"/>
              <a:t>2D tensor</a:t>
            </a:r>
            <a:r>
              <a:rPr lang="ko-KR" altLang="en-US" sz="1600" dirty="0"/>
              <a:t>를 생성하고 </a:t>
            </a:r>
            <a:r>
              <a:rPr lang="en-US" altLang="ko-KR" sz="1600" dirty="0"/>
              <a:t>Argmax</a:t>
            </a:r>
            <a:r>
              <a:rPr lang="ko-KR" altLang="en-US" sz="1600" dirty="0"/>
              <a:t>를 통해 장기의 유무를 의미하는 </a:t>
            </a:r>
            <a:r>
              <a:rPr lang="en-US" altLang="ko-KR" sz="1600" dirty="0"/>
              <a:t>{0,1}</a:t>
            </a:r>
            <a:r>
              <a:rPr lang="ko-KR" altLang="en-US" sz="1600" dirty="0"/>
              <a:t>로 표현한다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각 레이어마다 나온 출력을 곱하여 </a:t>
            </a:r>
            <a:r>
              <a:rPr lang="en-US" altLang="ko-KR" sz="1600" dirty="0"/>
              <a:t>Binary Cross Entropy loss</a:t>
            </a:r>
            <a:r>
              <a:rPr lang="ko-KR" altLang="en-US" sz="1600" dirty="0"/>
              <a:t>에 의해 최적화된다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900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7142</TotalTime>
  <Words>764</Words>
  <Application>Microsoft Office PowerPoint</Application>
  <PresentationFormat>와이드스크린</PresentationFormat>
  <Paragraphs>200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-apple-system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주윤상</dc:creator>
  <cp:lastModifiedBy>주윤상</cp:lastModifiedBy>
  <cp:revision>287</cp:revision>
  <dcterms:created xsi:type="dcterms:W3CDTF">2022-05-14T10:13:30Z</dcterms:created>
  <dcterms:modified xsi:type="dcterms:W3CDTF">2022-08-05T02:05:58Z</dcterms:modified>
</cp:coreProperties>
</file>