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02611-D45B-444F-8407-C8E5BD0EE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657BF-300F-4090-B654-622B3AA05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DFEA6-BBAE-40E6-B71F-232FB7C8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148A9-6A75-48C6-A175-3D83EE33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3254D-C7D4-4161-B6D8-B75EDA02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3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5B59B-0570-4B08-BC4F-11A966E5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B7E05-6107-40D0-BE3C-15D98F38B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47FAF-3C29-4DC4-8717-22AC6BAE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82AF1-F5C8-49D3-A41B-FD95B6AA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D1030-63F2-4E7B-8583-6C3DEA04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2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6400CC-025D-4DF4-B772-A901CC68B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C54B22-5766-42FB-AF77-F2351189C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D612E-517A-4029-A85C-7C0A85AA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A7F9F-D5F6-4DB4-9C12-BFB2709E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68D0A-837D-4633-A5AB-131A0D36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0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121BB-4877-40E4-98BC-B6AB420F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46512-A742-45B3-B1D2-DE19428E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90C55-53EB-4746-BD15-EC5A0187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4A274-A60C-44D4-A748-C4D06C8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43C6E-9858-4058-80E6-EE207007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05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D0E1D-7B0F-4C78-BBAB-DF942459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5E5A25-C3EF-46AA-A033-5A2A4F40E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917BC-7C0A-4FF4-B94D-05F766C7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996DF-D4E6-4155-BB22-509A67CF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C6C80-A5EC-41C9-B838-4807DFB7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4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18123-D0E5-4EB5-B590-AB29A59F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6A2F6-D2A2-4922-885B-665FB85ED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5D1F67-BD58-4972-AE86-E23909AFB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261E2-8398-43A9-B287-F04B6C9E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D465CB-1274-4D59-9FFC-2401C97D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EC5C3D-3D18-4927-8C75-C835452A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26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19351-FF54-4C39-9735-69C3A2C2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2C64B0-920E-4B72-A625-7600815BD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D288FF-CC1D-4058-B4A9-180244BFF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FD19C-1461-4077-AFE0-EF669A37C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E16298-9843-4A03-B30C-A5884E03F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421B6E-6CD5-486C-8613-2707383B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DF2073-EF86-4C1E-A823-182666DF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314A36-BE40-4E88-9051-57535923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2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2530E-AC09-4038-851F-F79B6CBC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AB593A-3004-45A6-AABA-A4593E97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9BEF21-B7FE-40DC-9C24-975BC4F9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F8F3E6-318D-4413-85E2-FF9CBB03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6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F5FF26-C591-455C-80F3-D8E69733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29D83F-9728-4685-AB01-407FEC76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41492F-DB31-41F4-9F1C-D182EA4C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82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59705-1AEB-4D60-8E40-CDBE9511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EFC51-492D-450C-8E52-9249FC140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E3A55A-DB40-4A34-9CFA-112B36637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7D321-6F9C-432F-A86E-6863AE55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73B91-5DE8-49D2-8FDC-7C471966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651EB0-9F45-48E9-8E1D-A6225687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0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BF3E5-4E8A-45CE-9245-783F7A9E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4C4418-AF6B-4D18-948F-D3302A8B9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6347FB-013C-4779-91AF-887AA6D39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FC419A-8F17-4C46-986A-47CDB6AF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8F432-0E62-48A6-8690-449FED4A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973129-A41D-4D02-B513-8284619D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6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F13F59-43F9-48F9-8A9D-0620A9FD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3A96D-749D-4AC1-9730-10DDBAD7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C0502-C928-45E1-82E4-FA39FD71B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82A71-DF90-4DCC-BA28-7C497F0F5A32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0D598-0EAF-4A82-9672-39FBD6911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FFC6A-7B4E-4798-B54B-83F449874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78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E381B1-A175-4FD0-BCE6-3DAB52E53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562" y="1663982"/>
            <a:ext cx="4888770" cy="469671"/>
          </a:xfrm>
        </p:spPr>
        <p:txBody>
          <a:bodyPr anchor="b">
            <a:noAutofit/>
          </a:bodyPr>
          <a:lstStyle/>
          <a:p>
            <a:pPr algn="l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12. Computational Performance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0FF3B19-2987-4414-A10D-DAE39386A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6498" y="2267170"/>
            <a:ext cx="4613919" cy="813816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100" i="1" dirty="0">
                <a:latin typeface="Arial" panose="020B0604020202020204" pitchFamily="34" charset="0"/>
                <a:cs typeface="Arial" panose="020B0604020202020204" pitchFamily="34" charset="0"/>
              </a:rPr>
              <a:t>14 Jan</a:t>
            </a:r>
            <a:r>
              <a:rPr lang="ko-KR" alt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i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endParaRPr lang="en-US" altLang="ko-KR" sz="1100" b="1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l"/>
            <a:endParaRPr lang="en-US" altLang="ko-KR" sz="1100" b="1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l"/>
            <a:r>
              <a:rPr lang="en-US" altLang="ko-KR" sz="11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Yunsang</a:t>
            </a:r>
            <a:r>
              <a:rPr lang="en-US" altLang="ko-KR" sz="1100" b="1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1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Joo</a:t>
            </a:r>
            <a:endParaRPr lang="ko-KR" altLang="en-US" sz="11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71" name="그림 170">
            <a:extLst>
              <a:ext uri="{FF2B5EF4-FFF2-40B4-BE49-F238E27FC236}">
                <a16:creationId xmlns:a16="http://schemas.microsoft.com/office/drawing/2014/main" id="{DEF2C887-C655-4544-87D2-87D3CC0AD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269" y="1442921"/>
            <a:ext cx="5363500" cy="91179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0727411-9DC9-4F97-8ACE-02E60C735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039" y="3544500"/>
            <a:ext cx="4808730" cy="3002981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63CC9D3A-53EB-4AB2-898D-E34C2740B81A}"/>
              </a:ext>
            </a:extLst>
          </p:cNvPr>
          <p:cNvSpPr txBox="1"/>
          <p:nvPr/>
        </p:nvSpPr>
        <p:spPr>
          <a:xfrm>
            <a:off x="11592211" y="6370115"/>
            <a:ext cx="459898" cy="4627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0AB984-71FC-47A4-88BC-6985AEFB0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087" y="3550657"/>
            <a:ext cx="4493721" cy="300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2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340818" y="1329625"/>
            <a:ext cx="31834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6. Multi-GPU computation</a:t>
            </a:r>
          </a:p>
          <a:p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5827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Performance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D44C30-A313-41D8-84EE-87E9C4ADC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41" y="2149371"/>
            <a:ext cx="5220429" cy="25625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AD39BC-8D66-4515-97E5-FC3E0B6F318F}"/>
              </a:ext>
            </a:extLst>
          </p:cNvPr>
          <p:cNvSpPr txBox="1"/>
          <p:nvPr/>
        </p:nvSpPr>
        <p:spPr>
          <a:xfrm>
            <a:off x="5538270" y="2149371"/>
            <a:ext cx="61120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000000"/>
                </a:solidFill>
                <a:effectLst/>
                <a:latin typeface="Roboto"/>
              </a:rPr>
              <a:t>임의의 미니 배치가 주어지면 훈련의 모든 반복에서 배치의 예제를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Roboto"/>
              </a:rPr>
              <a:t>k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Roboto"/>
              </a:rPr>
              <a:t>부분으로 분할하고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Roboto"/>
              </a:rPr>
              <a:t>GPU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Roboto"/>
              </a:rPr>
              <a:t>에 균등하게 배포한다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Roboto"/>
              </a:rPr>
              <a:t>. </a:t>
            </a:r>
          </a:p>
          <a:p>
            <a:endParaRPr lang="en-US" altLang="ko-KR" sz="1200" dirty="0">
              <a:solidFill>
                <a:srgbClr val="000000"/>
              </a:solidFill>
              <a:latin typeface="Roboto"/>
            </a:endParaRPr>
          </a:p>
          <a:p>
            <a:r>
              <a:rPr lang="ko-KR" altLang="en-US" sz="1200" b="0" i="0" dirty="0">
                <a:solidFill>
                  <a:srgbClr val="000000"/>
                </a:solidFill>
                <a:effectLst/>
                <a:latin typeface="Roboto"/>
              </a:rPr>
              <a:t>각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Roboto"/>
              </a:rPr>
              <a:t>GPU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Roboto"/>
              </a:rPr>
              <a:t>는 할당 된 미니 배치 하위 집합과 유지하는 모델 매개 변수를 기반으로 모델 매개 변수의 손실 및 기울기를 계산한다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Roboto"/>
              </a:rPr>
              <a:t>. </a:t>
            </a:r>
            <a:endParaRPr lang="en-US" altLang="ko-KR" sz="1200" dirty="0">
              <a:solidFill>
                <a:srgbClr val="000000"/>
              </a:solidFill>
              <a:latin typeface="Roboto"/>
            </a:endParaRPr>
          </a:p>
          <a:p>
            <a:endParaRPr lang="en-US" altLang="ko-KR" sz="1200" b="0" i="0" dirty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Roboto"/>
              </a:rPr>
              <a:t>GPU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Roboto"/>
              </a:rPr>
              <a:t>각각의 로컬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Roboto"/>
              </a:rPr>
              <a:t>그래디언트가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Roboto"/>
              </a:rPr>
              <a:t> 집계되어 현재 미니 배치 확률 적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Roboto"/>
              </a:rPr>
              <a:t>그래디언트를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Roboto"/>
              </a:rPr>
              <a:t> 얻는다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Roboto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Roboto"/>
              </a:rPr>
              <a:t>집계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Roboto"/>
              </a:rPr>
              <a:t>그래디언트는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Roboto"/>
              </a:rPr>
              <a:t> 각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Roboto"/>
              </a:rPr>
              <a:t>GPU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Roboto"/>
              </a:rPr>
              <a:t>에 재분배됩니다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Roboto"/>
              </a:rPr>
              <a:t>. </a:t>
            </a:r>
          </a:p>
          <a:p>
            <a:endParaRPr lang="en-US" altLang="ko-KR" sz="1200" dirty="0">
              <a:solidFill>
                <a:srgbClr val="000000"/>
              </a:solidFill>
              <a:latin typeface="Roboto"/>
            </a:endParaRPr>
          </a:p>
          <a:p>
            <a:r>
              <a:rPr lang="ko-KR" altLang="en-US" sz="1200" b="0" i="0" dirty="0">
                <a:solidFill>
                  <a:srgbClr val="000000"/>
                </a:solidFill>
                <a:effectLst/>
                <a:latin typeface="Roboto"/>
              </a:rPr>
              <a:t>각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Roboto"/>
              </a:rPr>
              <a:t>GPU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Roboto"/>
              </a:rPr>
              <a:t>는 이 미니 배치 확률 적 기울기를 사용하여 유지 관리하는 전체 모델 매개 변수 집합을 업데이트한다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Roboto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604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340818" y="1329625"/>
            <a:ext cx="31834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6. Multi-GPU computation</a:t>
            </a:r>
          </a:p>
          <a:p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5827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Performance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BCB1BD-2159-4A88-A01A-7549C2C6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18" y="1578133"/>
            <a:ext cx="1954707" cy="7698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3BCF76-D511-4E21-B79C-553355B1C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950" y="1569025"/>
            <a:ext cx="4123629" cy="445833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1241C2F-C5DB-4699-9625-E2B0AA0FF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279" y="3190183"/>
            <a:ext cx="2958838" cy="7832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17E8CF6-D7B8-41E7-8067-E3D668D8B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279" y="4483350"/>
            <a:ext cx="2523714" cy="45520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C89BFB7-1799-4744-9E3E-C44E869AC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0279" y="5253090"/>
            <a:ext cx="5275032" cy="4752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6C98D60-A5EB-45A8-8E29-1BD3BC97D630}"/>
              </a:ext>
            </a:extLst>
          </p:cNvPr>
          <p:cNvSpPr txBox="1"/>
          <p:nvPr/>
        </p:nvSpPr>
        <p:spPr>
          <a:xfrm>
            <a:off x="6823517" y="960293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chemeClr val="accent1"/>
                </a:solidFill>
                <a:effectLst/>
                <a:latin typeface="Roboto"/>
              </a:rPr>
              <a:t>Training on Multiple GPUs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66A8808-1405-4A10-AA82-5B4BAAA362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0279" y="1482612"/>
            <a:ext cx="3387279" cy="166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4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340818" y="1329625"/>
            <a:ext cx="31834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6. Multi-GPU computation</a:t>
            </a:r>
          </a:p>
          <a:p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5827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Performance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5E1B0B-937A-4E02-A7F7-E5BE90F3D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41" y="3480978"/>
            <a:ext cx="2863509" cy="8897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9ABE18-C6FA-489C-BC8B-834E1CC81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41" y="5160691"/>
            <a:ext cx="2160716" cy="10766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100227-AB43-4921-8939-4863A406D366}"/>
              </a:ext>
            </a:extLst>
          </p:cNvPr>
          <p:cNvSpPr txBox="1"/>
          <p:nvPr/>
        </p:nvSpPr>
        <p:spPr>
          <a:xfrm>
            <a:off x="254704" y="2638637"/>
            <a:ext cx="245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Data Synchronization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E54BD7-58C1-472D-BB9A-AC183EDA90F1}"/>
              </a:ext>
            </a:extLst>
          </p:cNvPr>
          <p:cNvSpPr txBox="1"/>
          <p:nvPr/>
        </p:nvSpPr>
        <p:spPr>
          <a:xfrm>
            <a:off x="4553457" y="2638637"/>
            <a:ext cx="1914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Distributing Data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4BCFD1D-DB16-4B51-B9BB-CF93CCBAC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586" y="3480978"/>
            <a:ext cx="3476584" cy="106914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F010401-5E49-4346-88D9-45CFB8BD7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457" y="4659968"/>
            <a:ext cx="4351338" cy="141306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921C063-F53F-44AB-975F-9A040A355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3299" y="3484716"/>
            <a:ext cx="3035469" cy="88223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A140E30-D567-42AA-9704-1BF80ED874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841" y="4433885"/>
            <a:ext cx="4101759" cy="5888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FEE1915-B5C5-421E-A0AD-8AE226A1D7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1155" y="1435391"/>
            <a:ext cx="3387279" cy="166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2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340818" y="1329625"/>
            <a:ext cx="31834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6. Multi-GPU computation</a:t>
            </a:r>
          </a:p>
          <a:p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5827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Performance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1C3BF-8EC3-4F25-87BF-40E2839FAC65}"/>
              </a:ext>
            </a:extLst>
          </p:cNvPr>
          <p:cNvSpPr txBox="1"/>
          <p:nvPr/>
        </p:nvSpPr>
        <p:spPr>
          <a:xfrm>
            <a:off x="411125" y="1734780"/>
            <a:ext cx="1009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Training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2D5DFD-6421-47AF-A67A-8A26D9BA9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98" y="2104112"/>
            <a:ext cx="5296891" cy="30012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E5F7E8-55EF-4CA1-B25A-25F13EF48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816" y="1466444"/>
            <a:ext cx="5160855" cy="427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5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340818" y="1329625"/>
            <a:ext cx="31834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6. Multi-GPU computation</a:t>
            </a:r>
          </a:p>
          <a:p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5827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Performance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1C3BF-8EC3-4F25-87BF-40E2839FAC65}"/>
              </a:ext>
            </a:extLst>
          </p:cNvPr>
          <p:cNvSpPr txBox="1"/>
          <p:nvPr/>
        </p:nvSpPr>
        <p:spPr>
          <a:xfrm>
            <a:off x="411125" y="1734780"/>
            <a:ext cx="1009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Training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47AFB6-8194-44FF-B27F-506AC4E7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8" y="2228848"/>
            <a:ext cx="2742498" cy="2319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086098-D84B-43ED-993E-DFE7A278E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22" y="2690670"/>
            <a:ext cx="4159317" cy="1988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EEDFF81-4304-40DD-AF51-1B1F27EAF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62" y="3136163"/>
            <a:ext cx="3839111" cy="274358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D27F2BD-43FB-4D31-BD5F-E73886F6F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850" y="2203992"/>
            <a:ext cx="2742498" cy="2568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B8B319-F9D5-42BA-93D4-A3A41A8060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850" y="2681143"/>
            <a:ext cx="6147835" cy="20713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E197A4A-3EBA-47ED-A919-5FEA3302DC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850" y="3136163"/>
            <a:ext cx="3867690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0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340818" y="1329625"/>
            <a:ext cx="31834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6. Multi-GPU computation</a:t>
            </a:r>
          </a:p>
          <a:p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5827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Performance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2EECF7-6090-43E7-B20F-B79708244256}"/>
              </a:ext>
            </a:extLst>
          </p:cNvPr>
          <p:cNvSpPr txBox="1"/>
          <p:nvPr/>
        </p:nvSpPr>
        <p:spPr>
          <a:xfrm>
            <a:off x="5977783" y="1144959"/>
            <a:ext cx="449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chemeClr val="accent1"/>
                </a:solidFill>
                <a:effectLst/>
                <a:latin typeface="Roboto"/>
              </a:rPr>
              <a:t>Concise Implementation for Multiple GPUs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8E6DDE-40CC-4027-8DE7-C5FE69950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42" y="1755468"/>
            <a:ext cx="1501434" cy="4584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47DC7D-EC7B-48CB-8130-BA8C594EA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77" y="1766153"/>
            <a:ext cx="4145553" cy="44378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ABAF01-8DD5-4F5B-AC4D-F23F4E950416}"/>
              </a:ext>
            </a:extLst>
          </p:cNvPr>
          <p:cNvSpPr txBox="1"/>
          <p:nvPr/>
        </p:nvSpPr>
        <p:spPr>
          <a:xfrm>
            <a:off x="6295031" y="1766153"/>
            <a:ext cx="403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Parameter Initialization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C3E7FE5-5ADD-49F4-A8CD-B92EE606A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757" y="2177607"/>
            <a:ext cx="3148746" cy="6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73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340818" y="1329625"/>
            <a:ext cx="31834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6. Multi-GPU computation</a:t>
            </a:r>
          </a:p>
          <a:p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5827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Performance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6FF265-E637-4CF6-8B83-C7BE6EB30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41" y="1919446"/>
            <a:ext cx="4292259" cy="43761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CCAD81-8535-4718-9032-EFADAB844103}"/>
              </a:ext>
            </a:extLst>
          </p:cNvPr>
          <p:cNvSpPr txBox="1"/>
          <p:nvPr/>
        </p:nvSpPr>
        <p:spPr>
          <a:xfrm>
            <a:off x="209550" y="1489917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Training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6574C1-E625-4F57-949E-9265F63E888F}"/>
              </a:ext>
            </a:extLst>
          </p:cNvPr>
          <p:cNvSpPr txBox="1"/>
          <p:nvPr/>
        </p:nvSpPr>
        <p:spPr>
          <a:xfrm>
            <a:off x="4933950" y="2802669"/>
            <a:ext cx="61150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000000"/>
                </a:solidFill>
                <a:effectLst/>
                <a:latin typeface="Roboto"/>
              </a:rPr>
              <a:t>네트워크 매개 변수는 모든 장치에서 초기화 되어야 </a:t>
            </a:r>
            <a:r>
              <a:rPr lang="ko-KR" altLang="en-US" sz="1200" dirty="0">
                <a:solidFill>
                  <a:srgbClr val="000000"/>
                </a:solidFill>
                <a:latin typeface="Roboto"/>
              </a:rPr>
              <a:t>한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Roboto"/>
              </a:rPr>
              <a:t>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Roboto"/>
              </a:rPr>
              <a:t>. </a:t>
            </a:r>
          </a:p>
          <a:p>
            <a:endParaRPr lang="en-US" altLang="ko-KR" sz="1200" dirty="0">
              <a:solidFill>
                <a:srgbClr val="000000"/>
              </a:solidFill>
              <a:latin typeface="Roboto"/>
            </a:endParaRPr>
          </a:p>
          <a:p>
            <a:r>
              <a:rPr lang="ko-KR" altLang="en-US" sz="1200" b="0" i="0" dirty="0">
                <a:solidFill>
                  <a:srgbClr val="000000"/>
                </a:solidFill>
                <a:effectLst/>
                <a:latin typeface="Roboto"/>
              </a:rPr>
              <a:t>데이터 세트를 반복하는 동안 미니 배치는 모든 장치에 걸쳐 분할된다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Roboto"/>
              </a:rPr>
              <a:t>. </a:t>
            </a:r>
          </a:p>
          <a:p>
            <a:endParaRPr lang="en-US" altLang="ko-KR" sz="1200" dirty="0">
              <a:solidFill>
                <a:srgbClr val="000000"/>
              </a:solidFill>
              <a:latin typeface="Roboto"/>
            </a:endParaRPr>
          </a:p>
          <a:p>
            <a:r>
              <a:rPr lang="ko-KR" altLang="en-US" sz="1200" b="0" i="0" dirty="0">
                <a:solidFill>
                  <a:srgbClr val="000000"/>
                </a:solidFill>
                <a:effectLst/>
                <a:latin typeface="Roboto"/>
              </a:rPr>
              <a:t>우리는 손실과 그 기울기를 여러 장치에서 병렬로 계산한다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Roboto"/>
              </a:rPr>
              <a:t>. </a:t>
            </a:r>
          </a:p>
          <a:p>
            <a:endParaRPr lang="en-US" altLang="ko-KR" sz="1200" dirty="0">
              <a:solidFill>
                <a:srgbClr val="000000"/>
              </a:solidFill>
              <a:latin typeface="Roboto"/>
            </a:endParaRPr>
          </a:p>
          <a:p>
            <a:r>
              <a:rPr lang="ko-KR" altLang="en-US" sz="1200" b="0" i="0" dirty="0">
                <a:solidFill>
                  <a:srgbClr val="000000"/>
                </a:solidFill>
                <a:effectLst/>
                <a:latin typeface="Roboto"/>
              </a:rPr>
              <a:t>손실이 집계되고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Roboto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Roboto"/>
              </a:rPr>
              <a:t>트레이너 방법에 의해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Roboto"/>
              </a:rPr>
              <a:t>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Roboto"/>
              </a:rPr>
              <a:t>매개 변수가 그에 따라 업데이트된다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Roboto"/>
              </a:rPr>
              <a:t>.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07D009-FDDA-4BDA-844A-93E491749767}"/>
              </a:ext>
            </a:extLst>
          </p:cNvPr>
          <p:cNvSpPr txBox="1"/>
          <p:nvPr/>
        </p:nvSpPr>
        <p:spPr>
          <a:xfrm>
            <a:off x="4933950" y="2379178"/>
            <a:ext cx="6115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basic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functions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for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efficient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parallelism</a:t>
            </a:r>
            <a:r>
              <a:rPr lang="ko-KR" altLang="en-US" sz="1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95733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340818" y="1329625"/>
            <a:ext cx="31834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6. Multi-GPU computation</a:t>
            </a:r>
          </a:p>
          <a:p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5827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Performance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BB0A55-2698-4BFA-B042-398B18BC38C1}"/>
              </a:ext>
            </a:extLst>
          </p:cNvPr>
          <p:cNvSpPr txBox="1"/>
          <p:nvPr/>
        </p:nvSpPr>
        <p:spPr>
          <a:xfrm>
            <a:off x="340818" y="1597283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Experiments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8FD287-67E9-4641-859E-C2D6D9272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02" y="1996713"/>
            <a:ext cx="2860351" cy="1797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C52B31F-7BBE-427A-B5D0-39196A100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02" y="2245917"/>
            <a:ext cx="4009163" cy="1563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A6CFBE3-AC56-4DD0-ABD3-A357C2352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03" y="2465023"/>
            <a:ext cx="3251100" cy="227420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489C973-2C5B-4265-92F8-BFF269157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92" y="1993071"/>
            <a:ext cx="2868156" cy="18756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FFC434F-8C47-4AA3-8244-1F4B26ADB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2092" y="2234272"/>
            <a:ext cx="5783221" cy="17974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686AB62-33C0-4605-8A93-1C551885C1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092" y="2465023"/>
            <a:ext cx="3126058" cy="22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1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455884"/>
            <a:ext cx="12192000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703592" y="1241529"/>
            <a:ext cx="7056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03592" y="872197"/>
            <a:ext cx="7884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Index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582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Performance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Yunsang</a:t>
            </a:r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6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51A2A-E3FE-48DE-B248-C1F83BBBFA5D}"/>
              </a:ext>
            </a:extLst>
          </p:cNvPr>
          <p:cNvSpPr txBox="1"/>
          <p:nvPr/>
        </p:nvSpPr>
        <p:spPr>
          <a:xfrm>
            <a:off x="1240630" y="1584003"/>
            <a:ext cx="39805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Computational performance</a:t>
            </a:r>
          </a:p>
          <a:p>
            <a:pPr marL="342900" indent="-342900">
              <a:buAutoNum type="arabicPeriod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Imperative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</a:p>
          <a:p>
            <a:pPr marL="342900" indent="-342900">
              <a:buAutoNum type="arabicPeriod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Symbolic programming</a:t>
            </a:r>
          </a:p>
          <a:p>
            <a:pPr marL="342900" indent="-342900">
              <a:buAutoNum type="arabicPeriod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Asynchronous programming</a:t>
            </a:r>
          </a:p>
          <a:p>
            <a:pPr marL="342900" indent="-342900">
              <a:buAutoNum type="arabicPeriod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Automatic parallel computation</a:t>
            </a:r>
          </a:p>
          <a:p>
            <a:pPr marL="342900" indent="-342900">
              <a:buAutoNum type="arabicPeriod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Multi-GPU computation</a:t>
            </a:r>
          </a:p>
        </p:txBody>
      </p:sp>
    </p:spTree>
    <p:extLst>
      <p:ext uri="{BB962C8B-B14F-4D97-AF65-F5344CB8AC3E}">
        <p14:creationId xmlns:p14="http://schemas.microsoft.com/office/powerpoint/2010/main" val="290568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  <a:endCxn id="15" idx="2"/>
          </p:cNvCxnSpPr>
          <p:nvPr/>
        </p:nvCxnSpPr>
        <p:spPr>
          <a:xfrm flipV="1">
            <a:off x="340818" y="1303893"/>
            <a:ext cx="3919456" cy="25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1. Computational performance</a:t>
            </a:r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5827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Performance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BE9274-4D48-434F-AB99-60339C5D6305}"/>
              </a:ext>
            </a:extLst>
          </p:cNvPr>
          <p:cNvSpPr txBox="1"/>
          <p:nvPr/>
        </p:nvSpPr>
        <p:spPr>
          <a:xfrm>
            <a:off x="644921" y="1729735"/>
            <a:ext cx="766453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 deep learning, datasets are usually large and model computation is complex.</a:t>
            </a:r>
          </a:p>
          <a:p>
            <a:endParaRPr lang="en-US" altLang="ko-KR" sz="1600" dirty="0"/>
          </a:p>
          <a:p>
            <a:r>
              <a:rPr lang="en-US" altLang="ko-KR" sz="1600" dirty="0"/>
              <a:t>Factors that affect computing performance</a:t>
            </a:r>
          </a:p>
          <a:p>
            <a:endParaRPr lang="en-US" altLang="ko-KR" sz="1600" dirty="0"/>
          </a:p>
          <a:p>
            <a:r>
              <a:rPr lang="ko-KR" altLang="en-US" sz="1600" dirty="0"/>
              <a:t>명령형 프로그래밍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상징형 프로그래밍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비동기 프로그래밍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자동 병렬 계산</a:t>
            </a:r>
            <a:r>
              <a:rPr lang="en-US" altLang="ko-KR" sz="1600" dirty="0"/>
              <a:t>(CPU &amp; GPU)</a:t>
            </a:r>
          </a:p>
          <a:p>
            <a:endParaRPr lang="en-US" altLang="ko-KR" sz="1600" dirty="0"/>
          </a:p>
          <a:p>
            <a:r>
              <a:rPr lang="ko-KR" altLang="en-US" sz="1600" dirty="0"/>
              <a:t>다중 </a:t>
            </a:r>
            <a:r>
              <a:rPr lang="en-US" altLang="ko-KR" sz="1600" dirty="0"/>
              <a:t>GPU </a:t>
            </a:r>
            <a:r>
              <a:rPr lang="ko-KR" altLang="en-US" sz="1600" dirty="0"/>
              <a:t>계산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1BB978-19D6-4AD9-AA85-39D507CE0DA2}"/>
              </a:ext>
            </a:extLst>
          </p:cNvPr>
          <p:cNvSpPr txBox="1"/>
          <p:nvPr/>
        </p:nvSpPr>
        <p:spPr>
          <a:xfrm>
            <a:off x="5496182" y="3429000"/>
            <a:ext cx="5626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목적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모델의 정확성에 영향을 주지 않고 모델 학습 시간을 줄임으로써 모델의 컴퓨팅 성능을 더욱 향상시킨다.</a:t>
            </a:r>
          </a:p>
        </p:txBody>
      </p:sp>
    </p:spTree>
    <p:extLst>
      <p:ext uri="{BB962C8B-B14F-4D97-AF65-F5344CB8AC3E}">
        <p14:creationId xmlns:p14="http://schemas.microsoft.com/office/powerpoint/2010/main" val="278522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340818" y="1303893"/>
            <a:ext cx="3367116" cy="25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2. Imperative programming</a:t>
            </a:r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5827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Performance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4DB15C-83AA-4A1B-A00F-CC9CC5732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00" y="2444711"/>
            <a:ext cx="2734057" cy="2010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491431-1558-40CC-B738-8BCD3E63A7E5}"/>
              </a:ext>
            </a:extLst>
          </p:cNvPr>
          <p:cNvSpPr txBox="1"/>
          <p:nvPr/>
        </p:nvSpPr>
        <p:spPr>
          <a:xfrm>
            <a:off x="340818" y="1755465"/>
            <a:ext cx="1118845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명령형 프로그래밍 </a:t>
            </a:r>
            <a:r>
              <a:rPr lang="en-US" altLang="ko-KR" sz="1400" dirty="0"/>
              <a:t>: </a:t>
            </a:r>
            <a:r>
              <a:rPr lang="ko-KR" altLang="en-US" sz="1400" b="0" i="0" dirty="0">
                <a:effectLst/>
                <a:latin typeface="Arial" panose="020B0604020202020204" pitchFamily="34" charset="0"/>
              </a:rPr>
              <a:t>프로그래밍의 </a:t>
            </a:r>
            <a:r>
              <a:rPr lang="ko-KR" altLang="en-US" sz="1400" dirty="0">
                <a:latin typeface="Arial" panose="020B0604020202020204" pitchFamily="34" charset="0"/>
              </a:rPr>
              <a:t>상태</a:t>
            </a:r>
            <a:r>
              <a:rPr lang="ko-KR" altLang="en-US" sz="1400" b="0" i="0" dirty="0">
                <a:effectLst/>
                <a:latin typeface="Arial" panose="020B0604020202020204" pitchFamily="34" charset="0"/>
              </a:rPr>
              <a:t>와 상태를 변경시키는 구문의 관점에서 연산을 설명하는 </a:t>
            </a:r>
            <a:r>
              <a:rPr lang="ko-KR" altLang="en-US" sz="1400" dirty="0">
                <a:latin typeface="Arial" panose="020B0604020202020204" pitchFamily="34" charset="0"/>
              </a:rPr>
              <a:t>프로그래밍 패러다임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/>
          </a:p>
          <a:p>
            <a:r>
              <a:rPr lang="en-US" altLang="ko-KR" sz="1400" dirty="0"/>
              <a:t>							 </a:t>
            </a:r>
            <a:r>
              <a:rPr lang="ko-KR" altLang="en-US" sz="1400" dirty="0"/>
              <a:t>편리하지만 비효율적이다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개의 </a:t>
            </a:r>
            <a:r>
              <a:rPr lang="en-US" altLang="ko-KR" sz="1400" dirty="0"/>
              <a:t>add</a:t>
            </a:r>
            <a:r>
              <a:rPr lang="ko-KR" altLang="en-US" sz="1400" dirty="0"/>
              <a:t>를 독립적으로 실행하여</a:t>
            </a:r>
            <a:r>
              <a:rPr lang="en-US" altLang="ko-KR" sz="1400" dirty="0"/>
              <a:t>	</a:t>
            </a:r>
            <a:r>
              <a:rPr lang="ko-KR" altLang="en-US" sz="1400" dirty="0"/>
              <a:t>인터프리터에 발생하는 오버헤드가 압도적이다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fancy_func</a:t>
            </a:r>
            <a:r>
              <a:rPr lang="ko-KR" altLang="en-US" sz="1400" dirty="0"/>
              <a:t>가 모두 실행될 때까지 변수를 저장한다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680D8A-956D-4079-8BB3-72AF10D5E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273" y="2441412"/>
            <a:ext cx="248637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4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340818" y="1303893"/>
            <a:ext cx="3367116" cy="25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3. Symbolic programming</a:t>
            </a:r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5827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Performance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91431-1558-40CC-B738-8BCD3E63A7E5}"/>
              </a:ext>
            </a:extLst>
          </p:cNvPr>
          <p:cNvSpPr txBox="1"/>
          <p:nvPr/>
        </p:nvSpPr>
        <p:spPr>
          <a:xfrm>
            <a:off x="340818" y="1755465"/>
            <a:ext cx="11188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상징형 프로그래밍</a:t>
            </a:r>
            <a:endParaRPr lang="en-US" altLang="ko-KR" sz="14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DA153A-90C9-4024-BBEB-29B711322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89" y="3763205"/>
            <a:ext cx="4258269" cy="16575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F5BBEB-AC78-490B-A974-D0E8E8D83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18" y="2061207"/>
            <a:ext cx="4267796" cy="17337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AE229C-38A2-4F7B-B097-A24D25727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744" y="4129709"/>
            <a:ext cx="1591517" cy="12910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844B11-CEEA-4510-82C9-F7613B3A8B81}"/>
              </a:ext>
            </a:extLst>
          </p:cNvPr>
          <p:cNvSpPr txBox="1"/>
          <p:nvPr/>
        </p:nvSpPr>
        <p:spPr>
          <a:xfrm>
            <a:off x="4875744" y="1721172"/>
            <a:ext cx="67933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Step</a:t>
            </a:r>
          </a:p>
          <a:p>
            <a:endParaRPr lang="en-US" altLang="ko-KR" sz="1400" dirty="0"/>
          </a:p>
          <a:p>
            <a:r>
              <a:rPr lang="en-US" altLang="ko-KR" sz="1400" dirty="0"/>
              <a:t>1. </a:t>
            </a:r>
            <a:r>
              <a:rPr lang="ko-KR" altLang="en-US" sz="1400" dirty="0"/>
              <a:t>실행할 작업을 정의한다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작업을 실행 가능한 프로그램으로 컴파일한다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필요한 입력을 제공하고 실행을 위해 컴파일 된 프로그램을 호출한다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Imperative programming</a:t>
            </a:r>
          </a:p>
          <a:p>
            <a:r>
              <a:rPr lang="ko-KR" altLang="en-US" sz="1400" dirty="0"/>
              <a:t>간단하고 작성하기 쉽다</a:t>
            </a:r>
            <a:r>
              <a:rPr lang="en-US" altLang="ko-KR" sz="1400" dirty="0"/>
              <a:t>. </a:t>
            </a:r>
            <a:r>
              <a:rPr lang="ko-KR" altLang="en-US" sz="1400" dirty="0"/>
              <a:t>디버그하기 쉽다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Symbolic programming</a:t>
            </a:r>
          </a:p>
          <a:p>
            <a:r>
              <a:rPr lang="ko-KR" altLang="en-US" sz="1400" dirty="0"/>
              <a:t>더 효율적이고 이식하기 쉽다</a:t>
            </a:r>
            <a:r>
              <a:rPr lang="en-US" altLang="ko-KR" sz="1400" dirty="0"/>
              <a:t>. </a:t>
            </a:r>
            <a:r>
              <a:rPr lang="ko-KR" altLang="en-US" sz="1400" dirty="0"/>
              <a:t>보다 쉽게 최적화할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200" dirty="0"/>
              <a:t>컴파일러는 위의 코드를 최적화하고 </a:t>
            </a:r>
            <a:r>
              <a:rPr lang="en-US" altLang="ko-KR" sz="1200" dirty="0"/>
              <a:t>print ((1 + 2) + (3 + 4)) </a:t>
            </a:r>
            <a:r>
              <a:rPr lang="ko-KR" altLang="en-US" sz="1200" dirty="0"/>
              <a:t>또는 </a:t>
            </a:r>
            <a:r>
              <a:rPr lang="en-US" altLang="ko-KR" sz="1200" dirty="0"/>
              <a:t>print (10)</a:t>
            </a:r>
            <a:r>
              <a:rPr lang="ko-KR" altLang="en-US" sz="1200" dirty="0"/>
              <a:t>로 다시 작성할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변수가 더 이상 필요하지 않을 때마다 메모리를 해제하거나 할당하지 않을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482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340818" y="1303893"/>
            <a:ext cx="3367116" cy="25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3. Symbolic programming</a:t>
            </a:r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5827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Performance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91431-1558-40CC-B738-8BCD3E63A7E5}"/>
              </a:ext>
            </a:extLst>
          </p:cNvPr>
          <p:cNvSpPr txBox="1"/>
          <p:nvPr/>
        </p:nvSpPr>
        <p:spPr>
          <a:xfrm>
            <a:off x="340818" y="1604461"/>
            <a:ext cx="11188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Hybrid programming</a:t>
            </a:r>
            <a:endParaRPr lang="en-US" altLang="ko-KR" sz="14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844B11-CEEA-4510-82C9-F7613B3A8B81}"/>
              </a:ext>
            </a:extLst>
          </p:cNvPr>
          <p:cNvSpPr txBox="1"/>
          <p:nvPr/>
        </p:nvSpPr>
        <p:spPr>
          <a:xfrm>
            <a:off x="3707934" y="2050060"/>
            <a:ext cx="7161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순수 명령형 프로그래밍을 사용하여 개발 및 디버그 할 수 있는 동시에 제품 수준의 컴퓨팅 성능 및 배포가 필요할 때 대부분의 프로그램을 실행할 기호 프로그램으로 변환 할 수 있는 하이브리드 모델이 탄생했다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hybridize </a:t>
            </a:r>
            <a:r>
              <a:rPr lang="ko-KR" altLang="en-US" sz="1200" dirty="0"/>
              <a:t>함수가 호출되면 </a:t>
            </a:r>
            <a:r>
              <a:rPr lang="en-US" altLang="ko-KR" sz="1200" dirty="0"/>
              <a:t>Gluon</a:t>
            </a:r>
            <a:r>
              <a:rPr lang="ko-KR" altLang="en-US" sz="1200" dirty="0"/>
              <a:t>은 프로그램 실행을 기호 프로그래밍에 사용되는 스타일로 변환한다</a:t>
            </a:r>
            <a:r>
              <a:rPr lang="en-US" altLang="ko-KR" sz="1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A9A69D-71E8-405B-AA6C-BD3F3D01D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41" y="2089711"/>
            <a:ext cx="2867425" cy="25911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3035D7-74F9-495D-B271-296764FF2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41" y="4751821"/>
            <a:ext cx="2248214" cy="1524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63B6746-EC21-4974-A61F-D341001F0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41" y="4975190"/>
            <a:ext cx="1000265" cy="29531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2A3C3F4-BFA1-4138-B85B-A99892B1D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841" y="5341454"/>
            <a:ext cx="2238687" cy="19052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A912C99-5AA4-4F2B-BC06-A6BA02036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0841" y="2975660"/>
            <a:ext cx="4134427" cy="170521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95398B1-7726-4BB5-8F91-DB4AFFA738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0841" y="4680873"/>
            <a:ext cx="2591162" cy="136226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2B0023B-EABA-4807-8695-552F878854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2003" y="5728769"/>
            <a:ext cx="2152950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5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340818" y="1326019"/>
            <a:ext cx="3878757" cy="36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4. Asynchronous programming</a:t>
            </a:r>
          </a:p>
          <a:p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5827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Performance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8231DD-FDCA-49F0-A174-34DAB0F55251}"/>
              </a:ext>
            </a:extLst>
          </p:cNvPr>
          <p:cNvSpPr txBox="1"/>
          <p:nvPr/>
        </p:nvSpPr>
        <p:spPr>
          <a:xfrm>
            <a:off x="7429606" y="2027242"/>
            <a:ext cx="42729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메모리 오버 헤드를 줄이고 프로세서 사용률을 높일 수 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136AE5-0B02-4FF7-A98E-3B5AC3CE7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41" y="3192611"/>
            <a:ext cx="3460090" cy="25435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4579D1-96D4-4FA4-9081-F0D3F97E6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40" y="5837761"/>
            <a:ext cx="1115172" cy="3360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9B03693-B5A4-41EF-B58E-7F38F2AB4F28}"/>
              </a:ext>
            </a:extLst>
          </p:cNvPr>
          <p:cNvSpPr txBox="1"/>
          <p:nvPr/>
        </p:nvSpPr>
        <p:spPr>
          <a:xfrm>
            <a:off x="317839" y="1657910"/>
            <a:ext cx="6740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비동기 프로그래밍 </a:t>
            </a:r>
            <a:r>
              <a:rPr lang="en-US" altLang="ko-KR" sz="1400" dirty="0"/>
              <a:t>: </a:t>
            </a:r>
            <a:r>
              <a:rPr lang="ko-KR" altLang="en-US" sz="1400" dirty="0"/>
              <a:t>해야 할 일을 위임하고 기다리는 방식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126B109-2D71-4E66-ABCD-A8718ED46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024" y="3192611"/>
            <a:ext cx="1257475" cy="35247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F4E8285-7708-4280-A450-FD67D1226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024" y="3674707"/>
            <a:ext cx="885949" cy="30484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267291B-F737-4628-962F-381DEA29F2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024" y="4110971"/>
            <a:ext cx="1095528" cy="16194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CF788AC-DE30-491B-A93E-88B3440B8E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4365" y="3197291"/>
            <a:ext cx="1543265" cy="178142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33D3F4C-A5AD-4AB9-A65B-4FD4F9BCCE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2836" y="3239221"/>
            <a:ext cx="5001323" cy="166710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54C4745-81B7-442D-83DC-AE450ADF26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6024" y="5066139"/>
            <a:ext cx="3019846" cy="78115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21E15EE-75FD-464B-A5FE-CD5F865CD0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6024" y="5977287"/>
            <a:ext cx="1047896" cy="17147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2F844F26-5384-4532-BCFF-0B6B5E42A5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818" y="2156864"/>
            <a:ext cx="3619875" cy="81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4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340818" y="1326019"/>
            <a:ext cx="3878757" cy="36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4. Asynchronous programming</a:t>
            </a:r>
          </a:p>
          <a:p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5827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Performance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B03693-B5A4-41EF-B58E-7F38F2AB4F28}"/>
              </a:ext>
            </a:extLst>
          </p:cNvPr>
          <p:cNvSpPr txBox="1"/>
          <p:nvPr/>
        </p:nvSpPr>
        <p:spPr>
          <a:xfrm>
            <a:off x="317839" y="1657910"/>
            <a:ext cx="6740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비동기 프로그래밍 </a:t>
            </a:r>
            <a:r>
              <a:rPr lang="en-US" altLang="ko-KR" sz="1400" dirty="0"/>
              <a:t>: </a:t>
            </a:r>
            <a:r>
              <a:rPr lang="ko-KR" altLang="en-US" sz="1400" dirty="0"/>
              <a:t>해야 할 일을 위임하고 기다리는 방식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C59611-4A7A-49C7-A49A-AC182340E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14" y="2329864"/>
            <a:ext cx="2248214" cy="13908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2D93BB-37ED-4DFA-82CF-4B5C7E3EA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14" y="4139406"/>
            <a:ext cx="1571844" cy="30484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7E8AD05-95C3-4C78-B4EC-19BEDC386B08}"/>
              </a:ext>
            </a:extLst>
          </p:cNvPr>
          <p:cNvSpPr txBox="1"/>
          <p:nvPr/>
        </p:nvSpPr>
        <p:spPr>
          <a:xfrm>
            <a:off x="841714" y="5154917"/>
            <a:ext cx="6115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u="none" strike="noStrike" baseline="0" dirty="0">
                <a:latin typeface="CMR10"/>
              </a:rPr>
              <a:t>Synchronous : 1000(</a:t>
            </a:r>
            <a:r>
              <a:rPr lang="en-US" altLang="ko-KR" sz="1200" b="0" i="1" u="none" strike="noStrike" baseline="0" dirty="0">
                <a:latin typeface="CMMI10"/>
              </a:rPr>
              <a:t>t</a:t>
            </a:r>
            <a:r>
              <a:rPr lang="en-US" altLang="ko-KR" sz="1200" b="0" i="0" u="none" strike="noStrike" baseline="0" dirty="0">
                <a:latin typeface="CMR8"/>
              </a:rPr>
              <a:t>1 </a:t>
            </a:r>
            <a:r>
              <a:rPr lang="en-US" altLang="ko-KR" sz="1200" b="0" i="0" u="none" strike="noStrike" baseline="0" dirty="0">
                <a:latin typeface="CMR10"/>
              </a:rPr>
              <a:t>+ </a:t>
            </a:r>
            <a:r>
              <a:rPr lang="en-US" altLang="ko-KR" sz="1200" b="0" i="1" u="none" strike="noStrike" baseline="0" dirty="0">
                <a:latin typeface="CMMI10"/>
              </a:rPr>
              <a:t>t</a:t>
            </a:r>
            <a:r>
              <a:rPr lang="en-US" altLang="ko-KR" sz="1200" b="0" i="0" u="none" strike="noStrike" baseline="0" dirty="0">
                <a:latin typeface="CMR8"/>
              </a:rPr>
              <a:t>2 </a:t>
            </a:r>
            <a:r>
              <a:rPr lang="en-US" altLang="ko-KR" sz="1200" b="0" i="0" u="none" strike="noStrike" baseline="0" dirty="0">
                <a:latin typeface="CMR10"/>
              </a:rPr>
              <a:t>+ </a:t>
            </a:r>
            <a:r>
              <a:rPr lang="en-US" altLang="ko-KR" sz="1200" b="0" i="1" u="none" strike="noStrike" baseline="0" dirty="0">
                <a:latin typeface="CMMI10"/>
              </a:rPr>
              <a:t>t</a:t>
            </a:r>
            <a:r>
              <a:rPr lang="en-US" altLang="ko-KR" sz="1200" b="0" i="0" u="none" strike="noStrike" baseline="0" dirty="0">
                <a:latin typeface="CMR8"/>
              </a:rPr>
              <a:t>3</a:t>
            </a:r>
            <a:r>
              <a:rPr lang="en-US" altLang="ko-KR" sz="1200" b="0" i="0" u="none" strike="noStrike" baseline="0" dirty="0">
                <a:latin typeface="CMR10"/>
              </a:rPr>
              <a:t>)</a:t>
            </a:r>
            <a:r>
              <a:rPr lang="fr-FR" altLang="ko-KR" sz="1200" b="0" i="1" u="none" strike="noStrike" baseline="0" dirty="0">
                <a:latin typeface="CMMI10"/>
              </a:rPr>
              <a:t> </a:t>
            </a:r>
          </a:p>
          <a:p>
            <a:r>
              <a:rPr lang="fr-FR" altLang="ko-KR" sz="1200" b="0" i="1" u="none" strike="noStrike" baseline="0" dirty="0">
                <a:latin typeface="CMMI10"/>
              </a:rPr>
              <a:t>Asynchronous : t</a:t>
            </a:r>
            <a:r>
              <a:rPr lang="fr-FR" altLang="ko-KR" sz="1200" b="0" i="0" u="none" strike="noStrike" baseline="0" dirty="0">
                <a:latin typeface="CMR8"/>
              </a:rPr>
              <a:t>1 </a:t>
            </a:r>
            <a:r>
              <a:rPr lang="fr-FR" altLang="ko-KR" sz="1200" b="0" i="0" u="none" strike="noStrike" baseline="0" dirty="0">
                <a:latin typeface="CMR10"/>
              </a:rPr>
              <a:t>+ 1000</a:t>
            </a:r>
            <a:r>
              <a:rPr lang="fr-FR" altLang="ko-KR" sz="1200" b="0" i="1" u="none" strike="noStrike" baseline="0" dirty="0">
                <a:latin typeface="CMMI10"/>
              </a:rPr>
              <a:t>t</a:t>
            </a:r>
            <a:r>
              <a:rPr lang="fr-FR" altLang="ko-KR" sz="1200" b="0" i="0" u="none" strike="noStrike" baseline="0" dirty="0">
                <a:latin typeface="CMR8"/>
              </a:rPr>
              <a:t>2 </a:t>
            </a:r>
            <a:r>
              <a:rPr lang="fr-FR" altLang="ko-KR" sz="1200" b="0" i="0" u="none" strike="noStrike" baseline="0" dirty="0">
                <a:latin typeface="CMR10"/>
              </a:rPr>
              <a:t>+ </a:t>
            </a:r>
            <a:r>
              <a:rPr lang="fr-FR" altLang="ko-KR" sz="1200" b="0" i="1" u="none" strike="noStrike" baseline="0" dirty="0">
                <a:latin typeface="CMMI10"/>
              </a:rPr>
              <a:t>t</a:t>
            </a:r>
            <a:r>
              <a:rPr lang="fr-FR" altLang="ko-KR" sz="1200" b="0" i="0" u="none" strike="noStrike" baseline="0" dirty="0">
                <a:latin typeface="CMR8"/>
              </a:rPr>
              <a:t>3 </a:t>
            </a:r>
            <a:r>
              <a:rPr lang="fr-FR" altLang="ko-KR" sz="1200" b="0" i="0" u="none" strike="noStrike" baseline="0" dirty="0">
                <a:latin typeface="SourceSerifPro-Regular-Identity-H"/>
              </a:rPr>
              <a:t>(assuming </a:t>
            </a:r>
            <a:r>
              <a:rPr lang="fr-FR" altLang="ko-KR" sz="1200" b="0" i="0" u="none" strike="noStrike" baseline="0" dirty="0">
                <a:latin typeface="CMR10"/>
              </a:rPr>
              <a:t>1000</a:t>
            </a:r>
            <a:r>
              <a:rPr lang="fr-FR" altLang="ko-KR" sz="1200" b="0" i="1" u="none" strike="noStrike" baseline="0" dirty="0">
                <a:latin typeface="CMMI10"/>
              </a:rPr>
              <a:t>t</a:t>
            </a:r>
            <a:r>
              <a:rPr lang="fr-FR" altLang="ko-KR" sz="1200" b="0" i="0" u="none" strike="noStrike" baseline="0" dirty="0">
                <a:latin typeface="CMR8"/>
              </a:rPr>
              <a:t>2 </a:t>
            </a:r>
            <a:r>
              <a:rPr lang="fr-FR" altLang="ko-KR" sz="1200" b="0" i="1" u="none" strike="noStrike" baseline="0" dirty="0">
                <a:latin typeface="CMMI10"/>
              </a:rPr>
              <a:t>&gt; </a:t>
            </a:r>
            <a:r>
              <a:rPr lang="fr-FR" altLang="ko-KR" sz="1200" b="0" i="0" u="none" strike="noStrike" baseline="0" dirty="0">
                <a:latin typeface="CMR10"/>
              </a:rPr>
              <a:t>999</a:t>
            </a:r>
            <a:r>
              <a:rPr lang="fr-FR" altLang="ko-KR" sz="1200" b="0" i="1" u="none" strike="noStrike" baseline="0" dirty="0">
                <a:latin typeface="CMMI10"/>
              </a:rPr>
              <a:t>t</a:t>
            </a:r>
            <a:r>
              <a:rPr lang="fr-FR" altLang="ko-KR" sz="1200" b="0" i="0" u="none" strike="noStrike" baseline="0" dirty="0">
                <a:latin typeface="CMR8"/>
              </a:rPr>
              <a:t>1</a:t>
            </a:r>
            <a:r>
              <a:rPr lang="fr-FR" altLang="ko-KR" sz="1200" b="0" i="0" u="none" strike="noStrike" baseline="0" dirty="0">
                <a:latin typeface="SourceSerifPro-Regular-Identity-H"/>
              </a:rPr>
              <a:t>)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3F6343-119B-405E-925C-2F6559E52D13}"/>
              </a:ext>
            </a:extLst>
          </p:cNvPr>
          <p:cNvSpPr txBox="1"/>
          <p:nvPr/>
        </p:nvSpPr>
        <p:spPr>
          <a:xfrm>
            <a:off x="5568159" y="4647086"/>
            <a:ext cx="52690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>
                <a:latin typeface="SourceSerifPro-Regular-Identity-H"/>
              </a:rPr>
              <a:t>t</a:t>
            </a:r>
            <a:r>
              <a:rPr lang="en-US" altLang="ko-KR" sz="1200" b="0" i="0" u="none" strike="noStrike" baseline="0" dirty="0">
                <a:latin typeface="SourceSerifPro-Regular-Identity-H"/>
              </a:rPr>
              <a:t>1. </a:t>
            </a:r>
            <a:r>
              <a:rPr lang="ko-KR" altLang="en-US" sz="1200" b="0" i="0" u="none" strike="noStrike" baseline="0" dirty="0">
                <a:latin typeface="SourceSerifPro-Regular-Identity-H"/>
              </a:rPr>
              <a:t>프런트 엔드는 계산 작업 </a:t>
            </a:r>
            <a:r>
              <a:rPr lang="en-US" altLang="ko-KR" sz="1200" b="0" i="0" u="none" strike="noStrike" baseline="0" dirty="0">
                <a:latin typeface="SourceSerifPro-Regular-Identity-H"/>
              </a:rPr>
              <a:t>y = x + 1</a:t>
            </a:r>
            <a:r>
              <a:rPr lang="ko-KR" altLang="en-US" sz="1200" b="0" i="0" u="none" strike="noStrike" baseline="0" dirty="0">
                <a:latin typeface="SourceSerifPro-Regular-Identity-H"/>
              </a:rPr>
              <a:t>을 대기열에 삽입하도록 </a:t>
            </a:r>
            <a:r>
              <a:rPr lang="ko-KR" altLang="en-US" sz="1200" b="0" i="0" u="none" strike="noStrike" baseline="0" dirty="0" err="1">
                <a:latin typeface="SourceSerifPro-Regular-Identity-H"/>
              </a:rPr>
              <a:t>백엔드에</a:t>
            </a:r>
            <a:r>
              <a:rPr lang="ko-KR" altLang="en-US" sz="1200" b="0" i="0" u="none" strike="noStrike" baseline="0" dirty="0">
                <a:latin typeface="SourceSerifPro-Regular-Identity-H"/>
              </a:rPr>
              <a:t> 명령</a:t>
            </a:r>
            <a:endParaRPr lang="en-US" altLang="ko-KR" sz="1200" b="0" i="0" u="none" strike="noStrike" baseline="0" dirty="0">
              <a:latin typeface="SourceSerifPro-Regular-Identity-H"/>
            </a:endParaRPr>
          </a:p>
          <a:p>
            <a:pPr algn="l"/>
            <a:endParaRPr lang="en-US" altLang="ko-KR" sz="1200" b="0" i="0" u="none" strike="noStrike" baseline="0" dirty="0">
              <a:latin typeface="SourceSerifPro-Regular-Identity-H"/>
            </a:endParaRPr>
          </a:p>
          <a:p>
            <a:pPr algn="l"/>
            <a:r>
              <a:rPr lang="en-US" altLang="ko-KR" sz="1200" b="0" i="0" u="none" strike="noStrike" baseline="0" dirty="0">
                <a:latin typeface="SourceSerifPro-Regular-Identity-H"/>
              </a:rPr>
              <a:t>t2. </a:t>
            </a:r>
            <a:r>
              <a:rPr lang="ko-KR" altLang="en-US" sz="1200" b="0" i="0" u="none" strike="noStrike" baseline="0" dirty="0">
                <a:latin typeface="SourceSerifPro-Regular-Identity-H"/>
              </a:rPr>
              <a:t>그런 다음 </a:t>
            </a:r>
            <a:r>
              <a:rPr lang="ko-KR" altLang="en-US" sz="1200" b="0" i="0" u="none" strike="noStrike" baseline="0" dirty="0" err="1">
                <a:latin typeface="SourceSerifPro-Regular-Identity-H"/>
              </a:rPr>
              <a:t>백엔드는</a:t>
            </a:r>
            <a:r>
              <a:rPr lang="ko-KR" altLang="en-US" sz="1200" b="0" i="0" u="none" strike="noStrike" baseline="0" dirty="0">
                <a:latin typeface="SourceSerifPro-Regular-Identity-H"/>
              </a:rPr>
              <a:t> 대기열에서 계산 작업을 수신하고 실제 계산을 수행</a:t>
            </a:r>
            <a:endParaRPr lang="en-US" altLang="ko-KR" sz="1200" b="0" i="0" u="none" strike="noStrike" baseline="0" dirty="0">
              <a:latin typeface="SourceSerifPro-Regular-Identity-H"/>
            </a:endParaRPr>
          </a:p>
          <a:p>
            <a:pPr algn="l"/>
            <a:endParaRPr lang="en-US" altLang="ko-KR" sz="1200" b="0" i="0" u="none" strike="noStrike" baseline="0" dirty="0">
              <a:latin typeface="SourceSerifPro-Regular-Identity-H"/>
            </a:endParaRPr>
          </a:p>
          <a:p>
            <a:pPr algn="l"/>
            <a:r>
              <a:rPr lang="en-US" altLang="ko-KR" sz="1200" b="0" i="0" u="none" strike="noStrike" baseline="0" dirty="0">
                <a:latin typeface="SourceSerifPro-Regular-Identity-H"/>
              </a:rPr>
              <a:t>t3. </a:t>
            </a:r>
            <a:r>
              <a:rPr lang="ko-KR" altLang="en-US" sz="1200" b="0" i="0" u="none" strike="noStrike" baseline="0" dirty="0">
                <a:latin typeface="SourceSerifPro-Regular-Identity-H"/>
              </a:rPr>
              <a:t>그런 다음 </a:t>
            </a:r>
            <a:r>
              <a:rPr lang="ko-KR" altLang="en-US" sz="1200" b="0" i="0" u="none" strike="noStrike" baseline="0" dirty="0" err="1">
                <a:latin typeface="SourceSerifPro-Regular-Identity-H"/>
              </a:rPr>
              <a:t>백엔드는</a:t>
            </a:r>
            <a:r>
              <a:rPr lang="ko-KR" altLang="en-US" sz="1200" b="0" i="0" u="none" strike="noStrike" baseline="0" dirty="0">
                <a:latin typeface="SourceSerifPro-Regular-Identity-H"/>
              </a:rPr>
              <a:t> 계산 결과를 프런트 엔드로 반환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6E7CD3-59DC-4373-A987-4B7FDA58C845}"/>
              </a:ext>
            </a:extLst>
          </p:cNvPr>
          <p:cNvSpPr txBox="1"/>
          <p:nvPr/>
        </p:nvSpPr>
        <p:spPr>
          <a:xfrm>
            <a:off x="3213050" y="2719759"/>
            <a:ext cx="63246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latin typeface="SourceSerifPro-Regular-Identity-H"/>
              </a:rPr>
              <a:t>wait_to_read</a:t>
            </a:r>
            <a:r>
              <a:rPr lang="en-US" altLang="ko-KR" sz="1400" b="0" i="0" u="none" strike="noStrike" baseline="0" dirty="0">
                <a:latin typeface="SourceSerifPro-Regular-Identity-H"/>
              </a:rPr>
              <a:t>(), </a:t>
            </a:r>
            <a:r>
              <a:rPr lang="en-US" altLang="ko-KR" sz="1400" b="0" i="0" u="none" strike="noStrike" baseline="0" dirty="0" err="1">
                <a:latin typeface="SourceSerifPro-Regular-Identity-H"/>
              </a:rPr>
              <a:t>waitall</a:t>
            </a:r>
            <a:r>
              <a:rPr lang="en-US" altLang="ko-KR" sz="1400" b="0" i="0" u="none" strike="noStrike" baseline="0" dirty="0">
                <a:latin typeface="SourceSerifPro-Regular-Identity-H"/>
              </a:rPr>
              <a:t>() : </a:t>
            </a:r>
            <a:r>
              <a:rPr lang="ko-KR" altLang="en-US" sz="1400" b="0" i="0" u="none" strike="noStrike" baseline="0" dirty="0">
                <a:latin typeface="SourceSerifPro-Regular-Identity-H"/>
              </a:rPr>
              <a:t>해당 변수의 계산이 끝날 때까지 </a:t>
            </a:r>
            <a:r>
              <a:rPr lang="en-US" altLang="ko-KR" sz="1400" b="0" i="0" u="none" strike="noStrike" baseline="0" dirty="0">
                <a:latin typeface="SourceSerifPro-Regular-Identity-H"/>
              </a:rPr>
              <a:t>wait</a:t>
            </a:r>
          </a:p>
          <a:p>
            <a:endParaRPr lang="en-US" altLang="ko-KR" sz="1400" dirty="0">
              <a:latin typeface="SourceSerifPro-Regular-Identity-H"/>
            </a:endParaRPr>
          </a:p>
          <a:p>
            <a:endParaRPr lang="en-US" altLang="ko-KR" sz="1400" dirty="0">
              <a:latin typeface="SourceSerifPro-Regular-Identity-H"/>
            </a:endParaRPr>
          </a:p>
          <a:p>
            <a:r>
              <a:rPr lang="en-US" altLang="ko-KR" sz="1400" dirty="0">
                <a:latin typeface="SourceSerifPro-Regular-Identity-H"/>
              </a:rPr>
              <a:t>Backend </a:t>
            </a:r>
            <a:r>
              <a:rPr lang="ko-KR" altLang="en-US" sz="1400" dirty="0">
                <a:latin typeface="SourceSerifPro-Regular-Identity-H"/>
              </a:rPr>
              <a:t>메모리가 과부하 될 가능성을 고려하여 연산 중간마다 추가</a:t>
            </a:r>
            <a:endParaRPr lang="en-US" altLang="ko-KR" sz="1400" b="0" i="0" u="none" strike="noStrike" baseline="0" dirty="0">
              <a:latin typeface="SourceSerifPro-Regular-Identity-H"/>
            </a:endParaRPr>
          </a:p>
        </p:txBody>
      </p:sp>
    </p:spTree>
    <p:extLst>
      <p:ext uri="{BB962C8B-B14F-4D97-AF65-F5344CB8AC3E}">
        <p14:creationId xmlns:p14="http://schemas.microsoft.com/office/powerpoint/2010/main" val="214664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340818" y="1329625"/>
            <a:ext cx="4174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5. Automatic parallel computation</a:t>
            </a:r>
          </a:p>
          <a:p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5827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Performance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F4FCBF-7D6C-4332-AAD8-92D3BE5D1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52" y="2422340"/>
            <a:ext cx="4001058" cy="7906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D462F8-C243-4B0B-86E3-14A2A542C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52" y="3431319"/>
            <a:ext cx="2219635" cy="16766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88EB29A-20C7-425D-83C4-D011CD002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52" y="5326247"/>
            <a:ext cx="1305107" cy="33342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328E976-9040-45EA-BFFD-187759CF7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0401" y="4481442"/>
            <a:ext cx="2095792" cy="61921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E771259-5E1D-4E41-B7EF-0EFCDC7B7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0401" y="5326247"/>
            <a:ext cx="1390844" cy="19052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9BC18B6-A251-497A-9D7B-6DA9646CB3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4012" y="2110018"/>
            <a:ext cx="2819794" cy="155279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EB68CF7-2629-40D2-ADCD-E1648DE314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4012" y="3852524"/>
            <a:ext cx="1505160" cy="30484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B16B4C3-F914-4527-B194-328B3E9AA3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7980" y="3015020"/>
            <a:ext cx="3143689" cy="64779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F4922FE-EB22-45AA-B759-B7E7F1B6A2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7980" y="3847974"/>
            <a:ext cx="2476846" cy="2000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8CE845-DD68-4DD1-A418-BDD97C5C3A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552" y="1771058"/>
            <a:ext cx="1905266" cy="514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B032FD-BA87-443F-A5E2-BC12E300DB50}"/>
              </a:ext>
            </a:extLst>
          </p:cNvPr>
          <p:cNvSpPr txBox="1"/>
          <p:nvPr/>
        </p:nvSpPr>
        <p:spPr>
          <a:xfrm>
            <a:off x="983368" y="5688444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0.3139 + 0.2995 &gt; 0.3148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C668DA-9B42-4674-B014-631F8F3A58C2}"/>
              </a:ext>
            </a:extLst>
          </p:cNvPr>
          <p:cNvSpPr txBox="1"/>
          <p:nvPr/>
        </p:nvSpPr>
        <p:spPr>
          <a:xfrm>
            <a:off x="6690655" y="4548475"/>
            <a:ext cx="2940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0.3089 + 0.9983 &gt; 1.0636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30A49-CF9D-4BC1-B47D-C61203035710}"/>
              </a:ext>
            </a:extLst>
          </p:cNvPr>
          <p:cNvSpPr txBox="1"/>
          <p:nvPr/>
        </p:nvSpPr>
        <p:spPr>
          <a:xfrm>
            <a:off x="4260273" y="1567484"/>
            <a:ext cx="7496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두 작업 사이에 </a:t>
            </a:r>
            <a:r>
              <a:rPr lang="ko-KR" altLang="en-US" sz="1200" dirty="0" err="1"/>
              <a:t>waitall</a:t>
            </a:r>
            <a:r>
              <a:rPr lang="ko-KR" altLang="en-US" sz="1200" dirty="0"/>
              <a:t> ()을 제거하면 시스템은 두 장치에서 자동으로 계산을 병렬화 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418853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669</Words>
  <Application>Microsoft Office PowerPoint</Application>
  <PresentationFormat>와이드스크린</PresentationFormat>
  <Paragraphs>179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CMMI10</vt:lpstr>
      <vt:lpstr>CMR10</vt:lpstr>
      <vt:lpstr>CMR8</vt:lpstr>
      <vt:lpstr>Roboto</vt:lpstr>
      <vt:lpstr>SourceSerifPro-Regular-Identity-H</vt:lpstr>
      <vt:lpstr>맑은 고딕</vt:lpstr>
      <vt:lpstr>Arial</vt:lpstr>
      <vt:lpstr>times</vt:lpstr>
      <vt:lpstr>Office 테마</vt:lpstr>
      <vt:lpstr>12. Computational Performance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스태킹 앙상블 모델을 통한 심장 마비 가능성 예측</dc:title>
  <dc:creator>주윤상</dc:creator>
  <cp:lastModifiedBy>주윤상</cp:lastModifiedBy>
  <cp:revision>145</cp:revision>
  <dcterms:created xsi:type="dcterms:W3CDTF">2020-09-02T13:03:10Z</dcterms:created>
  <dcterms:modified xsi:type="dcterms:W3CDTF">2021-01-14T04:31:16Z</dcterms:modified>
</cp:coreProperties>
</file>