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449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2611-D45B-444F-8407-C8E5BD0E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657BF-300F-4090-B654-622B3AA0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FEA6-BBAE-40E6-B71F-232FB7C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48A9-6A75-48C6-A175-3D83EE33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3254D-C7D4-4161-B6D8-B75EDA0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B59B-0570-4B08-BC4F-11A966E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B7E05-6107-40D0-BE3C-15D98F38B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7FAF-3C29-4DC4-8717-22AC6BA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AF1-F5C8-49D3-A41B-FD95B6A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1030-63F2-4E7B-8583-6C3DEA0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400CC-025D-4DF4-B772-A901CC68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54B22-5766-42FB-AF77-F2351189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12E-517A-4029-A85C-7C0A85A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A7F9F-D5F6-4DB4-9C12-BFB2709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8D0A-837D-4633-A5AB-131A0D36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21BB-4877-40E4-98BC-B6AB420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46512-A742-45B3-B1D2-DE19428E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0C55-53EB-4746-BD15-EC5A018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A274-A60C-44D4-A748-C4D06C8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3C6E-9858-4058-80E6-EE20700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0E1D-7B0F-4C78-BBAB-DF942459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E5A25-C3EF-46AA-A033-5A2A4F40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17BC-7C0A-4FF4-B94D-05F766C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996DF-D4E6-4155-BB22-509A67C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6C80-A5EC-41C9-B838-4807DFB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8123-D0E5-4EB5-B590-AB29A59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A2F6-D2A2-4922-885B-665FB85E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D1F67-BD58-4972-AE86-E23909AF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261E2-8398-43A9-B287-F04B6C9E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465CB-1274-4D59-9FFC-2401C97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5C3D-3D18-4927-8C75-C835452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19351-FF54-4C39-9735-69C3A2C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64B0-920E-4B72-A625-7600815B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288FF-CC1D-4058-B4A9-180244BF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FD19C-1461-4077-AFE0-EF669A37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16298-9843-4A03-B30C-A5884E03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21B6E-6CD5-486C-8613-2707383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F2073-EF86-4C1E-A823-182666D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14A36-BE40-4E88-9051-5753592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530E-AC09-4038-851F-F79B6CBC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B593A-3004-45A6-AABA-A4593E9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BEF21-B7FE-40DC-9C24-975BC4F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8F3E6-318D-4413-85E2-FF9CBB03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5FF26-C591-455C-80F3-D8E6973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9D83F-9728-4685-AB01-407FEC7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1492F-DB31-41F4-9F1C-D182EA4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9705-1AEB-4D60-8E40-CDBE95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EFC51-492D-450C-8E52-9249FC14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A55A-DB40-4A34-9CFA-112B3663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7D321-6F9C-432F-A86E-6863AE5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73B91-5DE8-49D2-8FDC-7C47196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51EB0-9F45-48E9-8E1D-A622568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F3E5-4E8A-45CE-9245-783F7A9E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4C4418-AF6B-4D18-948F-D3302A8B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347FB-013C-4779-91AF-887AA6D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C419A-8F17-4C46-986A-47CDB6A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8F432-0E62-48A6-8690-449FED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73129-A41D-4D02-B513-8284619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13F59-43F9-48F9-8A9D-0620A9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A96D-749D-4AC1-9730-10DDBAD7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0502-C928-45E1-82E4-FA39FD7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2A71-DF90-4DCC-BA28-7C497F0F5A3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D598-0EAF-4A82-9672-39FBD691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FFC6A-7B4E-4798-B54B-83F44987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E381B1-A175-4FD0-BCE6-3DAB52E5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62" y="1663982"/>
            <a:ext cx="4888770" cy="469671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16. Recommender Systems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0FF3B19-2987-4414-A10D-DAE39386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4 Mar</a:t>
            </a:r>
            <a:r>
              <a:rPr lang="ko-KR" alt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1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DEF2C887-C655-4544-87D2-87D3CC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9" y="1442921"/>
            <a:ext cx="5363500" cy="9117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727411-9DC9-4F97-8ACE-02E60C73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9" y="3544500"/>
            <a:ext cx="4808730" cy="30029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63CC9D3A-53EB-4AB2-898D-E34C2740B81A}"/>
              </a:ext>
            </a:extLst>
          </p:cNvPr>
          <p:cNvSpPr txBox="1"/>
          <p:nvPr/>
        </p:nvSpPr>
        <p:spPr>
          <a:xfrm>
            <a:off x="11592211" y="6370115"/>
            <a:ext cx="459898" cy="46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AB984-71FC-47A4-88BC-6985AEFB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87" y="3550657"/>
            <a:ext cx="4493721" cy="30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 Matrix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Factorization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4EB42E-7596-4779-B62E-F5E791B91532}"/>
              </a:ext>
            </a:extLst>
          </p:cNvPr>
          <p:cNvSpPr txBox="1"/>
          <p:nvPr/>
        </p:nvSpPr>
        <p:spPr>
          <a:xfrm>
            <a:off x="400050" y="1519337"/>
            <a:ext cx="246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Model Implementation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7560B9-EE4D-46F5-904E-77729FA6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35838"/>
            <a:ext cx="5849166" cy="260068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8B6FD93-4EFB-4F5F-95C1-4C30E01FC43D}"/>
              </a:ext>
            </a:extLst>
          </p:cNvPr>
          <p:cNvSpPr txBox="1"/>
          <p:nvPr/>
        </p:nvSpPr>
        <p:spPr>
          <a:xfrm>
            <a:off x="6249216" y="1566506"/>
            <a:ext cx="2574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Evaluation Measures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349C99-B97D-4043-A8BD-DB93446A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16" y="1935837"/>
            <a:ext cx="5877745" cy="19052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E61857-5288-47D4-9C93-EC930967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68" y="3945894"/>
            <a:ext cx="282932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 Matrix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Factorization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4EB42E-7596-4779-B62E-F5E791B91532}"/>
              </a:ext>
            </a:extLst>
          </p:cNvPr>
          <p:cNvSpPr txBox="1"/>
          <p:nvPr/>
        </p:nvSpPr>
        <p:spPr>
          <a:xfrm>
            <a:off x="3359683" y="938053"/>
            <a:ext cx="373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Training and Evaluating the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55F10-29C5-4044-9CB3-807787E6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97733"/>
            <a:ext cx="4625669" cy="48258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C7B1E0-444E-413C-9F54-41A33D6C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3" y="1395987"/>
            <a:ext cx="4625669" cy="15837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44F5DB-797D-4AA7-B907-D2A268CF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53" y="3068293"/>
            <a:ext cx="3038899" cy="381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C3DABB-A46D-45DB-BBCF-5C058221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653" y="3449346"/>
            <a:ext cx="3639058" cy="27816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498AD8-7887-4A95-8B17-CA250563C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6711" y="3449346"/>
            <a:ext cx="3189666" cy="3497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91775A-8D52-445A-BB62-E541B3BA8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712" y="3813365"/>
            <a:ext cx="1521138" cy="1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0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904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AutoRec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Rating Prediction with Autoencoders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53CCB-D25A-462A-B4E1-D34609CFC0D7}"/>
              </a:ext>
            </a:extLst>
          </p:cNvPr>
          <p:cNvSpPr txBox="1"/>
          <p:nvPr/>
        </p:nvSpPr>
        <p:spPr>
          <a:xfrm>
            <a:off x="317842" y="1709521"/>
            <a:ext cx="6453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오토 인코더 아키텍처를 사용하여 협업 필터링 (CF)을 식별하고 명시적 피드백을 기반으로 비선형 변환을 </a:t>
            </a:r>
            <a:r>
              <a:rPr lang="ko-KR" altLang="en-US" sz="1200" dirty="0" err="1"/>
              <a:t>CF에</a:t>
            </a:r>
            <a:r>
              <a:rPr lang="ko-KR" altLang="en-US" sz="1200" dirty="0"/>
              <a:t> 통합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매트릭스 분해의 한계를 해결하고 매트릭스 분해의 표현력을 풍부하게 하는데 적합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75C5FA-B671-4533-8906-1E0A183D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92" y="1303893"/>
            <a:ext cx="3550407" cy="22775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6B9554-11D4-4750-8B11-01358B22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784197"/>
            <a:ext cx="2781688" cy="323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536133-0871-4E13-822E-78AB9FAC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3151250"/>
            <a:ext cx="3982006" cy="552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9CBFF-67A8-49FB-8BC2-AD334AC5547D}"/>
              </a:ext>
            </a:extLst>
          </p:cNvPr>
          <p:cNvSpPr txBox="1"/>
          <p:nvPr/>
        </p:nvSpPr>
        <p:spPr>
          <a:xfrm>
            <a:off x="318396" y="3950991"/>
            <a:ext cx="63300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>
              <a:buFontTx/>
              <a:buChar char="-"/>
            </a:pPr>
            <a:r>
              <a:rPr lang="ko-KR" altLang="en-US" sz="1200" dirty="0">
                <a:effectLst/>
              </a:rPr>
              <a:t>일반적인 오토 인코더는 인코더와 </a:t>
            </a:r>
            <a:r>
              <a:rPr lang="ko-KR" altLang="en-US" sz="1200" dirty="0" err="1">
                <a:effectLst/>
              </a:rPr>
              <a:t>디코더로</a:t>
            </a:r>
            <a:r>
              <a:rPr lang="ko-KR" altLang="en-US" sz="1200" dirty="0">
                <a:effectLst/>
              </a:rPr>
              <a:t> 구성된다</a:t>
            </a:r>
            <a:r>
              <a:rPr lang="en-US" altLang="ko-KR" sz="1200" dirty="0">
                <a:effectLst/>
              </a:rPr>
              <a:t>.</a:t>
            </a:r>
          </a:p>
          <a:p>
            <a:pPr marL="171450" indent="-171450" rtl="0">
              <a:buFontTx/>
              <a:buChar char="-"/>
            </a:pPr>
            <a:endParaRPr lang="en-US" altLang="ko-KR" sz="1200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ko-KR" altLang="en-US" sz="1200" dirty="0">
                <a:effectLst/>
              </a:rPr>
              <a:t>인코더는 입력을 은닉 표현에 투영하고 </a:t>
            </a:r>
            <a:r>
              <a:rPr lang="ko-KR" altLang="en-US" sz="1200" dirty="0" err="1">
                <a:effectLst/>
              </a:rPr>
              <a:t>디코더는</a:t>
            </a:r>
            <a:r>
              <a:rPr lang="ko-KR" altLang="en-US" sz="1200" dirty="0">
                <a:effectLst/>
              </a:rPr>
              <a:t> 은닉 계층을 재구성 계층에 매핑한다</a:t>
            </a:r>
            <a:r>
              <a:rPr lang="en-US" altLang="ko-KR" sz="1200" dirty="0">
                <a:effectLst/>
              </a:rPr>
              <a:t>. </a:t>
            </a:r>
          </a:p>
          <a:p>
            <a:pPr marL="171450" indent="-171450" rtl="0">
              <a:buFontTx/>
              <a:buChar char="-"/>
            </a:pPr>
            <a:endParaRPr lang="en-US" altLang="ko-KR" sz="1200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ko-KR" altLang="en-US" sz="1200" dirty="0">
                <a:effectLst/>
              </a:rPr>
              <a:t>우리는 이 방법을 따르고 고밀도 레이어로 인코더와 </a:t>
            </a:r>
            <a:r>
              <a:rPr lang="ko-KR" altLang="en-US" sz="1200" dirty="0" err="1">
                <a:effectLst/>
              </a:rPr>
              <a:t>디코더를</a:t>
            </a:r>
            <a:r>
              <a:rPr lang="ko-KR" altLang="en-US" sz="1200" dirty="0">
                <a:effectLst/>
              </a:rPr>
              <a:t> 만든다</a:t>
            </a:r>
            <a:r>
              <a:rPr lang="en-US" altLang="ko-KR" sz="120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31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904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AutoRec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Rating Prediction with Autoencoders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1A704-1155-4682-A796-6A635E02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06834"/>
            <a:ext cx="5181342" cy="2495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F1282A-8E91-47D5-AAC7-8C641C07256E}"/>
              </a:ext>
            </a:extLst>
          </p:cNvPr>
          <p:cNvSpPr txBox="1"/>
          <p:nvPr/>
        </p:nvSpPr>
        <p:spPr>
          <a:xfrm>
            <a:off x="400050" y="1590332"/>
            <a:ext cx="2783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Implementing the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4BE17-7BFD-49D4-92DB-12974576D28D}"/>
              </a:ext>
            </a:extLst>
          </p:cNvPr>
          <p:cNvSpPr txBox="1"/>
          <p:nvPr/>
        </p:nvSpPr>
        <p:spPr>
          <a:xfrm>
            <a:off x="5839584" y="1637501"/>
            <a:ext cx="3296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Reimplementing the Evaluator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CE74E8-78FD-4E08-ADCB-6325CD76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84" y="2006833"/>
            <a:ext cx="5586222" cy="16858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93D0FD-4B37-4802-A69C-2C983C0BFAD1}"/>
              </a:ext>
            </a:extLst>
          </p:cNvPr>
          <p:cNvSpPr txBox="1"/>
          <p:nvPr/>
        </p:nvSpPr>
        <p:spPr>
          <a:xfrm>
            <a:off x="5839584" y="3769204"/>
            <a:ext cx="5181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입력과 출력이 변경되었으므로 평가 기능을 다시 구현해야 하지만 정확도 측정으로 </a:t>
            </a:r>
            <a:r>
              <a:rPr lang="ko-KR" altLang="en-US" sz="1200" dirty="0" err="1"/>
              <a:t>RMSE를</a:t>
            </a:r>
            <a:r>
              <a:rPr lang="ko-KR" altLang="en-US" sz="1200" dirty="0"/>
              <a:t> 계속 사용한다.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DB868-BD45-497C-83B5-A5FBDF35FF90}"/>
              </a:ext>
            </a:extLst>
          </p:cNvPr>
          <p:cNvSpPr txBox="1"/>
          <p:nvPr/>
        </p:nvSpPr>
        <p:spPr>
          <a:xfrm>
            <a:off x="400050" y="4626575"/>
            <a:ext cx="54395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>
              <a:buFontTx/>
              <a:buChar char="-"/>
            </a:pPr>
            <a:r>
              <a:rPr lang="ko-KR" altLang="en-US" sz="1200" dirty="0">
                <a:effectLst/>
              </a:rPr>
              <a:t>인코더 활성화는 기본적으로 </a:t>
            </a:r>
            <a:r>
              <a:rPr lang="ko-KR" altLang="en-US" sz="1200" dirty="0" err="1">
                <a:effectLst/>
              </a:rPr>
              <a:t>시그모이드로</a:t>
            </a:r>
            <a:r>
              <a:rPr lang="ko-KR" altLang="en-US" sz="1200" dirty="0">
                <a:effectLst/>
              </a:rPr>
              <a:t> 설정되며 </a:t>
            </a:r>
            <a:r>
              <a:rPr lang="ko-KR" altLang="en-US" sz="1200" dirty="0" err="1">
                <a:effectLst/>
              </a:rPr>
              <a:t>디코더에</a:t>
            </a:r>
            <a:r>
              <a:rPr lang="ko-KR" altLang="en-US" sz="1200" dirty="0">
                <a:effectLst/>
              </a:rPr>
              <a:t> 대한 활성화는 적용되지 않는다</a:t>
            </a:r>
            <a:r>
              <a:rPr lang="en-US" altLang="ko-KR" sz="1200" dirty="0">
                <a:effectLst/>
              </a:rPr>
              <a:t>. </a:t>
            </a:r>
          </a:p>
          <a:p>
            <a:pPr marL="171450" indent="-171450" rtl="0">
              <a:buFontTx/>
              <a:buChar char="-"/>
            </a:pPr>
            <a:endParaRPr lang="en-US" altLang="ko-KR" sz="1200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ko-KR" altLang="en-US" sz="1200" dirty="0">
                <a:effectLst/>
              </a:rPr>
              <a:t>과적합을 줄이기 위해 인코딩 변환 후에 드롭 아웃이 포함된다</a:t>
            </a:r>
            <a:r>
              <a:rPr lang="en-US" altLang="ko-KR" sz="1200" dirty="0">
                <a:effectLst/>
              </a:rPr>
              <a:t>.</a:t>
            </a:r>
          </a:p>
          <a:p>
            <a:pPr marL="171450" indent="-171450" rtl="0">
              <a:buFontTx/>
              <a:buChar char="-"/>
            </a:pPr>
            <a:r>
              <a:rPr lang="en-US" altLang="ko-KR" sz="1200" dirty="0">
                <a:effectLst/>
              </a:rPr>
              <a:t> </a:t>
            </a:r>
          </a:p>
          <a:p>
            <a:pPr marL="171450" indent="-171450" rtl="0">
              <a:buFontTx/>
              <a:buChar char="-"/>
            </a:pPr>
            <a:r>
              <a:rPr lang="ko-KR" altLang="en-US" sz="1200" dirty="0">
                <a:effectLst/>
              </a:rPr>
              <a:t>관찰되지 않은 입력의 기울기는 </a:t>
            </a:r>
            <a:r>
              <a:rPr lang="ko-KR" altLang="en-US" sz="1200" dirty="0" err="1">
                <a:effectLst/>
              </a:rPr>
              <a:t>마스킹되어</a:t>
            </a:r>
            <a:r>
              <a:rPr lang="ko-KR" altLang="en-US" sz="1200" dirty="0">
                <a:effectLst/>
              </a:rPr>
              <a:t> 관찰된 등급만 모델 학습 프로세스에 기여하도록 한다</a:t>
            </a:r>
            <a:r>
              <a:rPr lang="en-US" altLang="ko-KR" sz="1200" dirty="0">
                <a:effectLst/>
              </a:rPr>
              <a:t>.</a:t>
            </a:r>
            <a:endParaRPr lang="ko-KR" alt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16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904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AutoRec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Rating Prediction with Autoencoders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FFF1-F6DC-4F1E-9365-C2ACAA5D2DD3}"/>
              </a:ext>
            </a:extLst>
          </p:cNvPr>
          <p:cNvSpPr txBox="1"/>
          <p:nvPr/>
        </p:nvSpPr>
        <p:spPr>
          <a:xfrm>
            <a:off x="400050" y="1617568"/>
            <a:ext cx="37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Training and Evaluating the Model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E602AA-FFA7-40A3-A2A5-23B440E5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34070"/>
            <a:ext cx="5447470" cy="3640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CBBA73-FF30-43ED-B460-7F7BE8C0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414" y="1617568"/>
            <a:ext cx="3286584" cy="4382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229331-EF88-448B-9C14-0C89171A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414" y="2089285"/>
            <a:ext cx="3667637" cy="2829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BC66BE-8629-4448-995C-37C764C8785F}"/>
              </a:ext>
            </a:extLst>
          </p:cNvPr>
          <p:cNvSpPr txBox="1"/>
          <p:nvPr/>
        </p:nvSpPr>
        <p:spPr>
          <a:xfrm>
            <a:off x="6344480" y="4923151"/>
            <a:ext cx="54474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비선형 레이어와 드롭 아웃 정규화를 통합하면서 자동 인코더로 매트릭스 분해 알고리즘을 구성 할 수 있다.</a:t>
            </a:r>
          </a:p>
          <a:p>
            <a:endParaRPr lang="ko-KR" altLang="en-US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MovieLens</a:t>
            </a:r>
            <a:r>
              <a:rPr lang="ko-KR" altLang="en-US" sz="1200" dirty="0"/>
              <a:t> 100K 데이터 세트에 대한 실험은 </a:t>
            </a:r>
            <a:r>
              <a:rPr lang="ko-KR" altLang="en-US" sz="1200" dirty="0" err="1"/>
              <a:t>AutoRec이</a:t>
            </a:r>
            <a:r>
              <a:rPr lang="ko-KR" altLang="en-US" sz="1200" dirty="0"/>
              <a:t> 매트릭스 분해보다 우수한 성능을 달성한다는 것을 보여준다.</a:t>
            </a:r>
          </a:p>
        </p:txBody>
      </p:sp>
    </p:spTree>
    <p:extLst>
      <p:ext uri="{BB962C8B-B14F-4D97-AF65-F5344CB8AC3E}">
        <p14:creationId xmlns:p14="http://schemas.microsoft.com/office/powerpoint/2010/main" val="322515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3215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Personalized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2C91-1AB0-4410-B328-414A89DE6754}"/>
              </a:ext>
            </a:extLst>
          </p:cNvPr>
          <p:cNvSpPr txBox="1"/>
          <p:nvPr/>
        </p:nvSpPr>
        <p:spPr>
          <a:xfrm>
            <a:off x="400050" y="1497088"/>
            <a:ext cx="7802656" cy="476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이전 섹션에서는 명시적 피드백만 고려되었으며 모델은 관찰된 등급에 대해 훈련 및 테스트되었다.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이러한 방법에는 두 가지 단점이 있다.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첫째, 대부분의 피드백은 명시적이지 않고 실제 시나리오에서는 암시적이며 명시적 피드백은 수집하는데 더 많은 비용이 들 수 있다.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둘째, 사용자의 관심사를 예측할 수 있는 관찰되지 않은 사용자 항목 쌍은 완전히 무시되므로 평점이 무작위로 누락되지 않고 사용자의 선호도 때문에 이러한 방법이 적합하지 않다.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관찰되지 않은 사용자 항목 쌍은 실제 부정적인 피드백 (사용자가 항목에 관심이 없음)과 누락 된 값 (사용자가 나중에 항목과 상호 작용할 수 있음)의 혼합입니다.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행렬 분해 및 </a:t>
            </a:r>
            <a:r>
              <a:rPr lang="ko-KR" altLang="en-US" sz="1200" dirty="0" err="1"/>
              <a:t>AutoRec에서</a:t>
            </a:r>
            <a:r>
              <a:rPr lang="ko-KR" altLang="en-US" sz="1200" dirty="0"/>
              <a:t> 관찰되지 않은 쌍은 무시합니다.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분명히 이러한 모델은 관찰 된 쌍과 관찰되지 않은 쌍을 구분할 수 없으며 일반적으로 개인화 된 순위 지정 작업에 적합하지 않다.</a:t>
            </a:r>
          </a:p>
        </p:txBody>
      </p:sp>
    </p:spTree>
    <p:extLst>
      <p:ext uri="{BB962C8B-B14F-4D97-AF65-F5344CB8AC3E}">
        <p14:creationId xmlns:p14="http://schemas.microsoft.com/office/powerpoint/2010/main" val="8548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3215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Personalized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2C91-1AB0-4410-B328-414A89DE6754}"/>
              </a:ext>
            </a:extLst>
          </p:cNvPr>
          <p:cNvSpPr txBox="1"/>
          <p:nvPr/>
        </p:nvSpPr>
        <p:spPr>
          <a:xfrm>
            <a:off x="400050" y="1802234"/>
            <a:ext cx="9826130" cy="421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이를 위해 암시적 피드백에서 순위 추천 목록 생성을 목표로 하는 추천 모델 클래스가 인기를 얻고 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일반적으로 개인화 된 순위 모델은 </a:t>
            </a:r>
            <a:r>
              <a:rPr lang="ko-KR" altLang="en-US" sz="1200" u="sng" dirty="0"/>
              <a:t>포인트</a:t>
            </a:r>
            <a:r>
              <a:rPr lang="en-US" altLang="ko-KR" sz="1200" dirty="0"/>
              <a:t>, </a:t>
            </a:r>
            <a:r>
              <a:rPr lang="ko-KR" altLang="en-US" sz="1200" u="sng" dirty="0"/>
              <a:t>페어</a:t>
            </a:r>
            <a:r>
              <a:rPr lang="ko-KR" altLang="en-US" sz="1200" dirty="0"/>
              <a:t> 또는 </a:t>
            </a:r>
            <a:r>
              <a:rPr lang="ko-KR" altLang="en-US" sz="1200" u="sng" dirty="0"/>
              <a:t>리스트</a:t>
            </a:r>
            <a:r>
              <a:rPr lang="ko-KR" altLang="en-US" sz="1200" dirty="0"/>
              <a:t> 방식으로 최적화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u="sng" dirty="0"/>
              <a:t>Pointwise </a:t>
            </a:r>
            <a:r>
              <a:rPr lang="ko-KR" altLang="en-US" sz="1200" u="sng" dirty="0"/>
              <a:t>접근 방식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한 번에 하나의 상호 작용을 고려하고 개별 선호도를 예측하기 위해 분류기 또는 회귀자를 훈련</a:t>
            </a:r>
            <a:r>
              <a:rPr lang="en-US" altLang="ko-KR" sz="1200" dirty="0"/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Matrix factorization </a:t>
            </a:r>
            <a:r>
              <a:rPr lang="ko-KR" altLang="en-US" sz="1200" dirty="0"/>
              <a:t>및 </a:t>
            </a:r>
            <a:r>
              <a:rPr lang="en-US" altLang="ko-KR" sz="1200" dirty="0" err="1"/>
              <a:t>AutoRec</a:t>
            </a:r>
            <a:r>
              <a:rPr lang="ko-KR" altLang="en-US" sz="1200" dirty="0"/>
              <a:t>은 포인트 목표로 최적화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u="sng" dirty="0"/>
              <a:t>Pairwise </a:t>
            </a:r>
            <a:r>
              <a:rPr lang="ko-KR" altLang="en-US" sz="1200" u="sng" dirty="0"/>
              <a:t>접근 방식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각 사용자에 대한 한 쌍의 항목을 고려하고 해당 쌍에 대한 최적의 순서를 추정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일반적으로 상대적인 순서를 예측하는 것이 순위의 특성을 연상시키기 때문에 쌍 별 접근 방식이 순위 지정 작업에 더 적합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u="sng" dirty="0"/>
              <a:t>Listwise </a:t>
            </a:r>
            <a:r>
              <a:rPr lang="ko-KR" altLang="en-US" sz="1200" u="sng" dirty="0"/>
              <a:t>접근 방식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NDCG (Normalized Discounted Cumulative Gain)</a:t>
            </a:r>
            <a:r>
              <a:rPr lang="ko-KR" altLang="en-US" sz="1200" dirty="0"/>
              <a:t>와 같은 순위 측정을 직접 최적화하는 등 전체 항목 목록의 순서를 대략적으로 지정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그러나 목록 별 접근 방식은 점 별 또는 쌍 별 접근 방식보다 더 복잡하고 계산 집약적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이 섹션에서는 두 가지 쌍 별 목표 </a:t>
            </a:r>
            <a:r>
              <a:rPr lang="en-US" altLang="ko-KR" sz="1200" dirty="0"/>
              <a:t>/ </a:t>
            </a:r>
            <a:r>
              <a:rPr lang="ko-KR" altLang="en-US" sz="1200" dirty="0"/>
              <a:t>손실</a:t>
            </a:r>
            <a:r>
              <a:rPr lang="en-US" altLang="ko-KR" sz="1200" dirty="0"/>
              <a:t>, </a:t>
            </a:r>
            <a:r>
              <a:rPr lang="ko-KR" altLang="en-US" sz="1200" u="sng" dirty="0"/>
              <a:t>베이지안 개인화 순위 손실</a:t>
            </a:r>
            <a:r>
              <a:rPr lang="ko-KR" altLang="en-US" sz="1200" dirty="0"/>
              <a:t> 및 </a:t>
            </a:r>
            <a:r>
              <a:rPr lang="ko-KR" altLang="en-US" sz="1200" u="sng" dirty="0" err="1"/>
              <a:t>힌지</a:t>
            </a:r>
            <a:r>
              <a:rPr lang="ko-KR" altLang="en-US" sz="1200" u="sng" dirty="0"/>
              <a:t> 손실</a:t>
            </a:r>
            <a:r>
              <a:rPr lang="ko-KR" altLang="en-US" sz="1200" dirty="0"/>
              <a:t> 및 각각의 구현을 소개</a:t>
            </a:r>
          </a:p>
        </p:txBody>
      </p:sp>
    </p:spTree>
    <p:extLst>
      <p:ext uri="{BB962C8B-B14F-4D97-AF65-F5344CB8AC3E}">
        <p14:creationId xmlns:p14="http://schemas.microsoft.com/office/powerpoint/2010/main" val="379356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3215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Personalized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84887-3A61-4A7B-BC67-2FBB98FF106D}"/>
              </a:ext>
            </a:extLst>
          </p:cNvPr>
          <p:cNvSpPr txBox="1"/>
          <p:nvPr/>
        </p:nvSpPr>
        <p:spPr>
          <a:xfrm>
            <a:off x="400050" y="1617568"/>
            <a:ext cx="669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Bayesian Personalized Ranking Loss and its 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CE62E-B053-4BE0-A72B-36FF36E4DC55}"/>
              </a:ext>
            </a:extLst>
          </p:cNvPr>
          <p:cNvSpPr txBox="1"/>
          <p:nvPr/>
        </p:nvSpPr>
        <p:spPr>
          <a:xfrm>
            <a:off x="400050" y="2034069"/>
            <a:ext cx="6115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베이지안 개인화 순위 (BPR)는 최대 사후 </a:t>
            </a:r>
            <a:r>
              <a:rPr lang="ko-KR" altLang="en-US" sz="1200" dirty="0" err="1"/>
              <a:t>추정값에서</a:t>
            </a:r>
            <a:r>
              <a:rPr lang="ko-KR" altLang="en-US" sz="1200" dirty="0"/>
              <a:t> 파생된 </a:t>
            </a:r>
            <a:r>
              <a:rPr lang="ko-KR" altLang="en-US" sz="1200" dirty="0" err="1"/>
              <a:t>쌍별</a:t>
            </a:r>
            <a:r>
              <a:rPr lang="ko-KR" altLang="en-US" sz="1200" dirty="0"/>
              <a:t> 개인화 순위 손실</a:t>
            </a:r>
            <a:endParaRPr lang="en-US" altLang="ko-KR" sz="1200" dirty="0"/>
          </a:p>
          <a:p>
            <a:r>
              <a:rPr lang="en-US" altLang="ko-KR" sz="1200" dirty="0"/>
              <a:t>-  </a:t>
            </a:r>
            <a:r>
              <a:rPr lang="ko-KR" altLang="en-US" sz="1200" dirty="0"/>
              <a:t>기존의 많은 추천 모델에서 널리 사용</a:t>
            </a:r>
            <a:endParaRPr lang="en-US" altLang="ko-KR" sz="1200" dirty="0"/>
          </a:p>
          <a:p>
            <a:r>
              <a:rPr lang="en-US" altLang="ko-KR" sz="1200" dirty="0"/>
              <a:t>-  </a:t>
            </a:r>
            <a:r>
              <a:rPr lang="ko-KR" altLang="en-US" sz="1200" dirty="0" err="1"/>
              <a:t>BPR의</a:t>
            </a:r>
            <a:r>
              <a:rPr lang="ko-KR" altLang="en-US" sz="1200" dirty="0"/>
              <a:t> 훈련 데이터는 양수 및 음수 쌍 (</a:t>
            </a:r>
            <a:r>
              <a:rPr lang="ko-KR" altLang="en-US" sz="1200" dirty="0" err="1"/>
              <a:t>결측값</a:t>
            </a:r>
            <a:r>
              <a:rPr lang="ko-KR" altLang="en-US" sz="1200" dirty="0"/>
              <a:t>)으로 구성</a:t>
            </a:r>
            <a:endParaRPr lang="en-US" altLang="ko-KR" sz="1200" dirty="0"/>
          </a:p>
          <a:p>
            <a:r>
              <a:rPr lang="en-US" altLang="ko-KR" sz="1200" dirty="0"/>
              <a:t>-  </a:t>
            </a:r>
            <a:r>
              <a:rPr lang="ko-KR" altLang="en-US" sz="1200" dirty="0"/>
              <a:t>사용자가 다른 모든 비관찰항목보다 긍정적 항목을 선호한다고 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C30F6-A619-446C-98FB-52AC0A24055A}"/>
              </a:ext>
            </a:extLst>
          </p:cNvPr>
          <p:cNvSpPr txBox="1"/>
          <p:nvPr/>
        </p:nvSpPr>
        <p:spPr>
          <a:xfrm>
            <a:off x="398976" y="3075970"/>
            <a:ext cx="59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공식적으로 훈련 데이터는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j</a:t>
            </a:r>
            <a:r>
              <a:rPr lang="ko-KR" altLang="en-US" sz="1200" dirty="0"/>
              <a:t>) 형식의 </a:t>
            </a:r>
            <a:r>
              <a:rPr lang="ko-KR" altLang="en-US" sz="1200" dirty="0" err="1"/>
              <a:t>튜플에</a:t>
            </a:r>
            <a:r>
              <a:rPr lang="ko-KR" altLang="en-US" sz="1200" dirty="0"/>
              <a:t> 의해 구성되며, 이는 사용자 </a:t>
            </a:r>
            <a:r>
              <a:rPr lang="ko-KR" altLang="en-US" sz="1200" dirty="0" err="1"/>
              <a:t>u가</a:t>
            </a:r>
            <a:r>
              <a:rPr lang="ko-KR" altLang="en-US" sz="1200" dirty="0"/>
              <a:t> 항목 </a:t>
            </a:r>
            <a:r>
              <a:rPr lang="ko-KR" altLang="en-US" sz="1200" dirty="0" err="1"/>
              <a:t>j보다</a:t>
            </a:r>
            <a:r>
              <a:rPr lang="ko-KR" altLang="en-US" sz="1200" dirty="0"/>
              <a:t> 항목 </a:t>
            </a:r>
            <a:r>
              <a:rPr lang="ko-KR" altLang="en-US" sz="1200" dirty="0" err="1"/>
              <a:t>i를</a:t>
            </a:r>
            <a:r>
              <a:rPr lang="ko-KR" altLang="en-US" sz="1200" dirty="0"/>
              <a:t> 선호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사후 확률을 최대화하는 것을 목표로 하는 </a:t>
            </a:r>
            <a:r>
              <a:rPr lang="ko-KR" altLang="en-US" sz="1200" dirty="0" err="1"/>
              <a:t>BPR의</a:t>
            </a:r>
            <a:r>
              <a:rPr lang="ko-KR" altLang="en-US" sz="1200" dirty="0"/>
              <a:t> 베이지안 공식은 다음과 같다.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91B11-5643-4312-BF0B-3BB92BF0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3" y="3740840"/>
            <a:ext cx="2133898" cy="314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A14C61-97A5-4CE7-8B17-4ADFDD6E8296}"/>
              </a:ext>
            </a:extLst>
          </p:cNvPr>
          <p:cNvSpPr txBox="1"/>
          <p:nvPr/>
        </p:nvSpPr>
        <p:spPr>
          <a:xfrm>
            <a:off x="398976" y="4154258"/>
            <a:ext cx="6115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여기서 </a:t>
            </a:r>
            <a:r>
              <a:rPr lang="ko-KR" altLang="en-US" sz="1200" dirty="0" err="1"/>
              <a:t>Θ는</a:t>
            </a:r>
            <a:r>
              <a:rPr lang="ko-KR" altLang="en-US" sz="1200" dirty="0"/>
              <a:t> 임의 추천 모델의 매개 변수를 나타내고 &gt;</a:t>
            </a:r>
            <a:r>
              <a:rPr lang="ko-KR" altLang="en-US" sz="1200" dirty="0" err="1"/>
              <a:t>u는</a:t>
            </a:r>
            <a:r>
              <a:rPr lang="ko-KR" altLang="en-US" sz="1200" dirty="0"/>
              <a:t> 사용자 </a:t>
            </a:r>
            <a:r>
              <a:rPr lang="ko-KR" altLang="en-US" sz="1200" dirty="0" err="1"/>
              <a:t>u에</a:t>
            </a:r>
            <a:r>
              <a:rPr lang="ko-KR" altLang="en-US" sz="1200" dirty="0"/>
              <a:t> 대한 모든 항목의 원하는 개인화 된 총 순위를 나타냄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개인화 된 순위 지정 작업에 대한 일반 최적화 기준을 도출하기 위해 최대 사후 추정치를 공식화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33C0E1-DAC2-4CD6-886F-7518AA48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50" y="2073408"/>
            <a:ext cx="2519217" cy="13099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944CB9-A3F0-4133-8287-0C85F4C636F2}"/>
              </a:ext>
            </a:extLst>
          </p:cNvPr>
          <p:cNvSpPr txBox="1"/>
          <p:nvPr/>
        </p:nvSpPr>
        <p:spPr>
          <a:xfrm>
            <a:off x="398976" y="4968672"/>
            <a:ext cx="611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여기서 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: = {(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j</a:t>
            </a:r>
            <a:r>
              <a:rPr lang="ko-KR" altLang="en-US" sz="1200" dirty="0"/>
              <a:t>) ∣</a:t>
            </a:r>
            <a:r>
              <a:rPr lang="ko-KR" altLang="en-US" sz="1200" dirty="0" err="1"/>
              <a:t>i∈I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u∧j∈I</a:t>
            </a:r>
            <a:r>
              <a:rPr lang="ko-KR" altLang="en-US" sz="1200" dirty="0"/>
              <a:t> ∖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u</a:t>
            </a:r>
            <a:r>
              <a:rPr lang="ko-KR" altLang="en-US" sz="1200" dirty="0"/>
              <a:t>}        는 훈련 세트이며,     는 사용자 </a:t>
            </a:r>
            <a:r>
              <a:rPr lang="ko-KR" altLang="en-US" sz="1200" dirty="0" err="1"/>
              <a:t>u가</a:t>
            </a:r>
            <a:r>
              <a:rPr lang="ko-KR" altLang="en-US" sz="1200" dirty="0"/>
              <a:t> 좋아하는 항목을 나타내고 </a:t>
            </a:r>
            <a:r>
              <a:rPr lang="ko-KR" altLang="en-US" sz="1200" dirty="0" err="1"/>
              <a:t>I는</a:t>
            </a:r>
            <a:r>
              <a:rPr lang="ko-KR" altLang="en-US" sz="1200" dirty="0"/>
              <a:t> 모든 항목을 나타낸다. </a:t>
            </a:r>
            <a:endParaRPr lang="en-US" altLang="ko-KR" sz="1200" dirty="0"/>
          </a:p>
          <a:p>
            <a:r>
              <a:rPr lang="ko-KR" altLang="en-US" sz="1200" dirty="0"/>
              <a:t>    는 사용자가 좋아하는 항목을 제외한 다른 모든 항목을 나타낸다. </a:t>
            </a:r>
            <a:endParaRPr lang="en-US" altLang="ko-KR" sz="1200" dirty="0"/>
          </a:p>
          <a:p>
            <a:r>
              <a:rPr lang="ko-KR" altLang="en-US" sz="1200" dirty="0"/>
              <a:t>   및    는 각각 항목 </a:t>
            </a:r>
            <a:r>
              <a:rPr lang="en-US" altLang="ko-KR" sz="1200" dirty="0"/>
              <a:t>I</a:t>
            </a:r>
            <a:r>
              <a:rPr lang="ko-KR" altLang="en-US" sz="1200" dirty="0"/>
              <a:t> 및 </a:t>
            </a:r>
            <a:r>
              <a:rPr lang="ko-KR" altLang="en-US" sz="1200" dirty="0" err="1"/>
              <a:t>j에</a:t>
            </a:r>
            <a:r>
              <a:rPr lang="ko-KR" altLang="en-US" sz="1200" dirty="0"/>
              <a:t> 대한 사용자 </a:t>
            </a:r>
            <a:r>
              <a:rPr lang="ko-KR" altLang="en-US" sz="1200" dirty="0" err="1"/>
              <a:t>u의</a:t>
            </a:r>
            <a:r>
              <a:rPr lang="ko-KR" altLang="en-US" sz="1200" dirty="0"/>
              <a:t> 예측 점수다. 이전 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Θ</a:t>
            </a:r>
            <a:r>
              <a:rPr lang="ko-KR" altLang="en-US" sz="1200" dirty="0"/>
              <a:t>)는 평균이 0이고 분산-공분산 행렬 </a:t>
            </a:r>
            <a:r>
              <a:rPr lang="ko-KR" altLang="en-US" sz="1200" dirty="0" err="1"/>
              <a:t>ΣΘ가있는</a:t>
            </a:r>
            <a:r>
              <a:rPr lang="ko-KR" altLang="en-US" sz="1200" dirty="0"/>
              <a:t> 정규 분포다. 여기서는 ΣΘ = </a:t>
            </a:r>
            <a:r>
              <a:rPr lang="ko-KR" altLang="en-US" sz="1200" dirty="0" err="1"/>
              <a:t>λΘI라고</a:t>
            </a:r>
            <a:r>
              <a:rPr lang="ko-KR" altLang="en-US" sz="1200" dirty="0"/>
              <a:t> 한다.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821E91-7BF9-4D02-B776-9E5B8A383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767" y="1939759"/>
            <a:ext cx="2954287" cy="15772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2762466-8261-499E-8509-CB175D2D5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34" y="4996701"/>
            <a:ext cx="2916845" cy="21633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23D2D7F-6274-4E19-B6AA-9754368E7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75" y="4974882"/>
            <a:ext cx="209579" cy="2381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479EE2-8475-4E51-88A3-7423CE44C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17" y="5356982"/>
            <a:ext cx="228632" cy="22863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4B13056-D38C-472A-A8CC-C953BE615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07" y="5568835"/>
            <a:ext cx="181366" cy="16966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53D79E1-BD40-4A66-96E0-E03E9D3C1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91" y="5557291"/>
            <a:ext cx="186397" cy="18038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2B2A95A-5F78-4F20-AE73-094C401ACF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4550" y="3740840"/>
            <a:ext cx="4198662" cy="11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3215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Personalized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84887-3A61-4A7B-BC67-2FBB98FF106D}"/>
              </a:ext>
            </a:extLst>
          </p:cNvPr>
          <p:cNvSpPr txBox="1"/>
          <p:nvPr/>
        </p:nvSpPr>
        <p:spPr>
          <a:xfrm>
            <a:off x="400050" y="1617568"/>
            <a:ext cx="669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>
                <a:solidFill>
                  <a:srgbClr val="2196F3"/>
                </a:solidFill>
                <a:effectLst/>
                <a:latin typeface="Roboto"/>
              </a:rPr>
              <a:t>Hinge Loss and its Implementation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2431C-B58D-4AC5-9356-AE5DB92F4D00}"/>
              </a:ext>
            </a:extLst>
          </p:cNvPr>
          <p:cNvSpPr txBox="1"/>
          <p:nvPr/>
        </p:nvSpPr>
        <p:spPr>
          <a:xfrm>
            <a:off x="317841" y="2034069"/>
            <a:ext cx="660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순위에 대한 </a:t>
            </a:r>
            <a:r>
              <a:rPr lang="ko-KR" altLang="en-US" sz="1200" dirty="0" err="1"/>
              <a:t>힌지</a:t>
            </a:r>
            <a:r>
              <a:rPr lang="ko-KR" altLang="en-US" sz="1200" dirty="0"/>
              <a:t> 손실은 </a:t>
            </a:r>
            <a:r>
              <a:rPr lang="ko-KR" altLang="en-US" sz="1200" dirty="0" err="1"/>
              <a:t>글루온</a:t>
            </a:r>
            <a:r>
              <a:rPr lang="ko-KR" altLang="en-US" sz="1200" dirty="0"/>
              <a:t> 라이브러리 내에서 제공되는 </a:t>
            </a:r>
            <a:r>
              <a:rPr lang="ko-KR" altLang="en-US" sz="1200" dirty="0" err="1"/>
              <a:t>힌지</a:t>
            </a:r>
            <a:r>
              <a:rPr lang="ko-KR" altLang="en-US" sz="1200" dirty="0"/>
              <a:t> 손실과 다른 형태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추천 시스템에서 순위 지정에 사용되는 손실은 다음과 같은 형식이다.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6F3B87-7433-405E-9ABD-48AC3B46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2" y="2738517"/>
            <a:ext cx="2166981" cy="4492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3E21F9-283C-40D3-8726-66E497077B2C}"/>
              </a:ext>
            </a:extLst>
          </p:cNvPr>
          <p:cNvSpPr txBox="1"/>
          <p:nvPr/>
        </p:nvSpPr>
        <p:spPr>
          <a:xfrm>
            <a:off x="317840" y="3271528"/>
            <a:ext cx="9202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/>
              <a:t>m은</a:t>
            </a:r>
            <a:r>
              <a:rPr lang="ko-KR" altLang="en-US" sz="1200" dirty="0"/>
              <a:t> 안전 여유 크기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긍정적인 항목에서 부정적인 항목을 밀어내는 것을 목표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BPR과</a:t>
            </a:r>
            <a:r>
              <a:rPr lang="ko-KR" altLang="en-US" sz="1200" dirty="0"/>
              <a:t> 유사하게 절대 출력 대신 양수와 음수 샘플 사이의 관련 거리를 최적화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C21E1D-06AA-4C68-B3DC-72841551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4149694"/>
            <a:ext cx="5325218" cy="17433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755E0F-9C81-482B-970E-61258EEBC70C}"/>
              </a:ext>
            </a:extLst>
          </p:cNvPr>
          <p:cNvSpPr txBox="1"/>
          <p:nvPr/>
        </p:nvSpPr>
        <p:spPr>
          <a:xfrm>
            <a:off x="5725268" y="4508017"/>
            <a:ext cx="611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추천 시스템에서 개인화 된 순위 지정 작업에 사용할 수 있는 순위 손실에는 세 가지 유형, 즉 포인트 방식, 쌍 방식 및 목록 방식이 있다.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 </a:t>
            </a:r>
            <a:r>
              <a:rPr lang="ko-KR" altLang="en-US" sz="1200" dirty="0"/>
              <a:t>두 쌍의 손실 인 베이지안 개인화 된 순위 손실과 </a:t>
            </a:r>
            <a:r>
              <a:rPr lang="ko-KR" altLang="en-US" sz="1200" dirty="0" err="1"/>
              <a:t>힌지</a:t>
            </a:r>
            <a:r>
              <a:rPr lang="ko-KR" altLang="en-US" sz="1200" dirty="0"/>
              <a:t> 손실은 서로 바꿔서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2685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979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Neural Collaborative Filtering for Personalized Ranking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8BDC0-0452-46D6-B67F-2DBD90837967}"/>
              </a:ext>
            </a:extLst>
          </p:cNvPr>
          <p:cNvSpPr txBox="1"/>
          <p:nvPr/>
        </p:nvSpPr>
        <p:spPr>
          <a:xfrm>
            <a:off x="400050" y="2170998"/>
            <a:ext cx="114871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명시적 피드백을 넘어서 암시적 피드백이 있는 추천을 위한 NCF (</a:t>
            </a:r>
            <a:r>
              <a:rPr lang="ko-KR" altLang="en-US" sz="1200" dirty="0" err="1"/>
              <a:t>Neural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Collaborative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Filtering</a:t>
            </a:r>
            <a:r>
              <a:rPr lang="ko-KR" altLang="en-US" sz="1200" dirty="0"/>
              <a:t>) 프레임 워크를 소개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NeuMF는</a:t>
            </a:r>
            <a:r>
              <a:rPr lang="ko-KR" altLang="en-US" sz="1200" dirty="0"/>
              <a:t> 신경 행렬 분해의 약자로, 암시적 피드백으로 개인화 된 순위 지정 작업을 처리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모델은 신경망의 유연성과 비선형성을 활용하여 모델 표현력 향상을 목표로 매트릭스 분해의 내적을 대체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일반화 된 행렬 분해 (GMF) 및 </a:t>
            </a:r>
            <a:r>
              <a:rPr lang="ko-KR" altLang="en-US" sz="1200" dirty="0" err="1"/>
              <a:t>MLP를</a:t>
            </a:r>
            <a:r>
              <a:rPr lang="ko-KR" altLang="en-US" sz="1200" dirty="0"/>
              <a:t> 포함한 두 개의 하위 네트워크로 구성되며 단순한 내부 곱 대신 두 경로의 상호 작용을 모델링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두 네트워크의 출력은 최종 예측 점수 계산을 위해 연결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AutoRec의</a:t>
            </a:r>
            <a:r>
              <a:rPr lang="ko-KR" altLang="en-US" sz="1200" dirty="0"/>
              <a:t> 평점 예측 작업과 달리 이 모델은 암시적 피드백을 기반으로 각 사용자에게 순위가 지정된 추천 목록을 생성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 </a:t>
            </a:r>
            <a:r>
              <a:rPr lang="ko-KR" altLang="en-US" sz="1200" dirty="0"/>
              <a:t>이전 섹션에서 소개한 개인화 된 순위 손실을 사용하여 이 모델을 학습</a:t>
            </a:r>
          </a:p>
        </p:txBody>
      </p:sp>
    </p:spTree>
    <p:extLst>
      <p:ext uri="{BB962C8B-B14F-4D97-AF65-F5344CB8AC3E}">
        <p14:creationId xmlns:p14="http://schemas.microsoft.com/office/powerpoint/2010/main" val="402858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703592" y="1241529"/>
            <a:ext cx="70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3592" y="872197"/>
            <a:ext cx="7884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1A2A-E3FE-48DE-B248-C1F83BBBFA5D}"/>
              </a:ext>
            </a:extLst>
          </p:cNvPr>
          <p:cNvSpPr txBox="1"/>
          <p:nvPr/>
        </p:nvSpPr>
        <p:spPr>
          <a:xfrm>
            <a:off x="1409208" y="2041734"/>
            <a:ext cx="10389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Overview of Recommender Systems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Matrix Factorization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AutoRec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: Rating Prediction with Autoencoders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Personalized Ranking for Recommender Systems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Neural Collaborative Filtering for Personalized Ranking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Sequence-Aware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290568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979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Neural Collaborative Filtering for Personalized Ranking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C8E10-5D99-457D-ACE3-AA1D464B885C}"/>
              </a:ext>
            </a:extLst>
          </p:cNvPr>
          <p:cNvSpPr txBox="1"/>
          <p:nvPr/>
        </p:nvSpPr>
        <p:spPr>
          <a:xfrm>
            <a:off x="400050" y="1519337"/>
            <a:ext cx="2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The </a:t>
            </a:r>
            <a:r>
              <a:rPr lang="en-US" altLang="ko-KR" b="0" i="0" dirty="0" err="1">
                <a:solidFill>
                  <a:srgbClr val="2196F3"/>
                </a:solidFill>
                <a:effectLst/>
                <a:latin typeface="Roboto"/>
              </a:rPr>
              <a:t>NeuMF</a:t>
            </a:r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E3100-BF8A-4A56-ACE9-38E1CBDE836C}"/>
              </a:ext>
            </a:extLst>
          </p:cNvPr>
          <p:cNvSpPr txBox="1"/>
          <p:nvPr/>
        </p:nvSpPr>
        <p:spPr>
          <a:xfrm>
            <a:off x="400050" y="1935838"/>
            <a:ext cx="5086350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NeuMF는</a:t>
            </a:r>
            <a:r>
              <a:rPr lang="ko-KR" altLang="en-US" sz="1200" dirty="0"/>
              <a:t> 두 개의 하위 네트워크를 융합한다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GMF는</a:t>
            </a:r>
            <a:r>
              <a:rPr lang="ko-KR" altLang="en-US" sz="1200" dirty="0"/>
              <a:t> 입력이 사용자 및 항목 잠재 요인의 요소 별 곱인 행렬 분해의 </a:t>
            </a:r>
            <a:r>
              <a:rPr lang="ko-KR" altLang="en-US" sz="1200" u="sng" dirty="0"/>
              <a:t>일반 신경망 버전</a:t>
            </a:r>
            <a:r>
              <a:rPr lang="en-US" altLang="ko-KR" sz="1200" dirty="0"/>
              <a:t>, </a:t>
            </a:r>
            <a:r>
              <a:rPr lang="ko-KR" altLang="en-US" sz="1200" dirty="0"/>
              <a:t>두 개의 신경 층으로 구성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여기서 ⊙는 벡터의 </a:t>
            </a:r>
            <a:r>
              <a:rPr lang="en-US" altLang="ko-KR" sz="1200" dirty="0"/>
              <a:t>Hadamard </a:t>
            </a:r>
            <a:r>
              <a:rPr lang="ko-KR" altLang="en-US" sz="1200" dirty="0"/>
              <a:t>곱을 나타낸다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P∈Rm</a:t>
            </a:r>
            <a:r>
              <a:rPr lang="en-US" altLang="ko-KR" sz="1200" dirty="0"/>
              <a:t> × k </a:t>
            </a:r>
            <a:r>
              <a:rPr lang="ko-KR" altLang="en-US" sz="1200" dirty="0"/>
              <a:t>및 </a:t>
            </a:r>
            <a:r>
              <a:rPr lang="en-US" altLang="ko-KR" sz="1200" dirty="0" err="1"/>
              <a:t>Q∈Rn</a:t>
            </a:r>
            <a:r>
              <a:rPr lang="en-US" altLang="ko-KR" sz="1200" dirty="0"/>
              <a:t> × k</a:t>
            </a:r>
            <a:r>
              <a:rPr lang="ko-KR" altLang="en-US" sz="1200" dirty="0"/>
              <a:t>는 각각 사용자 및 항목 잠재 행렬에 해당한다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pu∈Rk</a:t>
            </a:r>
            <a:r>
              <a:rPr lang="ko-KR" altLang="en-US" sz="1200" dirty="0"/>
              <a:t>는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en-US" altLang="ko-KR" sz="1200" dirty="0"/>
              <a:t>u </a:t>
            </a:r>
            <a:r>
              <a:rPr lang="ko-KR" altLang="en-US" sz="1200" dirty="0"/>
              <a:t>번째 행이고 </a:t>
            </a:r>
            <a:r>
              <a:rPr lang="en-US" altLang="ko-KR" sz="1200" dirty="0" err="1"/>
              <a:t>qi∈Rk</a:t>
            </a:r>
            <a:r>
              <a:rPr lang="ko-KR" altLang="en-US" sz="1200" dirty="0"/>
              <a:t>는 </a:t>
            </a:r>
            <a:r>
              <a:rPr lang="en-US" altLang="ko-KR" sz="1200" dirty="0"/>
              <a:t>Q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행이다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와 </a:t>
            </a:r>
            <a:r>
              <a:rPr lang="en-US" altLang="ko-KR" sz="1200" dirty="0"/>
              <a:t>h</a:t>
            </a:r>
            <a:r>
              <a:rPr lang="ko-KR" altLang="en-US" sz="1200" dirty="0"/>
              <a:t>는 출력 레이어의 활성화 함수와 가중치를 나타낸다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y ^ </a:t>
            </a:r>
            <a:r>
              <a:rPr lang="en-US" altLang="ko-KR" sz="1200" dirty="0" err="1"/>
              <a:t>ui</a:t>
            </a:r>
            <a:r>
              <a:rPr lang="ko-KR" altLang="en-US" sz="1200" dirty="0"/>
              <a:t>는 사용자 </a:t>
            </a:r>
            <a:r>
              <a:rPr lang="en-US" altLang="ko-KR" sz="1200" dirty="0"/>
              <a:t>u</a:t>
            </a:r>
            <a:r>
              <a:rPr lang="ko-KR" altLang="en-US" sz="1200" dirty="0"/>
              <a:t>가 </a:t>
            </a:r>
            <a:r>
              <a:rPr lang="en-US" altLang="ko-KR" sz="1200" dirty="0"/>
              <a:t>I </a:t>
            </a:r>
            <a:r>
              <a:rPr lang="ko-KR" altLang="en-US" sz="1200" dirty="0"/>
              <a:t>항목에 줄 수 있는 예측 점수입니다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4E99B-0683-45C7-8D7D-F39963B1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3" y="4419058"/>
            <a:ext cx="1257475" cy="466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39EE18-2BA2-4BBB-9208-F3360C30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147" y="3667653"/>
            <a:ext cx="3105583" cy="13717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BBB0EF-7454-48C9-93C0-98172B93FBF8}"/>
              </a:ext>
            </a:extLst>
          </p:cNvPr>
          <p:cNvSpPr txBox="1"/>
          <p:nvPr/>
        </p:nvSpPr>
        <p:spPr>
          <a:xfrm>
            <a:off x="5486400" y="1935837"/>
            <a:ext cx="6115574" cy="310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 모델의 또 다른 구성 요소는 </a:t>
            </a:r>
            <a:r>
              <a:rPr lang="en-US" altLang="ko-KR" sz="1200" dirty="0"/>
              <a:t>MLP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모델 유연성을 강화하기 위해 </a:t>
            </a:r>
            <a:r>
              <a:rPr lang="en-US" altLang="ko-KR" sz="1200" dirty="0"/>
              <a:t>MLP </a:t>
            </a:r>
            <a:r>
              <a:rPr lang="ko-KR" altLang="en-US" sz="1200" dirty="0"/>
              <a:t>서브 네트워크는 사용자 및 항목 </a:t>
            </a:r>
            <a:r>
              <a:rPr lang="ko-KR" altLang="en-US" sz="1200" dirty="0" err="1"/>
              <a:t>임베딩을</a:t>
            </a:r>
            <a:r>
              <a:rPr lang="ko-KR" altLang="en-US" sz="1200" dirty="0"/>
              <a:t> </a:t>
            </a:r>
            <a:r>
              <a:rPr lang="en-US" altLang="ko-KR" sz="1200" dirty="0"/>
              <a:t>GMF</a:t>
            </a:r>
            <a:r>
              <a:rPr lang="ko-KR" altLang="en-US" sz="1200" dirty="0"/>
              <a:t>와 공유하지 않는다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 및 항목 </a:t>
            </a:r>
            <a:r>
              <a:rPr lang="ko-KR" altLang="en-US" sz="1200" dirty="0" err="1"/>
              <a:t>임베딩의</a:t>
            </a:r>
            <a:r>
              <a:rPr lang="ko-KR" altLang="en-US" sz="1200" dirty="0"/>
              <a:t> 연결을 입력으로 사용한다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복잡한 연결과 비선형 변환을 통해 사용자와 항목 간의 복잡한 상호 작용을 추정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MLP </a:t>
            </a:r>
            <a:r>
              <a:rPr lang="ko-KR" altLang="en-US" sz="1200" dirty="0"/>
              <a:t>서브 네트워크는 다음과 같이 정의된다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2E66E4-3B44-48EF-82D8-BC790DC7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9" y="3733800"/>
            <a:ext cx="153777" cy="1460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A984FF-D524-43EB-9E56-BBE743802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59" y="4263321"/>
            <a:ext cx="2495481" cy="19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979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Neural Collaborative Filtering for Personalized Ranking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C8E10-5D99-457D-ACE3-AA1D464B885C}"/>
              </a:ext>
            </a:extLst>
          </p:cNvPr>
          <p:cNvSpPr txBox="1"/>
          <p:nvPr/>
        </p:nvSpPr>
        <p:spPr>
          <a:xfrm>
            <a:off x="400050" y="1519337"/>
            <a:ext cx="2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The </a:t>
            </a:r>
            <a:r>
              <a:rPr lang="en-US" altLang="ko-KR" b="0" i="0" dirty="0" err="1">
                <a:solidFill>
                  <a:srgbClr val="2196F3"/>
                </a:solidFill>
                <a:effectLst/>
                <a:latin typeface="Roboto"/>
              </a:rPr>
              <a:t>NeuMF</a:t>
            </a:r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0233A-9BBC-420C-A237-370ECD3AC1D8}"/>
              </a:ext>
            </a:extLst>
          </p:cNvPr>
          <p:cNvSpPr txBox="1"/>
          <p:nvPr/>
        </p:nvSpPr>
        <p:spPr>
          <a:xfrm>
            <a:off x="400050" y="1935838"/>
            <a:ext cx="6115574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GMF와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MLP의</a:t>
            </a:r>
            <a:r>
              <a:rPr lang="ko-KR" altLang="en-US" sz="1200" dirty="0"/>
              <a:t> 결과를 융합하기 위해 단순한 추가 대신 </a:t>
            </a:r>
            <a:r>
              <a:rPr lang="ko-KR" altLang="en-US" sz="1200" dirty="0" err="1"/>
              <a:t>NeuMF는</a:t>
            </a:r>
            <a:r>
              <a:rPr lang="ko-KR" altLang="en-US" sz="1200" dirty="0"/>
              <a:t> 두 하위 네트워크의 두 번째 마지막 계층을 연결하여 추가 계층으로 전달할 수 있는 특징 벡터를 만든다.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출력은 행렬 </a:t>
            </a:r>
            <a:r>
              <a:rPr lang="ko-KR" altLang="en-US" sz="1200" dirty="0" err="1"/>
              <a:t>h와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시그모이드</a:t>
            </a:r>
            <a:r>
              <a:rPr lang="ko-KR" altLang="en-US" sz="1200" dirty="0"/>
              <a:t> 활성화 함수로 투영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예측 레이어는 다음과 같이 공식화된다.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48A6B-1CC4-4747-B4EC-AC347F57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30" y="2804660"/>
            <a:ext cx="1646864" cy="2394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ABD521-FCDC-4033-BD43-9DC51D44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0" y="3147621"/>
            <a:ext cx="3822854" cy="30173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34E8F8-0E8D-4B23-BA80-BCDB44263F12}"/>
              </a:ext>
            </a:extLst>
          </p:cNvPr>
          <p:cNvSpPr txBox="1"/>
          <p:nvPr/>
        </p:nvSpPr>
        <p:spPr>
          <a:xfrm>
            <a:off x="6580745" y="1519337"/>
            <a:ext cx="2445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Model Implementation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0153F7-6F92-415E-B8A1-92F17159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2923"/>
            <a:ext cx="4503381" cy="29164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5B0998-79BB-4521-A0C2-33659677001C}"/>
              </a:ext>
            </a:extLst>
          </p:cNvPr>
          <p:cNvSpPr txBox="1"/>
          <p:nvPr/>
        </p:nvSpPr>
        <p:spPr>
          <a:xfrm>
            <a:off x="6515624" y="4991842"/>
            <a:ext cx="468594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일반화 된 행렬 분해 모델과 서로 다른 사용자 및 항목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벡터가 있는 다층 </a:t>
            </a:r>
            <a:r>
              <a:rPr lang="ko-KR" altLang="en-US" sz="1200" dirty="0" err="1"/>
              <a:t>퍼셉트론으로</a:t>
            </a:r>
            <a:r>
              <a:rPr lang="ko-KR" altLang="en-US" sz="1200" dirty="0"/>
              <a:t> 구성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MLP의</a:t>
            </a:r>
            <a:r>
              <a:rPr lang="ko-KR" altLang="en-US" sz="1200" dirty="0"/>
              <a:t> 구조는 </a:t>
            </a:r>
            <a:r>
              <a:rPr lang="ko-KR" altLang="en-US" sz="1200" dirty="0" err="1"/>
              <a:t>nums_hiddens</a:t>
            </a:r>
            <a:r>
              <a:rPr lang="ko-KR" altLang="en-US" sz="1200" dirty="0"/>
              <a:t> 매개 변수로 제어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ReLU는</a:t>
            </a:r>
            <a:r>
              <a:rPr lang="ko-KR" altLang="en-US" sz="1200" dirty="0"/>
              <a:t> 기본 활성화 기능으로 사용</a:t>
            </a:r>
          </a:p>
        </p:txBody>
      </p:sp>
    </p:spTree>
    <p:extLst>
      <p:ext uri="{BB962C8B-B14F-4D97-AF65-F5344CB8AC3E}">
        <p14:creationId xmlns:p14="http://schemas.microsoft.com/office/powerpoint/2010/main" val="304797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979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Neural Collaborative Filtering for Personalized Ranking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42941-852D-4461-9308-472AC5F46368}"/>
              </a:ext>
            </a:extLst>
          </p:cNvPr>
          <p:cNvSpPr txBox="1"/>
          <p:nvPr/>
        </p:nvSpPr>
        <p:spPr>
          <a:xfrm>
            <a:off x="400050" y="1519337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Customized Dataset with Negative Sampling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80D5D-CCFF-4D29-ABE6-30748F9C0092}"/>
              </a:ext>
            </a:extLst>
          </p:cNvPr>
          <p:cNvSpPr txBox="1"/>
          <p:nvPr/>
        </p:nvSpPr>
        <p:spPr>
          <a:xfrm>
            <a:off x="400050" y="1868888"/>
            <a:ext cx="6115574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쌍별</a:t>
            </a:r>
            <a:r>
              <a:rPr lang="ko-KR" altLang="en-US" sz="1200" dirty="0"/>
              <a:t> 순위 손실의 경우 중요한 단계는 음수 샘플링이다.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각 사용자에 대해 사용자가 상호 작용하지 않은 항목은 후보 항목 (관찰되지 않은 항목)이다.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다음 함수는 사용자 ID 및 후보 항목을 입력으로 취하고 해당 사용자의 후보 집합에서 각 사용자에 대해 무작위로 부정적인 항목을 </a:t>
            </a:r>
            <a:r>
              <a:rPr lang="ko-KR" altLang="en-US" sz="1200" dirty="0" err="1"/>
              <a:t>샘플링한다</a:t>
            </a:r>
            <a:r>
              <a:rPr lang="ko-KR" altLang="en-US" sz="1200" dirty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학습 단계에서 모델은 사용자가 좋아하는 항목이 사용자가 싫어하거나 상호 작용하지 않은 항목보다 높은 순위를 매길 수 있도록 한다.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8624E-9A48-450C-81D1-FE04830FBDA6}"/>
              </a:ext>
            </a:extLst>
          </p:cNvPr>
          <p:cNvSpPr txBox="1"/>
          <p:nvPr/>
        </p:nvSpPr>
        <p:spPr>
          <a:xfrm>
            <a:off x="6516528" y="1529697"/>
            <a:ext cx="1178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Evaluator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378F3-9F02-4FA5-97D0-F4D043BA6799}"/>
              </a:ext>
            </a:extLst>
          </p:cNvPr>
          <p:cNvSpPr txBox="1"/>
          <p:nvPr/>
        </p:nvSpPr>
        <p:spPr>
          <a:xfrm>
            <a:off x="6515624" y="1913082"/>
            <a:ext cx="5506047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 섹션에서는 학습 및 테스트 세트를 구성하기 위해 시간별 분할 전략을 채택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모델 효과를 평가하기 위해 주어진 </a:t>
            </a:r>
            <a:r>
              <a:rPr lang="ko-KR" altLang="en-US" sz="1200" u="sng" dirty="0" err="1"/>
              <a:t>Hit</a:t>
            </a:r>
            <a:r>
              <a:rPr lang="ko-KR" altLang="en-US" sz="1200" u="sng" dirty="0"/>
              <a:t> @ ℓ</a:t>
            </a:r>
            <a:r>
              <a:rPr lang="ko-KR" altLang="en-US" sz="1200" dirty="0"/>
              <a:t>와 ROC </a:t>
            </a:r>
            <a:r>
              <a:rPr lang="ko-KR" altLang="en-US" sz="1200" u="sng" dirty="0"/>
              <a:t>곡선 아래 면적</a:t>
            </a:r>
            <a:r>
              <a:rPr lang="ko-KR" altLang="en-US" sz="1200" dirty="0"/>
              <a:t> (AUC)에서 적중률을 포함한 두 가지 평가 측정이 사용된다.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각 사용자에 대한 주어진 위치 ℓ에서의 적중률은 추천 항목이 상위 ℓ 순위 목록에 포함되는지 여부를 나타낸다. 공식적인 정의는 다음과 같다.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6DCA58-D3C2-4723-A853-0257D0DF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806" y="3350411"/>
            <a:ext cx="2753109" cy="5811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37DE18-B75A-499D-905A-D55A7EEAADC4}"/>
              </a:ext>
            </a:extLst>
          </p:cNvPr>
          <p:cNvSpPr txBox="1"/>
          <p:nvPr/>
        </p:nvSpPr>
        <p:spPr>
          <a:xfrm>
            <a:off x="6515624" y="4252883"/>
            <a:ext cx="5170240" cy="171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여기서 1은 </a:t>
            </a:r>
            <a:r>
              <a:rPr lang="ko-KR" altLang="en-US" sz="1200" dirty="0" err="1"/>
              <a:t>Ground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Truth</a:t>
            </a:r>
            <a:r>
              <a:rPr lang="ko-KR" altLang="en-US" sz="1200" dirty="0"/>
              <a:t> 항목이 최상위 ℓ 목록에서 순위가 지정되면 1과 동일한 표시기 함수를 나타내고, 그렇지 않으면 0과 같다.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ranku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gu는</a:t>
            </a:r>
            <a:r>
              <a:rPr lang="ko-KR" altLang="en-US" sz="1200" dirty="0"/>
              <a:t> 추천 목록에서 사용자 </a:t>
            </a:r>
            <a:r>
              <a:rPr lang="ko-KR" altLang="en-US" sz="1200" dirty="0" err="1"/>
              <a:t>u의</a:t>
            </a:r>
            <a:r>
              <a:rPr lang="ko-KR" altLang="en-US" sz="1200" dirty="0"/>
              <a:t> 실측 항목 </a:t>
            </a:r>
            <a:r>
              <a:rPr lang="ko-KR" altLang="en-US" sz="1200" dirty="0" err="1"/>
              <a:t>gu의</a:t>
            </a:r>
            <a:r>
              <a:rPr lang="ko-KR" altLang="en-US" sz="1200" dirty="0"/>
              <a:t> 순위를 나타낸다</a:t>
            </a:r>
            <a:r>
              <a:rPr lang="en-US" altLang="ko-KR" sz="1200" dirty="0"/>
              <a:t>.</a:t>
            </a:r>
            <a:r>
              <a:rPr lang="ko-KR" altLang="en-US" sz="1200" dirty="0"/>
              <a:t> (이상적인 순위는 1).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M</a:t>
            </a:r>
            <a:r>
              <a:rPr lang="ko-KR" altLang="en-US" sz="1200" dirty="0"/>
              <a:t>은 사용자 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U는</a:t>
            </a:r>
            <a:r>
              <a:rPr lang="ko-KR" altLang="en-US" sz="1200" dirty="0"/>
              <a:t> 사용자 세트다.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AUC</a:t>
            </a:r>
            <a:r>
              <a:rPr lang="ko-KR" altLang="en-US" sz="1200" dirty="0"/>
              <a:t>의 정의는 다음과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E2BB11F-2AB1-4936-ACC3-D9FEB956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24" y="5932263"/>
            <a:ext cx="3299495" cy="486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54537C-BE90-47A6-A558-73FDE9201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6" y="3864499"/>
            <a:ext cx="5029636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979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Neural Collaborative Filtering for Personalized Ranking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1C9F-B51F-4952-8BB9-D3DADC6E1E6B}"/>
              </a:ext>
            </a:extLst>
          </p:cNvPr>
          <p:cNvSpPr txBox="1"/>
          <p:nvPr/>
        </p:nvSpPr>
        <p:spPr>
          <a:xfrm>
            <a:off x="1513311" y="1537156"/>
            <a:ext cx="61155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함수는 각 사용자의 적중 횟수와 </a:t>
            </a:r>
            <a:r>
              <a:rPr lang="ko-KR" altLang="en-US" sz="1200" dirty="0" err="1"/>
              <a:t>AUC를</a:t>
            </a:r>
            <a:r>
              <a:rPr lang="ko-KR" altLang="en-US" sz="1200" dirty="0"/>
              <a:t> 계산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그런 다음 전체 적중률과 </a:t>
            </a:r>
            <a:r>
              <a:rPr lang="en-US" altLang="ko-KR" sz="1200" dirty="0"/>
              <a:t>AUC</a:t>
            </a:r>
            <a:r>
              <a:rPr lang="ko-KR" altLang="en-US" sz="1200" dirty="0"/>
              <a:t>는 다음과 같이 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27D62-B4A0-4526-B2E7-B27BDD0C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11" y="1814155"/>
            <a:ext cx="3375162" cy="953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94D494-04C1-4626-B337-AD41A304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11" y="3079656"/>
            <a:ext cx="3777667" cy="31773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70DC6C-CA62-4068-AF39-25A34B7D65A3}"/>
              </a:ext>
            </a:extLst>
          </p:cNvPr>
          <p:cNvSpPr txBox="1"/>
          <p:nvPr/>
        </p:nvSpPr>
        <p:spPr>
          <a:xfrm>
            <a:off x="6096000" y="1519337"/>
            <a:ext cx="3670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Training and Evaluating the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7F548-1DF0-4371-A9BD-777CE625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220" y="1888669"/>
            <a:ext cx="4433986" cy="43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0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6979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Neural Collaborative Filtering for Personalized Ranking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05A84-EC59-4D75-8149-6248A42590EF}"/>
              </a:ext>
            </a:extLst>
          </p:cNvPr>
          <p:cNvSpPr txBox="1"/>
          <p:nvPr/>
        </p:nvSpPr>
        <p:spPr>
          <a:xfrm>
            <a:off x="400049" y="1597345"/>
            <a:ext cx="8106388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MovieLens</a:t>
            </a:r>
            <a:r>
              <a:rPr lang="ko-KR" altLang="en-US" sz="1200" dirty="0"/>
              <a:t> 100k 데이터 세트를 로드하고 모델을 학습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MovieLens</a:t>
            </a:r>
            <a:r>
              <a:rPr lang="ko-KR" altLang="en-US" sz="1200" dirty="0"/>
              <a:t> 데이터 세트에는 등급만 있으므로 이러한 등급을 0과 1로 이진화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사용자가 항목을 평가 한 경우 암시적 피드백을 1로 간주하고 그렇지 않으면 0으로 간주한다.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항목을 평가하는 작업은 암시적 피드백을 제공하는 형식으로 처리될 수 있다.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여기서는 사용자의 최근 상호 작용 항목이 테스트를 위해 제외되는 시퀀스 인식 모드에서 데이터 세트를 분할한다.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89CA53-4E0E-4EF0-9886-E8C39299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3086127"/>
            <a:ext cx="4282439" cy="14416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ACE68F-2E46-47B4-A421-BF3F8FF2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4720819"/>
            <a:ext cx="4282439" cy="4488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D1160D-2D35-4088-80FA-950E9795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23" y="3082127"/>
            <a:ext cx="3844781" cy="7172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26B9F6-42BA-48AF-B8CC-05AA11025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623" y="3799181"/>
            <a:ext cx="2874215" cy="2594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D77DB16-3708-4CEF-8794-39A5132A7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623" y="4057812"/>
            <a:ext cx="2712442" cy="20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7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32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7. Sequence-Aware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A150A-5F7D-488E-855B-6750EF5CD92F}"/>
              </a:ext>
            </a:extLst>
          </p:cNvPr>
          <p:cNvSpPr txBox="1"/>
          <p:nvPr/>
        </p:nvSpPr>
        <p:spPr>
          <a:xfrm>
            <a:off x="317841" y="1704003"/>
            <a:ext cx="1162808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이전 섹션에서는 사용자의 단기 행동을 고려하지 않고 권장 작업을 매트릭스 완성 문제로 추상화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섹션에서는 순차적으로 정렬 된 사용자 상호 작용 로그를 고려하는 추천 모델을 소개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입력에 순서가 지정되고 과거 사용자 작업의 타임 스탬프 목록인 시퀀스 인식 </a:t>
            </a:r>
            <a:r>
              <a:rPr lang="ko-KR" altLang="en-US" sz="1200" dirty="0" err="1"/>
              <a:t>추천기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Caser는</a:t>
            </a:r>
            <a:r>
              <a:rPr lang="ko-KR" altLang="en-US" sz="1200" dirty="0"/>
              <a:t> </a:t>
            </a:r>
            <a:r>
              <a:rPr lang="ko-KR" altLang="en-US" sz="1200" u="sng" dirty="0" err="1"/>
              <a:t>컨볼루션</a:t>
            </a:r>
            <a:r>
              <a:rPr lang="ko-KR" altLang="en-US" sz="1200" u="sng" dirty="0"/>
              <a:t> 시퀀스 </a:t>
            </a:r>
            <a:r>
              <a:rPr lang="ko-KR" altLang="en-US" sz="1200" u="sng" dirty="0" err="1"/>
              <a:t>임베딩</a:t>
            </a:r>
            <a:r>
              <a:rPr lang="ko-KR" altLang="en-US" sz="1200" u="sng" dirty="0"/>
              <a:t> 추천 모델</a:t>
            </a:r>
            <a:r>
              <a:rPr lang="ko-KR" altLang="en-US" sz="1200" dirty="0"/>
              <a:t>의 약자로, </a:t>
            </a:r>
            <a:r>
              <a:rPr lang="ko-KR" altLang="en-US" sz="1200" dirty="0" err="1"/>
              <a:t>컨볼루션</a:t>
            </a:r>
            <a:r>
              <a:rPr lang="ko-KR" altLang="en-US" sz="1200" dirty="0"/>
              <a:t> 신경망을 채택하여 사용자의 최근 활동의 동적 패턴 영향을 포착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Caser의</a:t>
            </a:r>
            <a:r>
              <a:rPr lang="ko-KR" altLang="en-US" sz="1200" dirty="0"/>
              <a:t> 주요 구성 요소는 각각 유니온 레벨 및 포인트 레벨 시퀀스 패턴을 밝히는 것을 목표로 하는 </a:t>
            </a:r>
            <a:r>
              <a:rPr lang="ko-KR" altLang="en-US" sz="1200" u="sng" dirty="0"/>
              <a:t>수평 </a:t>
            </a:r>
            <a:r>
              <a:rPr lang="ko-KR" altLang="en-US" sz="1200" u="sng" dirty="0" err="1"/>
              <a:t>컨볼루션</a:t>
            </a:r>
            <a:r>
              <a:rPr lang="ko-KR" altLang="en-US" sz="1200" u="sng" dirty="0"/>
              <a:t> </a:t>
            </a:r>
            <a:r>
              <a:rPr lang="ko-KR" altLang="en-US" sz="1200" dirty="0"/>
              <a:t>네트워크와 </a:t>
            </a:r>
            <a:r>
              <a:rPr lang="ko-KR" altLang="en-US" sz="1200" u="sng" dirty="0"/>
              <a:t>수직 </a:t>
            </a:r>
            <a:r>
              <a:rPr lang="ko-KR" altLang="en-US" sz="1200" u="sng" dirty="0" err="1"/>
              <a:t>컨볼루션</a:t>
            </a:r>
            <a:r>
              <a:rPr lang="ko-KR" altLang="en-US" sz="1200" u="sng" dirty="0"/>
              <a:t> </a:t>
            </a:r>
            <a:r>
              <a:rPr lang="ko-KR" altLang="en-US" sz="1200" dirty="0"/>
              <a:t>네트워크로 구성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포인트 레벨 패턴은 과거 시퀀스의 단일 항목이 대상 항목에 미치는 영향을 나타내는 반면, 통합 레벨 패턴은 여러 이전 작업이 후속 대상에 미치는 영향을 의미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사용자의 일반적인 관심사 또는 장기적 선호도는 마지막으로 완전히 연결된 레이어에서 모델링 되어 사용자 관심사에 대한보다 포괄적인 모델링이 가능 </a:t>
            </a:r>
          </a:p>
        </p:txBody>
      </p:sp>
    </p:spTree>
    <p:extLst>
      <p:ext uri="{BB962C8B-B14F-4D97-AF65-F5344CB8AC3E}">
        <p14:creationId xmlns:p14="http://schemas.microsoft.com/office/powerpoint/2010/main" val="56509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32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7. Sequence-Aware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1DE05-AE70-4FF1-B0C8-E86084E8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70635"/>
            <a:ext cx="1280244" cy="2254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9C459A-B8A5-48D9-8B02-3038E622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808290"/>
            <a:ext cx="2133741" cy="273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FF8853-9043-49A1-8351-E8659073A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135185"/>
            <a:ext cx="1618422" cy="43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C0CFF3-19A1-438E-ADD6-DC7527945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2636582"/>
            <a:ext cx="1554008" cy="2576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832672-79B3-40F0-A87F-E2F0E76AE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2925371"/>
            <a:ext cx="1650630" cy="2415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2734CF-E020-4FEE-A830-DA82F8E87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496" y="1103838"/>
            <a:ext cx="4067743" cy="501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7DA8B19-4B6F-440B-A576-424BF1968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482" y="1837371"/>
            <a:ext cx="700511" cy="2657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8F7D34-ACD4-4B5D-AE37-ADD016F42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332" y="1819131"/>
            <a:ext cx="942067" cy="2415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78D6DB-7D23-44F1-8BDF-C587A6589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1482" y="2132186"/>
            <a:ext cx="700511" cy="2254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CC5B1A-910A-4EA0-BDB8-BA712FE9AB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274" y="2132185"/>
            <a:ext cx="756874" cy="2093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7725EC-1883-4CB0-B041-3DEC6707C5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1482" y="2364332"/>
            <a:ext cx="491163" cy="217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B3A842B-CC3F-43C3-ABC5-C854BA0922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2588" y="2365132"/>
            <a:ext cx="628045" cy="1932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4B7AF09-E3B9-4440-8C53-66DE1BAA90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1482" y="2611514"/>
            <a:ext cx="1038688" cy="217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D531058-2BD8-4CCA-90BE-C439161E6E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60378" y="2592461"/>
            <a:ext cx="499214" cy="1771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4A34AA9-073B-4109-9F03-CD5591D0A1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41484" y="2567799"/>
            <a:ext cx="491163" cy="1851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B828FD0-5378-4A40-9B9A-CC03A9D0CE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32112" y="2886474"/>
            <a:ext cx="748823" cy="2174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F45D20B-D0E2-4EA3-A2B5-5E880F9B2A1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17111" y="2886473"/>
            <a:ext cx="539474" cy="20934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8EA2B13-423F-4047-931B-794144AF6F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55039" y="2867408"/>
            <a:ext cx="724667" cy="2093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EC2A1F7-1F07-429B-9EC4-7F7711C5CE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050" y="3508051"/>
            <a:ext cx="4417128" cy="18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32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7. Sequence-Aware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A0022-6BD6-4565-B15C-5E80478C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2" y="1421979"/>
            <a:ext cx="1428749" cy="714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1B5E59-9CAC-4D5A-AABD-6D78FF8F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61" y="1421980"/>
            <a:ext cx="3735350" cy="49867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1D3CE6-E3BC-4241-8446-0C3976A29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738" y="1303893"/>
            <a:ext cx="3472922" cy="50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07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532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7. Sequence-Aware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439154-53F7-4541-ADAF-B5933A74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39533"/>
            <a:ext cx="4391338" cy="1978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3A065A-F9A6-4FE8-B6FC-82F4BE15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527879"/>
            <a:ext cx="2295620" cy="5454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D0FE8E-D0F8-4A8F-AB2D-6860B1E03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215230"/>
            <a:ext cx="3937058" cy="13318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4F5E83-22CD-4D04-95AA-CCBE94A0A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5554107"/>
            <a:ext cx="3247387" cy="2936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4246AF-16F0-47D9-9E4C-6AEF89B3C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073" y="1654849"/>
            <a:ext cx="3711266" cy="2858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25EEC8-9873-4E16-A3CE-6CFDDDDFAE66}"/>
              </a:ext>
            </a:extLst>
          </p:cNvPr>
          <p:cNvSpPr txBox="1"/>
          <p:nvPr/>
        </p:nvSpPr>
        <p:spPr>
          <a:xfrm>
            <a:off x="5451225" y="5105533"/>
            <a:ext cx="611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사용자의 단기 및 장기 관심사를 추론하면 사용자가 선호하는 다음 항목을 보다 효과적으로 예측할 수 있다.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-  </a:t>
            </a:r>
            <a:r>
              <a:rPr lang="ko-KR" altLang="en-US" sz="1200" dirty="0" err="1"/>
              <a:t>컨볼루션</a:t>
            </a:r>
            <a:r>
              <a:rPr lang="ko-KR" altLang="en-US" sz="1200" dirty="0"/>
              <a:t> 신경망을 활용하여 순차적 상호 작용에서 사용자의 단기 관심사를 포착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24023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3137" y="1303893"/>
            <a:ext cx="4716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Overview of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CFE61B-B07E-4E52-8179-1F162D50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03" y="2248643"/>
            <a:ext cx="4187728" cy="23640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E9D594-FA47-4422-B895-904A71DD0832}"/>
              </a:ext>
            </a:extLst>
          </p:cNvPr>
          <p:cNvSpPr txBox="1"/>
          <p:nvPr/>
        </p:nvSpPr>
        <p:spPr>
          <a:xfrm>
            <a:off x="433137" y="2248643"/>
            <a:ext cx="6115574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추천 시스템 </a:t>
            </a:r>
            <a:r>
              <a:rPr lang="en-US" altLang="ko-KR" sz="1400" dirty="0"/>
              <a:t>:</a:t>
            </a:r>
            <a:r>
              <a:rPr lang="ko-KR" altLang="en-US" sz="1400" dirty="0"/>
              <a:t> 개인화된 서비스를 촉진하고 개별 사용자에게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맞춤형 경험을 제공할 수 있는 강력한 정보 필터링 도구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B50AF-90E4-4768-980D-103468940A65}"/>
              </a:ext>
            </a:extLst>
          </p:cNvPr>
          <p:cNvSpPr txBox="1"/>
          <p:nvPr/>
        </p:nvSpPr>
        <p:spPr>
          <a:xfrm>
            <a:off x="436668" y="3502958"/>
            <a:ext cx="685163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추천 시스템의 이점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</a:t>
            </a:r>
            <a:r>
              <a:rPr lang="ko-KR" altLang="en-US" sz="1400" dirty="0"/>
              <a:t> 항목을 찾는 사용자의 노력을 크게 줄이고 정보 과부하 문제를 완화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 </a:t>
            </a:r>
            <a:r>
              <a:rPr lang="ko-KR" altLang="en-US" sz="1400" dirty="0"/>
              <a:t>온라인 서비스 제공업체에 비즈니스 가치를 추가 할 수 있으며 중요한 </a:t>
            </a:r>
            <a:r>
              <a:rPr lang="ko-KR" altLang="en-US" sz="1400" dirty="0" err="1"/>
              <a:t>수익원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52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3137" y="1303893"/>
            <a:ext cx="4716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Overview of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3ECC9-AE1A-4F0E-A81A-CCA24408D45A}"/>
              </a:ext>
            </a:extLst>
          </p:cNvPr>
          <p:cNvSpPr txBox="1"/>
          <p:nvPr/>
        </p:nvSpPr>
        <p:spPr>
          <a:xfrm>
            <a:off x="433137" y="1360482"/>
            <a:ext cx="885524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/>
              <a:t>Collaborative Filtering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많은 사용자들로부터 얻은 기호정보에 따라 사용자들의 관심사들을</a:t>
            </a:r>
            <a:r>
              <a:rPr lang="en-US" altLang="ko-KR" sz="1400" dirty="0"/>
              <a:t> </a:t>
            </a:r>
            <a:r>
              <a:rPr lang="ko-KR" altLang="en-US" sz="1400" dirty="0"/>
              <a:t>자동적으로 예측하게 해주는 방법</a:t>
            </a:r>
            <a:endParaRPr lang="en-US" altLang="ko-KR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B39711-2895-4A5A-B8B8-064217178C25}"/>
              </a:ext>
            </a:extLst>
          </p:cNvPr>
          <p:cNvSpPr/>
          <p:nvPr/>
        </p:nvSpPr>
        <p:spPr>
          <a:xfrm>
            <a:off x="8535097" y="273311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B575B4-9C8C-429A-AD57-59FCD51E805B}"/>
              </a:ext>
            </a:extLst>
          </p:cNvPr>
          <p:cNvSpPr/>
          <p:nvPr/>
        </p:nvSpPr>
        <p:spPr>
          <a:xfrm>
            <a:off x="10062784" y="4106573"/>
            <a:ext cx="914398" cy="909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Based CF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D98C4B-9910-4FAA-B62F-1EFA5034D252}"/>
              </a:ext>
            </a:extLst>
          </p:cNvPr>
          <p:cNvSpPr/>
          <p:nvPr/>
        </p:nvSpPr>
        <p:spPr>
          <a:xfrm>
            <a:off x="7007415" y="4106573"/>
            <a:ext cx="914399" cy="909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Based CF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4593B9C-8388-462D-A49F-2D257676EF7E}"/>
              </a:ext>
            </a:extLst>
          </p:cNvPr>
          <p:cNvSpPr/>
          <p:nvPr/>
        </p:nvSpPr>
        <p:spPr>
          <a:xfrm>
            <a:off x="8535100" y="4106573"/>
            <a:ext cx="914398" cy="909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Based CF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E0087-F944-42C3-BA5E-F1B5AEC55080}"/>
              </a:ext>
            </a:extLst>
          </p:cNvPr>
          <p:cNvSpPr txBox="1"/>
          <p:nvPr/>
        </p:nvSpPr>
        <p:spPr>
          <a:xfrm>
            <a:off x="6847171" y="5224804"/>
            <a:ext cx="14959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900" dirty="0"/>
              <a:t>User-based CF</a:t>
            </a:r>
          </a:p>
          <a:p>
            <a:pPr marL="285750" indent="-285750">
              <a:buFontTx/>
              <a:buChar char="-"/>
            </a:pPr>
            <a:r>
              <a:rPr lang="en-US" altLang="ko-KR" sz="900" dirty="0"/>
              <a:t>Item-based CF</a:t>
            </a:r>
          </a:p>
          <a:p>
            <a:pPr marL="285750" indent="-285750">
              <a:buFontTx/>
              <a:buChar char="-"/>
            </a:pPr>
            <a:r>
              <a:rPr lang="en-US" altLang="ko-KR" sz="900" dirty="0"/>
              <a:t>Neighbor-based CF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E23BE-58E6-43CC-BBE7-8B318FABE936}"/>
              </a:ext>
            </a:extLst>
          </p:cNvPr>
          <p:cNvSpPr txBox="1"/>
          <p:nvPr/>
        </p:nvSpPr>
        <p:spPr>
          <a:xfrm>
            <a:off x="9799921" y="5224804"/>
            <a:ext cx="61150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900" dirty="0"/>
              <a:t>Matrix factorization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B8433-B8CA-4F6B-8413-D61260443E4B}"/>
              </a:ext>
            </a:extLst>
          </p:cNvPr>
          <p:cNvSpPr txBox="1"/>
          <p:nvPr/>
        </p:nvSpPr>
        <p:spPr>
          <a:xfrm>
            <a:off x="1313691" y="2595172"/>
            <a:ext cx="4241867" cy="298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메모리 기반 </a:t>
            </a:r>
            <a:r>
              <a:rPr lang="en-US" altLang="ko-KR" sz="1000" dirty="0"/>
              <a:t>CF</a:t>
            </a:r>
            <a:r>
              <a:rPr lang="ko-KR" altLang="en-US" sz="1000" dirty="0"/>
              <a:t>는 공통 항목을 기반으로 유사도 값을 계산하기 때문에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희소 및 대규모 데이터를 처리하는데 한계가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유사도</a:t>
            </a:r>
            <a:r>
              <a:rPr lang="en-US" altLang="ko-KR" sz="1000" dirty="0"/>
              <a:t> </a:t>
            </a:r>
            <a:r>
              <a:rPr lang="ko-KR" altLang="en-US" sz="1000" dirty="0"/>
              <a:t>종류</a:t>
            </a:r>
            <a:endParaRPr lang="en-US" altLang="ko-KR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erif KR"/>
              </a:rPr>
              <a:t>평균제곱차이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erif KR"/>
              </a:rPr>
              <a:t> 유사도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erif KR"/>
              </a:rPr>
              <a:t>(Mean Squared Difference Similarity)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erif KR"/>
              </a:rPr>
              <a:t>코사인 유사도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erif KR"/>
              </a:rPr>
              <a:t>(Cosine Similarity)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erif KR"/>
              </a:rPr>
              <a:t>피어슨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erif KR"/>
              </a:rPr>
              <a:t> 유사도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erif KR"/>
              </a:rPr>
              <a:t>(Pearson Similarity)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erif KR"/>
              </a:rPr>
              <a:t>피어슨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erif KR"/>
              </a:rPr>
              <a:t>-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erif KR"/>
              </a:rPr>
              <a:t>베이스라인 유사도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erif KR"/>
              </a:rPr>
              <a:t>(Pearson-Baseline Similarity)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모델 기반 </a:t>
            </a:r>
            <a:r>
              <a:rPr lang="en-US" altLang="ko-KR" sz="1000" dirty="0"/>
              <a:t>CF</a:t>
            </a:r>
            <a:r>
              <a:rPr lang="ko-KR" altLang="en-US" sz="1000" dirty="0"/>
              <a:t>는 희소성과 확장성을 처리하는데 있어서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더 나은 기능으로 더욱 인기를 얻고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예</a:t>
            </a:r>
            <a:r>
              <a:rPr lang="en-US" altLang="ko-KR" sz="1000" dirty="0"/>
              <a:t>) n_user : 4, n_item : 5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C81290D-1145-4E36-B433-F1E797628A73}"/>
              </a:ext>
            </a:extLst>
          </p:cNvPr>
          <p:cNvGrpSpPr/>
          <p:nvPr/>
        </p:nvGrpSpPr>
        <p:grpSpPr>
          <a:xfrm>
            <a:off x="4260273" y="4920739"/>
            <a:ext cx="1456828" cy="1153558"/>
            <a:chOff x="4675505" y="4494767"/>
            <a:chExt cx="1635888" cy="128379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5DB00AE-8054-420E-AD92-222CB3B67EC6}"/>
                </a:ext>
              </a:extLst>
            </p:cNvPr>
            <p:cNvSpPr/>
            <p:nvPr/>
          </p:nvSpPr>
          <p:spPr>
            <a:xfrm>
              <a:off x="4675505" y="4838700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1954CD-8E2D-4E6D-91DE-01E48313B103}"/>
                </a:ext>
              </a:extLst>
            </p:cNvPr>
            <p:cNvSpPr/>
            <p:nvPr/>
          </p:nvSpPr>
          <p:spPr>
            <a:xfrm>
              <a:off x="4675505" y="4494767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3A95DE0-977F-4D3E-98A0-28F97366568D}"/>
                </a:ext>
              </a:extLst>
            </p:cNvPr>
            <p:cNvSpPr/>
            <p:nvPr/>
          </p:nvSpPr>
          <p:spPr>
            <a:xfrm>
              <a:off x="4675505" y="5526566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09F5F96-A78C-4A7A-853D-4A1A38BC96F4}"/>
                </a:ext>
              </a:extLst>
            </p:cNvPr>
            <p:cNvSpPr/>
            <p:nvPr/>
          </p:nvSpPr>
          <p:spPr>
            <a:xfrm>
              <a:off x="4675505" y="5182633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8A8741E-DD94-45A9-ACA5-228D0C09C0EB}"/>
                </a:ext>
              </a:extLst>
            </p:cNvPr>
            <p:cNvSpPr/>
            <p:nvPr/>
          </p:nvSpPr>
          <p:spPr>
            <a:xfrm>
              <a:off x="5023516" y="4838700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531B592-AD0D-48F3-BB54-459AB19CA517}"/>
                </a:ext>
              </a:extLst>
            </p:cNvPr>
            <p:cNvSpPr/>
            <p:nvPr/>
          </p:nvSpPr>
          <p:spPr>
            <a:xfrm>
              <a:off x="5023516" y="4494767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FEEB0FC-F8D4-454F-851E-F8E89624DD14}"/>
                </a:ext>
              </a:extLst>
            </p:cNvPr>
            <p:cNvSpPr/>
            <p:nvPr/>
          </p:nvSpPr>
          <p:spPr>
            <a:xfrm>
              <a:off x="5023516" y="5526566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C680747-C94E-48D8-97CE-B4589DACCA58}"/>
                </a:ext>
              </a:extLst>
            </p:cNvPr>
            <p:cNvSpPr/>
            <p:nvPr/>
          </p:nvSpPr>
          <p:spPr>
            <a:xfrm>
              <a:off x="5023516" y="5182633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262FFD3-2A69-4684-BEEE-11CA117B4C34}"/>
                </a:ext>
              </a:extLst>
            </p:cNvPr>
            <p:cNvSpPr/>
            <p:nvPr/>
          </p:nvSpPr>
          <p:spPr>
            <a:xfrm>
              <a:off x="5371527" y="4838700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17B7182-5B05-4C59-8DD7-1733BF4A50FE}"/>
                </a:ext>
              </a:extLst>
            </p:cNvPr>
            <p:cNvSpPr/>
            <p:nvPr/>
          </p:nvSpPr>
          <p:spPr>
            <a:xfrm>
              <a:off x="5371527" y="4494767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B7556E2-0E3C-4FBE-91AB-F0FC0ED342D7}"/>
                </a:ext>
              </a:extLst>
            </p:cNvPr>
            <p:cNvSpPr/>
            <p:nvPr/>
          </p:nvSpPr>
          <p:spPr>
            <a:xfrm>
              <a:off x="5371527" y="5526566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DE5EC8-5CCE-4B53-BC8E-09AE5A4B008B}"/>
                </a:ext>
              </a:extLst>
            </p:cNvPr>
            <p:cNvSpPr/>
            <p:nvPr/>
          </p:nvSpPr>
          <p:spPr>
            <a:xfrm>
              <a:off x="5371527" y="5182633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273B160-2C76-4FB7-976B-E0DE66314A90}"/>
                </a:ext>
              </a:extLst>
            </p:cNvPr>
            <p:cNvSpPr/>
            <p:nvPr/>
          </p:nvSpPr>
          <p:spPr>
            <a:xfrm>
              <a:off x="5715460" y="4838700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2E42EF2-FCDF-4E3E-8B09-E22BD0FA78E2}"/>
                </a:ext>
              </a:extLst>
            </p:cNvPr>
            <p:cNvSpPr/>
            <p:nvPr/>
          </p:nvSpPr>
          <p:spPr>
            <a:xfrm>
              <a:off x="5715460" y="4494767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9DA9AF0-CC48-4B6A-9D01-67F7288B026A}"/>
                </a:ext>
              </a:extLst>
            </p:cNvPr>
            <p:cNvSpPr/>
            <p:nvPr/>
          </p:nvSpPr>
          <p:spPr>
            <a:xfrm>
              <a:off x="5715460" y="5526566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1BB6B41-2BA5-44E6-A268-FB8C4FE74837}"/>
                </a:ext>
              </a:extLst>
            </p:cNvPr>
            <p:cNvSpPr/>
            <p:nvPr/>
          </p:nvSpPr>
          <p:spPr>
            <a:xfrm>
              <a:off x="5715460" y="5182633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C20F81C-6A0E-4B40-AEEB-D81A1200CEF9}"/>
                </a:ext>
              </a:extLst>
            </p:cNvPr>
            <p:cNvSpPr/>
            <p:nvPr/>
          </p:nvSpPr>
          <p:spPr>
            <a:xfrm>
              <a:off x="6059393" y="4838700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E4CC38-4653-4E4C-8605-BFDDC4328E43}"/>
                </a:ext>
              </a:extLst>
            </p:cNvPr>
            <p:cNvSpPr/>
            <p:nvPr/>
          </p:nvSpPr>
          <p:spPr>
            <a:xfrm>
              <a:off x="6059393" y="4494767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8E883C9-7930-4755-BAC8-87DA7DF182F4}"/>
                </a:ext>
              </a:extLst>
            </p:cNvPr>
            <p:cNvSpPr/>
            <p:nvPr/>
          </p:nvSpPr>
          <p:spPr>
            <a:xfrm>
              <a:off x="6059393" y="5526566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6781857-AF09-4B12-AF24-6D9937B36B96}"/>
                </a:ext>
              </a:extLst>
            </p:cNvPr>
            <p:cNvSpPr/>
            <p:nvPr/>
          </p:nvSpPr>
          <p:spPr>
            <a:xfrm>
              <a:off x="6059393" y="5182633"/>
              <a:ext cx="252000" cy="25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5161AF-AC5C-4655-AB6C-024DFD7AE716}"/>
              </a:ext>
            </a:extLst>
          </p:cNvPr>
          <p:cNvSpPr txBox="1"/>
          <p:nvPr/>
        </p:nvSpPr>
        <p:spPr>
          <a:xfrm>
            <a:off x="3855358" y="4717881"/>
            <a:ext cx="360996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U1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U2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U3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U4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ECC51B-A927-4401-A60B-E2C2EFB79B99}"/>
              </a:ext>
            </a:extLst>
          </p:cNvPr>
          <p:cNvSpPr txBox="1"/>
          <p:nvPr/>
        </p:nvSpPr>
        <p:spPr>
          <a:xfrm>
            <a:off x="4220741" y="4486160"/>
            <a:ext cx="3456998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I1    I2    I3    I4    I5</a:t>
            </a:r>
            <a:endParaRPr lang="ko-KR" altLang="en-US" sz="11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89695C-3A12-440E-B4C0-F9EC51083B51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7464615" y="3513603"/>
            <a:ext cx="1204393" cy="59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B625DB-4014-407B-BBC6-CD5A2C5246B3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>
            <a:off x="8992297" y="3647514"/>
            <a:ext cx="2" cy="45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D93594-ED12-47B3-B6F2-A5F1003B40DB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9315586" y="3513603"/>
            <a:ext cx="1204397" cy="59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8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3137" y="1303893"/>
            <a:ext cx="4716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Overview of Recommender Systems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26227-F1E9-4FA8-A2E9-08F555A26EE6}"/>
              </a:ext>
            </a:extLst>
          </p:cNvPr>
          <p:cNvSpPr txBox="1"/>
          <p:nvPr/>
        </p:nvSpPr>
        <p:spPr>
          <a:xfrm>
            <a:off x="433137" y="1360482"/>
            <a:ext cx="5920035" cy="398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Explicit Feedback and Implicit Feedback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Explicit Feedback(</a:t>
            </a:r>
            <a:r>
              <a:rPr lang="ko-KR" altLang="en-US" sz="1200" dirty="0"/>
              <a:t>명시적 피드백</a:t>
            </a:r>
            <a:r>
              <a:rPr lang="en-US" altLang="ko-KR" sz="1200" dirty="0"/>
              <a:t>) : </a:t>
            </a:r>
            <a:r>
              <a:rPr lang="ko-KR" altLang="en-US" sz="1200" dirty="0"/>
              <a:t>사용자가 자신의 관심사를 적극적으로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표시한 피드백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Youtube</a:t>
            </a:r>
            <a:r>
              <a:rPr lang="en-US" altLang="ko-KR" sz="1200" dirty="0"/>
              <a:t>, Facebook (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/>
              <a:t>싫어요</a:t>
            </a:r>
            <a:r>
              <a:rPr lang="en-US" altLang="ko-KR" sz="1200" dirty="0"/>
              <a:t>) / Netflix, Movie(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</a:t>
            </a:r>
            <a:r>
              <a:rPr lang="en-US" altLang="ko-KR" sz="1200" dirty="0"/>
              <a:t>1~5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Implicit Feedback(</a:t>
            </a:r>
            <a:r>
              <a:rPr lang="ko-KR" altLang="en-US" sz="1200" dirty="0"/>
              <a:t>암시적 피드백</a:t>
            </a:r>
            <a:r>
              <a:rPr lang="en-US" altLang="ko-KR" sz="1200" dirty="0"/>
              <a:t>) : </a:t>
            </a:r>
            <a:r>
              <a:rPr lang="ko-KR" altLang="en-US" sz="1200" dirty="0"/>
              <a:t>사용자의 클릭</a:t>
            </a:r>
            <a:r>
              <a:rPr lang="en-US" altLang="ko-KR" sz="1200" dirty="0"/>
              <a:t>, </a:t>
            </a:r>
            <a:r>
              <a:rPr lang="ko-KR" altLang="en-US" sz="1200" dirty="0"/>
              <a:t>구매 내역</a:t>
            </a:r>
            <a:r>
              <a:rPr lang="en-US" altLang="ko-KR" sz="1200" dirty="0"/>
              <a:t>, </a:t>
            </a:r>
            <a:r>
              <a:rPr lang="ko-KR" altLang="en-US" sz="1200" dirty="0"/>
              <a:t>검색</a:t>
            </a:r>
            <a:r>
              <a:rPr lang="en-US" altLang="ko-KR" sz="1200" dirty="0"/>
              <a:t> </a:t>
            </a:r>
            <a:r>
              <a:rPr lang="ko-KR" altLang="en-US" sz="1200" dirty="0"/>
              <a:t>내역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마우스 움직임 등 사용자의 행동을 간접적으로 반영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명시적 피드백을 수집하려면 사용자가 자신의 관심사를 적극적으로 표시해야 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하지만 많은 사용자가 제품 평가를 꺼릴 수 있으므로</a:t>
            </a:r>
            <a:r>
              <a:rPr lang="en-US" altLang="ko-KR" sz="1200" dirty="0"/>
              <a:t> </a:t>
            </a:r>
            <a:r>
              <a:rPr lang="ko-KR" altLang="en-US" sz="1200" dirty="0"/>
              <a:t>명시적 피드백을 항상 쉽게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사용할 수 있는 것은 아니다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따라서 많은 추천 시스템은 사용자 행동을 관찰하여 암시적 피드백을 중심으로 한다</a:t>
            </a:r>
            <a:r>
              <a:rPr lang="en-US" altLang="ko-KR" sz="1200" dirty="0"/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5CCFB-BC80-42CD-8BC0-CF6B1FFDAAFA}"/>
              </a:ext>
            </a:extLst>
          </p:cNvPr>
          <p:cNvSpPr txBox="1"/>
          <p:nvPr/>
        </p:nvSpPr>
        <p:spPr>
          <a:xfrm>
            <a:off x="6281487" y="1360481"/>
            <a:ext cx="5477376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Recommendation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Tasks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타임 스탬프 정보도 포함되어 있으면 시퀀스 인식을 통한 추천이 가능하다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신규 사용자나 신규 항목을 추천하는 것을 콜드 스타트 추천이라고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688A7A-588B-4149-9A76-E81554F03BC4}"/>
              </a:ext>
            </a:extLst>
          </p:cNvPr>
          <p:cNvCxnSpPr/>
          <p:nvPr/>
        </p:nvCxnSpPr>
        <p:spPr>
          <a:xfrm>
            <a:off x="6315075" y="1303893"/>
            <a:ext cx="0" cy="4506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7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3181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0B3BF-4EBB-450A-82B0-E48A20D4F857}"/>
              </a:ext>
            </a:extLst>
          </p:cNvPr>
          <p:cNvSpPr txBox="1"/>
          <p:nvPr/>
        </p:nvSpPr>
        <p:spPr>
          <a:xfrm>
            <a:off x="317841" y="2112641"/>
            <a:ext cx="8225524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MovieLens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비상업적인 웹 기반 영화 추천 시스템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MovieLens</a:t>
            </a:r>
            <a:r>
              <a:rPr lang="ko-KR" altLang="en-US" sz="1400" dirty="0"/>
              <a:t> 데이터셋은 개인화된 추천 및 사회 심리학을 포함한 여러 연구에 사용된다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1682개 영화와 사용자 943명으로부터 별 1 개에서 5 개까지 100,000 개의 평가로 구성되었다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각 사용자가 최소 </a:t>
            </a:r>
            <a:r>
              <a:rPr lang="en-US" altLang="ko-KR" sz="1400" dirty="0"/>
              <a:t>20 </a:t>
            </a:r>
            <a:r>
              <a:rPr lang="ko-KR" altLang="en-US" sz="1400" dirty="0"/>
              <a:t>개의 영화를 평가하도록 정리되었다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3181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BFE9F-11A7-43E8-BD42-5E4F741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3" y="1871648"/>
            <a:ext cx="2152950" cy="695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C04F9F-8B3D-4D62-AF7E-E2AD80A2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3" y="2567070"/>
            <a:ext cx="5677692" cy="2400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CB90F7-F034-4D1F-9AFA-E1CCE5554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03" y="4962702"/>
            <a:ext cx="5153744" cy="857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7F8D48-3C63-4FE0-8EFF-F9513649C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609" y="4924544"/>
            <a:ext cx="3296110" cy="1352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1CA902-0AF1-4EA7-BD12-322D00AB4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609" y="1762105"/>
            <a:ext cx="4410691" cy="8668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8273431-1746-4F4B-ADD4-1AEBAFA11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610" y="2677571"/>
            <a:ext cx="3296110" cy="22469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8ED358-EF91-4247-BC93-E7B1F2338B21}"/>
              </a:ext>
            </a:extLst>
          </p:cNvPr>
          <p:cNvSpPr txBox="1"/>
          <p:nvPr/>
        </p:nvSpPr>
        <p:spPr>
          <a:xfrm>
            <a:off x="465603" y="1519337"/>
            <a:ext cx="206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Getting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128ED-738E-4029-BA48-74068EC1061D}"/>
              </a:ext>
            </a:extLst>
          </p:cNvPr>
          <p:cNvSpPr txBox="1"/>
          <p:nvPr/>
        </p:nvSpPr>
        <p:spPr>
          <a:xfrm>
            <a:off x="6473609" y="1392273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Statistics of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0969A-FE96-498B-BEF7-6A2E29819B4B}"/>
              </a:ext>
            </a:extLst>
          </p:cNvPr>
          <p:cNvSpPr txBox="1"/>
          <p:nvPr/>
        </p:nvSpPr>
        <p:spPr>
          <a:xfrm>
            <a:off x="9359957" y="5017266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1-100,000/(943*1682)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1A0297-3522-4C26-8483-E1C060A01B00}"/>
              </a:ext>
            </a:extLst>
          </p:cNvPr>
          <p:cNvSpPr txBox="1"/>
          <p:nvPr/>
        </p:nvSpPr>
        <p:spPr>
          <a:xfrm>
            <a:off x="10538450" y="5233885"/>
            <a:ext cx="1228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1,586,126</a:t>
            </a:r>
          </a:p>
        </p:txBody>
      </p:sp>
    </p:spTree>
    <p:extLst>
      <p:ext uri="{BB962C8B-B14F-4D97-AF65-F5344CB8AC3E}">
        <p14:creationId xmlns:p14="http://schemas.microsoft.com/office/powerpoint/2010/main" val="42744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3181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ED358-EF91-4247-BC93-E7B1F2338B21}"/>
              </a:ext>
            </a:extLst>
          </p:cNvPr>
          <p:cNvSpPr txBox="1"/>
          <p:nvPr/>
        </p:nvSpPr>
        <p:spPr>
          <a:xfrm>
            <a:off x="317841" y="1432902"/>
            <a:ext cx="231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Splitting the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35BC8-255A-4DFD-A1BB-451C5001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1802234"/>
            <a:ext cx="4395339" cy="30620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7232E4-B937-4CD7-BE86-610A8C3D3A8D}"/>
              </a:ext>
            </a:extLst>
          </p:cNvPr>
          <p:cNvSpPr txBox="1"/>
          <p:nvPr/>
        </p:nvSpPr>
        <p:spPr>
          <a:xfrm>
            <a:off x="6033639" y="1432902"/>
            <a:ext cx="206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Loading the data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F53B39-316E-4508-9F0D-8B4C297D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02234"/>
            <a:ext cx="4414606" cy="1920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742D44-CCFE-457F-A6DC-568C6F5B9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787463"/>
            <a:ext cx="3954013" cy="2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0050" y="1303893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 Matrix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Factorization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D6739-ED11-4A58-8F87-6AA9C50A3AA5}"/>
              </a:ext>
            </a:extLst>
          </p:cNvPr>
          <p:cNvSpPr txBox="1"/>
          <p:nvPr/>
        </p:nvSpPr>
        <p:spPr>
          <a:xfrm>
            <a:off x="400050" y="1873441"/>
            <a:ext cx="611505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행렬 분해는 협업 필터링 모델의 한 클래스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특히, 모델은 사용자 항목 상호 작용 행렬 (예 : 등급 행렬)을 두 개의 하위 순위 행렬의 곱으로 분해하여 사용자 항목 상호 작용의 하위 순위 구조를 생성합니다.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26751-CB8C-4A38-A3DC-B6A590E4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861849"/>
            <a:ext cx="847843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043C37-1809-42DF-B493-D1D8B9E2BB17}"/>
              </a:ext>
            </a:extLst>
          </p:cNvPr>
          <p:cNvSpPr txBox="1"/>
          <p:nvPr/>
        </p:nvSpPr>
        <p:spPr>
          <a:xfrm>
            <a:off x="400050" y="4250983"/>
            <a:ext cx="3079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 : users, n : items, R : </a:t>
            </a:r>
            <a:r>
              <a:rPr lang="ko-KR" altLang="en-US" sz="1400" dirty="0"/>
              <a:t>명시적 등급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FCD87D-A49C-424B-AA9E-16F6E864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42" y="1370267"/>
            <a:ext cx="819264" cy="2286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E3C963-F44A-4432-B38C-EDCA517F9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03" y="1659207"/>
            <a:ext cx="809738" cy="2762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CDE868-665C-46B2-8984-FB3A35CB2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345" y="1440101"/>
            <a:ext cx="228632" cy="2191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685A4C6-C306-41C1-BD59-B43639066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154" y="1440101"/>
            <a:ext cx="247685" cy="2286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33A7BA-28E7-494D-9FEF-9FAF3AEDE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634" y="1743203"/>
            <a:ext cx="200053" cy="19052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428DB1D-3709-498F-A811-817D8E4CF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1154" y="1686045"/>
            <a:ext cx="247685" cy="2476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6F3859A-AE87-419C-AFBC-6ADB83198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442" y="2286616"/>
            <a:ext cx="857370" cy="304843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8A907821-76AF-4733-B900-1302E8D116DD}"/>
              </a:ext>
            </a:extLst>
          </p:cNvPr>
          <p:cNvSpPr/>
          <p:nvPr/>
        </p:nvSpPr>
        <p:spPr>
          <a:xfrm>
            <a:off x="8936102" y="2288495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5EA2B-F3DE-40B5-B587-53D26F9C9A46}"/>
              </a:ext>
            </a:extLst>
          </p:cNvPr>
          <p:cNvSpPr/>
          <p:nvPr/>
        </p:nvSpPr>
        <p:spPr>
          <a:xfrm>
            <a:off x="8936102" y="2592267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8D937E8-2901-4E5C-9444-9BCC88F132E0}"/>
              </a:ext>
            </a:extLst>
          </p:cNvPr>
          <p:cNvSpPr/>
          <p:nvPr/>
        </p:nvSpPr>
        <p:spPr>
          <a:xfrm>
            <a:off x="8936102" y="2891609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0A6EA87-60AE-4467-8B9B-DF80AE81D63A}"/>
              </a:ext>
            </a:extLst>
          </p:cNvPr>
          <p:cNvSpPr/>
          <p:nvPr/>
        </p:nvSpPr>
        <p:spPr>
          <a:xfrm>
            <a:off x="8936102" y="3187464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40D3C98-4ABB-4E3F-A0E4-D51DCBF3E1CF}"/>
              </a:ext>
            </a:extLst>
          </p:cNvPr>
          <p:cNvSpPr/>
          <p:nvPr/>
        </p:nvSpPr>
        <p:spPr>
          <a:xfrm>
            <a:off x="9250427" y="2288495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B563D14-2AAD-412A-A09E-AF813D319F48}"/>
              </a:ext>
            </a:extLst>
          </p:cNvPr>
          <p:cNvSpPr/>
          <p:nvPr/>
        </p:nvSpPr>
        <p:spPr>
          <a:xfrm>
            <a:off x="9250427" y="2592267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7C70BC-063D-40CB-B85B-18AF7B186744}"/>
              </a:ext>
            </a:extLst>
          </p:cNvPr>
          <p:cNvSpPr/>
          <p:nvPr/>
        </p:nvSpPr>
        <p:spPr>
          <a:xfrm>
            <a:off x="9250427" y="2891609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9452A49-5339-4C95-834B-5EF1DAF9A815}"/>
              </a:ext>
            </a:extLst>
          </p:cNvPr>
          <p:cNvSpPr/>
          <p:nvPr/>
        </p:nvSpPr>
        <p:spPr>
          <a:xfrm>
            <a:off x="9250427" y="3187464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E52EA2-96C6-476E-AE04-473DD8E8096A}"/>
              </a:ext>
            </a:extLst>
          </p:cNvPr>
          <p:cNvSpPr/>
          <p:nvPr/>
        </p:nvSpPr>
        <p:spPr>
          <a:xfrm>
            <a:off x="10050527" y="2286616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1CA0586-EA0B-4386-8698-9A5F133C3093}"/>
              </a:ext>
            </a:extLst>
          </p:cNvPr>
          <p:cNvSpPr/>
          <p:nvPr/>
        </p:nvSpPr>
        <p:spPr>
          <a:xfrm>
            <a:off x="10050527" y="2590388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66BB37B-82EA-4DC7-9F89-4E8378EEDEAD}"/>
              </a:ext>
            </a:extLst>
          </p:cNvPr>
          <p:cNvSpPr/>
          <p:nvPr/>
        </p:nvSpPr>
        <p:spPr>
          <a:xfrm>
            <a:off x="10050527" y="2889730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0A86CE-B3AF-4513-A1C7-549B356EF1FE}"/>
              </a:ext>
            </a:extLst>
          </p:cNvPr>
          <p:cNvSpPr/>
          <p:nvPr/>
        </p:nvSpPr>
        <p:spPr>
          <a:xfrm>
            <a:off x="10050527" y="3185585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2CCC5D6-637F-4B90-A55B-5698B558E879}"/>
              </a:ext>
            </a:extLst>
          </p:cNvPr>
          <p:cNvSpPr/>
          <p:nvPr/>
        </p:nvSpPr>
        <p:spPr>
          <a:xfrm>
            <a:off x="10364852" y="2286616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34873D1-1F5D-429F-B62F-ACB8FD9E5401}"/>
              </a:ext>
            </a:extLst>
          </p:cNvPr>
          <p:cNvSpPr/>
          <p:nvPr/>
        </p:nvSpPr>
        <p:spPr>
          <a:xfrm>
            <a:off x="10364852" y="2590388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F28C453-984E-4BF2-A967-15B03A3E1BCE}"/>
              </a:ext>
            </a:extLst>
          </p:cNvPr>
          <p:cNvSpPr/>
          <p:nvPr/>
        </p:nvSpPr>
        <p:spPr>
          <a:xfrm>
            <a:off x="10364852" y="2889730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A86B5DE-4473-4956-A2DE-72569C8564B4}"/>
              </a:ext>
            </a:extLst>
          </p:cNvPr>
          <p:cNvSpPr/>
          <p:nvPr/>
        </p:nvSpPr>
        <p:spPr>
          <a:xfrm>
            <a:off x="10364852" y="3185585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DBE7C59-BE19-4A44-B928-97D7EE5C1270}"/>
              </a:ext>
            </a:extLst>
          </p:cNvPr>
          <p:cNvSpPr/>
          <p:nvPr/>
        </p:nvSpPr>
        <p:spPr>
          <a:xfrm>
            <a:off x="10050527" y="3512520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4C0FDF4-759E-48E1-ADA6-4B7BC3A1F94D}"/>
              </a:ext>
            </a:extLst>
          </p:cNvPr>
          <p:cNvSpPr/>
          <p:nvPr/>
        </p:nvSpPr>
        <p:spPr>
          <a:xfrm>
            <a:off x="10364852" y="3512520"/>
            <a:ext cx="266700" cy="2665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5247C2C-B129-4770-8EFF-65B96AFE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795" y="3844804"/>
            <a:ext cx="819264" cy="2286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CD995F2-D6B0-40EF-AB5C-619D27F1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983" y="3840171"/>
            <a:ext cx="809738" cy="276264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3A8DDD84-75D7-438C-B214-41CD6A8CFC61}"/>
              </a:ext>
            </a:extLst>
          </p:cNvPr>
          <p:cNvSpPr/>
          <p:nvPr/>
        </p:nvSpPr>
        <p:spPr>
          <a:xfrm>
            <a:off x="4240277" y="4548634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A3CED5-EEC9-43A6-B951-A2A2345D48FF}"/>
              </a:ext>
            </a:extLst>
          </p:cNvPr>
          <p:cNvSpPr/>
          <p:nvPr/>
        </p:nvSpPr>
        <p:spPr>
          <a:xfrm>
            <a:off x="4240277" y="4852406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2F0D592-541D-47EB-B481-ABBACFA459E2}"/>
              </a:ext>
            </a:extLst>
          </p:cNvPr>
          <p:cNvSpPr/>
          <p:nvPr/>
        </p:nvSpPr>
        <p:spPr>
          <a:xfrm>
            <a:off x="4240277" y="5151748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D372DC5-0288-47B5-84BE-1E48B7203B6D}"/>
              </a:ext>
            </a:extLst>
          </p:cNvPr>
          <p:cNvSpPr/>
          <p:nvPr/>
        </p:nvSpPr>
        <p:spPr>
          <a:xfrm>
            <a:off x="4240277" y="5447603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36B355-6466-4496-84FE-8ED8B5400491}"/>
              </a:ext>
            </a:extLst>
          </p:cNvPr>
          <p:cNvSpPr/>
          <p:nvPr/>
        </p:nvSpPr>
        <p:spPr>
          <a:xfrm>
            <a:off x="4554602" y="4548634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2EC7C69-58D8-4836-B5A9-567587520D99}"/>
              </a:ext>
            </a:extLst>
          </p:cNvPr>
          <p:cNvSpPr/>
          <p:nvPr/>
        </p:nvSpPr>
        <p:spPr>
          <a:xfrm>
            <a:off x="4554602" y="4852406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0461F0A-0876-4DE9-8919-DBEC8FBE33A2}"/>
              </a:ext>
            </a:extLst>
          </p:cNvPr>
          <p:cNvSpPr/>
          <p:nvPr/>
        </p:nvSpPr>
        <p:spPr>
          <a:xfrm>
            <a:off x="4554602" y="5151748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47F5F64-C504-4A5B-BDAC-8E8A50ED40DF}"/>
              </a:ext>
            </a:extLst>
          </p:cNvPr>
          <p:cNvSpPr/>
          <p:nvPr/>
        </p:nvSpPr>
        <p:spPr>
          <a:xfrm>
            <a:off x="4554602" y="5447603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60FC56C-754F-4E4D-940F-F64ABD643120}"/>
              </a:ext>
            </a:extLst>
          </p:cNvPr>
          <p:cNvSpPr/>
          <p:nvPr/>
        </p:nvSpPr>
        <p:spPr>
          <a:xfrm>
            <a:off x="4868927" y="4548634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3A2F48E-0AD4-4ABB-A476-5C350EFFFC93}"/>
              </a:ext>
            </a:extLst>
          </p:cNvPr>
          <p:cNvSpPr/>
          <p:nvPr/>
        </p:nvSpPr>
        <p:spPr>
          <a:xfrm>
            <a:off x="4868927" y="4852406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73933EC-5F8E-44E5-BE9F-143FBFE299F7}"/>
              </a:ext>
            </a:extLst>
          </p:cNvPr>
          <p:cNvSpPr/>
          <p:nvPr/>
        </p:nvSpPr>
        <p:spPr>
          <a:xfrm>
            <a:off x="4868927" y="5151748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3DD6ABE-A22B-4BB4-89D1-95D922DDD3C3}"/>
              </a:ext>
            </a:extLst>
          </p:cNvPr>
          <p:cNvSpPr/>
          <p:nvPr/>
        </p:nvSpPr>
        <p:spPr>
          <a:xfrm>
            <a:off x="4868927" y="5447603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93A0262-B55E-4616-BD27-CB335F4FC10E}"/>
              </a:ext>
            </a:extLst>
          </p:cNvPr>
          <p:cNvSpPr/>
          <p:nvPr/>
        </p:nvSpPr>
        <p:spPr>
          <a:xfrm>
            <a:off x="5183252" y="4548634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57A0EF0-99A6-451E-82C4-B072145C228F}"/>
              </a:ext>
            </a:extLst>
          </p:cNvPr>
          <p:cNvSpPr/>
          <p:nvPr/>
        </p:nvSpPr>
        <p:spPr>
          <a:xfrm>
            <a:off x="5183252" y="4852406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F3144CA-D6F4-406F-9268-1122D1BAE078}"/>
              </a:ext>
            </a:extLst>
          </p:cNvPr>
          <p:cNvSpPr/>
          <p:nvPr/>
        </p:nvSpPr>
        <p:spPr>
          <a:xfrm>
            <a:off x="5183252" y="5151748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ED404D9-B55E-47CA-A210-60FC22EFE239}"/>
              </a:ext>
            </a:extLst>
          </p:cNvPr>
          <p:cNvSpPr/>
          <p:nvPr/>
        </p:nvSpPr>
        <p:spPr>
          <a:xfrm>
            <a:off x="5183252" y="5447603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90DDEA4-0830-43E2-9048-3E19B9A7C529}"/>
              </a:ext>
            </a:extLst>
          </p:cNvPr>
          <p:cNvSpPr/>
          <p:nvPr/>
        </p:nvSpPr>
        <p:spPr>
          <a:xfrm>
            <a:off x="5499229" y="4548634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535A417-2312-4C7D-8CA3-64D4CAA5CFF6}"/>
              </a:ext>
            </a:extLst>
          </p:cNvPr>
          <p:cNvSpPr/>
          <p:nvPr/>
        </p:nvSpPr>
        <p:spPr>
          <a:xfrm>
            <a:off x="5499229" y="4852406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EE329CE-0A5D-4746-A46C-9540B2C22740}"/>
              </a:ext>
            </a:extLst>
          </p:cNvPr>
          <p:cNvSpPr/>
          <p:nvPr/>
        </p:nvSpPr>
        <p:spPr>
          <a:xfrm>
            <a:off x="5499229" y="5151748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D2233B4-D8F5-4467-94D4-42DF1CEA7B6A}"/>
              </a:ext>
            </a:extLst>
          </p:cNvPr>
          <p:cNvSpPr/>
          <p:nvPr/>
        </p:nvSpPr>
        <p:spPr>
          <a:xfrm>
            <a:off x="5499229" y="5447603"/>
            <a:ext cx="266700" cy="266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67136A-64AE-45CE-9511-554411AB5CDA}"/>
              </a:ext>
            </a:extLst>
          </p:cNvPr>
          <p:cNvSpPr txBox="1"/>
          <p:nvPr/>
        </p:nvSpPr>
        <p:spPr>
          <a:xfrm>
            <a:off x="6300914" y="4967082"/>
            <a:ext cx="422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=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B64CC95-5D8C-46D4-89F7-6EF2EC5F0669}"/>
              </a:ext>
            </a:extLst>
          </p:cNvPr>
          <p:cNvSpPr/>
          <p:nvPr/>
        </p:nvSpPr>
        <p:spPr>
          <a:xfrm>
            <a:off x="7056375" y="4552289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99CCADA-27FF-429D-819F-0C61890EF05B}"/>
              </a:ext>
            </a:extLst>
          </p:cNvPr>
          <p:cNvSpPr/>
          <p:nvPr/>
        </p:nvSpPr>
        <p:spPr>
          <a:xfrm>
            <a:off x="7056375" y="4856061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9ACD54E-A09A-4481-BD3D-22DE6511F15B}"/>
              </a:ext>
            </a:extLst>
          </p:cNvPr>
          <p:cNvSpPr/>
          <p:nvPr/>
        </p:nvSpPr>
        <p:spPr>
          <a:xfrm>
            <a:off x="7056375" y="5155403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E21C237-DE4D-4E51-B0EF-CE149218FDE3}"/>
              </a:ext>
            </a:extLst>
          </p:cNvPr>
          <p:cNvSpPr/>
          <p:nvPr/>
        </p:nvSpPr>
        <p:spPr>
          <a:xfrm>
            <a:off x="7056375" y="5451258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6565E8-7F03-477E-BB98-6768C8CF09BB}"/>
              </a:ext>
            </a:extLst>
          </p:cNvPr>
          <p:cNvSpPr/>
          <p:nvPr/>
        </p:nvSpPr>
        <p:spPr>
          <a:xfrm>
            <a:off x="7370700" y="4552289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D535B84-F6CA-45FF-876F-FB27417D2743}"/>
              </a:ext>
            </a:extLst>
          </p:cNvPr>
          <p:cNvSpPr/>
          <p:nvPr/>
        </p:nvSpPr>
        <p:spPr>
          <a:xfrm>
            <a:off x="7370700" y="4856061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CB4F99E-9C64-4D6D-B99E-4C2978D34AE5}"/>
              </a:ext>
            </a:extLst>
          </p:cNvPr>
          <p:cNvSpPr/>
          <p:nvPr/>
        </p:nvSpPr>
        <p:spPr>
          <a:xfrm>
            <a:off x="7370700" y="5155403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91A7662-DA45-4235-A4A5-A9551832DA2A}"/>
              </a:ext>
            </a:extLst>
          </p:cNvPr>
          <p:cNvSpPr/>
          <p:nvPr/>
        </p:nvSpPr>
        <p:spPr>
          <a:xfrm>
            <a:off x="7370700" y="5451258"/>
            <a:ext cx="266700" cy="266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DC950A-6DE0-4309-BF23-082BBBC0E41B}"/>
              </a:ext>
            </a:extLst>
          </p:cNvPr>
          <p:cNvSpPr txBox="1"/>
          <p:nvPr/>
        </p:nvSpPr>
        <p:spPr>
          <a:xfrm>
            <a:off x="8118380" y="4938297"/>
            <a:ext cx="422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D7B3029-AACE-48DA-A452-AA29D8160EA3}"/>
              </a:ext>
            </a:extLst>
          </p:cNvPr>
          <p:cNvGrpSpPr/>
          <p:nvPr/>
        </p:nvGrpSpPr>
        <p:grpSpPr>
          <a:xfrm rot="16200000">
            <a:off x="9328117" y="4369994"/>
            <a:ext cx="581025" cy="1492446"/>
            <a:chOff x="9354821" y="4446475"/>
            <a:chExt cx="581025" cy="1492446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3E63D30-CFDC-45ED-B911-640650EFAECD}"/>
                </a:ext>
              </a:extLst>
            </p:cNvPr>
            <p:cNvSpPr/>
            <p:nvPr/>
          </p:nvSpPr>
          <p:spPr>
            <a:xfrm>
              <a:off x="9354821" y="4446475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B985579-A0E2-4BAC-9729-86C21DC48B5A}"/>
                </a:ext>
              </a:extLst>
            </p:cNvPr>
            <p:cNvSpPr/>
            <p:nvPr/>
          </p:nvSpPr>
          <p:spPr>
            <a:xfrm>
              <a:off x="9354821" y="4750247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80BED63-9170-4F96-89CE-D72713E90798}"/>
                </a:ext>
              </a:extLst>
            </p:cNvPr>
            <p:cNvSpPr/>
            <p:nvPr/>
          </p:nvSpPr>
          <p:spPr>
            <a:xfrm>
              <a:off x="9354821" y="5049589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1B3385A-2554-4436-AF74-84500001CAEF}"/>
                </a:ext>
              </a:extLst>
            </p:cNvPr>
            <p:cNvSpPr/>
            <p:nvPr/>
          </p:nvSpPr>
          <p:spPr>
            <a:xfrm>
              <a:off x="9354821" y="5345444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32829B7-CF1D-4170-AD2C-FF217CD60F74}"/>
                </a:ext>
              </a:extLst>
            </p:cNvPr>
            <p:cNvSpPr/>
            <p:nvPr/>
          </p:nvSpPr>
          <p:spPr>
            <a:xfrm>
              <a:off x="9669146" y="4446475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84C265B-36B9-4AF2-B8E8-90A3D56908D7}"/>
                </a:ext>
              </a:extLst>
            </p:cNvPr>
            <p:cNvSpPr/>
            <p:nvPr/>
          </p:nvSpPr>
          <p:spPr>
            <a:xfrm>
              <a:off x="9669146" y="4750247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269D43C-BD9A-4586-AC5C-830EC398E383}"/>
                </a:ext>
              </a:extLst>
            </p:cNvPr>
            <p:cNvSpPr/>
            <p:nvPr/>
          </p:nvSpPr>
          <p:spPr>
            <a:xfrm>
              <a:off x="9669146" y="5049589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FF9A4A7-F6AD-4FD0-956A-F7D33C3B39B6}"/>
                </a:ext>
              </a:extLst>
            </p:cNvPr>
            <p:cNvSpPr/>
            <p:nvPr/>
          </p:nvSpPr>
          <p:spPr>
            <a:xfrm>
              <a:off x="9669146" y="5345444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05DC488-0297-43BC-A401-74CB10172A5F}"/>
                </a:ext>
              </a:extLst>
            </p:cNvPr>
            <p:cNvSpPr/>
            <p:nvPr/>
          </p:nvSpPr>
          <p:spPr>
            <a:xfrm>
              <a:off x="9354821" y="5672379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B941089-844E-449A-9981-07F8C869CE0F}"/>
                </a:ext>
              </a:extLst>
            </p:cNvPr>
            <p:cNvSpPr/>
            <p:nvPr/>
          </p:nvSpPr>
          <p:spPr>
            <a:xfrm>
              <a:off x="9669146" y="5672379"/>
              <a:ext cx="266700" cy="2665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E1D497BF-5301-4B30-AA6C-49EB4BE531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6540" y="5963431"/>
            <a:ext cx="171474" cy="266737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A805182-A0AC-4A9D-B6DA-C0204F32FC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4963" y="6001535"/>
            <a:ext cx="171474" cy="190527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E8AEF8A0-2007-46EA-820C-3F1F0F997B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75521" y="5968192"/>
            <a:ext cx="247685" cy="2572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500BDD-FDEE-41F2-ABBC-F8375E1948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5363" y="2661470"/>
            <a:ext cx="1800476" cy="352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33310D-8A27-4954-8E08-5029488ECA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2404" y="3356620"/>
            <a:ext cx="459169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2267</Words>
  <Application>Microsoft Office PowerPoint</Application>
  <PresentationFormat>와이드스크린</PresentationFormat>
  <Paragraphs>339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Noto Serif KR</vt:lpstr>
      <vt:lpstr>Roboto</vt:lpstr>
      <vt:lpstr>맑은 고딕</vt:lpstr>
      <vt:lpstr>Arial</vt:lpstr>
      <vt:lpstr>times</vt:lpstr>
      <vt:lpstr>Office 테마</vt:lpstr>
      <vt:lpstr>16. Recommender Systems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스태킹 앙상블 모델을 통한 심장 마비 가능성 예측</dc:title>
  <dc:creator>주윤상</dc:creator>
  <cp:lastModifiedBy>주윤상</cp:lastModifiedBy>
  <cp:revision>241</cp:revision>
  <dcterms:created xsi:type="dcterms:W3CDTF">2020-09-02T13:03:10Z</dcterms:created>
  <dcterms:modified xsi:type="dcterms:W3CDTF">2021-03-04T05:47:26Z</dcterms:modified>
</cp:coreProperties>
</file>