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7" r:id="rId3"/>
    <p:sldId id="449" r:id="rId4"/>
    <p:sldId id="451" r:id="rId5"/>
    <p:sldId id="452" r:id="rId6"/>
    <p:sldId id="453" r:id="rId7"/>
    <p:sldId id="463" r:id="rId8"/>
    <p:sldId id="455" r:id="rId9"/>
    <p:sldId id="457" r:id="rId10"/>
    <p:sldId id="458" r:id="rId11"/>
    <p:sldId id="459" r:id="rId12"/>
    <p:sldId id="461" r:id="rId13"/>
    <p:sldId id="464" r:id="rId14"/>
    <p:sldId id="465" r:id="rId15"/>
    <p:sldId id="466" r:id="rId16"/>
    <p:sldId id="467" r:id="rId17"/>
    <p:sldId id="468" r:id="rId18"/>
    <p:sldId id="469" r:id="rId19"/>
    <p:sldId id="470" r:id="rId20"/>
    <p:sldId id="471" r:id="rId21"/>
    <p:sldId id="472" r:id="rId22"/>
    <p:sldId id="473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02611-D45B-444F-8407-C8E5BD0EE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B657BF-300F-4090-B654-622B3AA05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CDFEA6-BBAE-40E6-B71F-232FB7C86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2A71-DF90-4DCC-BA28-7C497F0F5A32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8148A9-6A75-48C6-A175-3D83EE33A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43254D-C7D4-4161-B6D8-B75EDA02A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1CF1-F1F8-427D-93D6-78C075E18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634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5B59B-0570-4B08-BC4F-11A966E59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0B7E05-6107-40D0-BE3C-15D98F38B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947FAF-3C29-4DC4-8717-22AC6BAE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2A71-DF90-4DCC-BA28-7C497F0F5A32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282AF1-F5C8-49D3-A41B-FD95B6AA7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2D1030-63F2-4E7B-8583-6C3DEA046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1CF1-F1F8-427D-93D6-78C075E18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029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46400CC-025D-4DF4-B772-A901CC68BD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C54B22-5766-42FB-AF77-F2351189C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0D612E-517A-4029-A85C-7C0A85AAB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2A71-DF90-4DCC-BA28-7C497F0F5A32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1A7F9F-D5F6-4DB4-9C12-BFB2709EB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D68D0A-837D-4633-A5AB-131A0D36F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1CF1-F1F8-427D-93D6-78C075E18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806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121BB-4877-40E4-98BC-B6AB420F9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446512-A742-45B3-B1D2-DE19428E0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690C55-53EB-4746-BD15-EC5A01873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2A71-DF90-4DCC-BA28-7C497F0F5A32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E4A274-A60C-44D4-A748-C4D06C8BA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943C6E-9858-4058-80E6-EE2070074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1CF1-F1F8-427D-93D6-78C075E18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05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D0E1D-7B0F-4C78-BBAB-DF942459F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5E5A25-C3EF-46AA-A033-5A2A4F40E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1917BC-7C0A-4FF4-B94D-05F766C71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2A71-DF90-4DCC-BA28-7C497F0F5A32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9996DF-D4E6-4155-BB22-509A67CF5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9C6C80-A5EC-41C9-B838-4807DFB7C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1CF1-F1F8-427D-93D6-78C075E18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47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18123-D0E5-4EB5-B590-AB29A59F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B6A2F6-D2A2-4922-885B-665FB85EDC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5D1F67-BD58-4972-AE86-E23909AFB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3261E2-8398-43A9-B287-F04B6C9E6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2A71-DF90-4DCC-BA28-7C497F0F5A32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D465CB-1274-4D59-9FFC-2401C97DA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EC5C3D-3D18-4927-8C75-C835452AF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1CF1-F1F8-427D-93D6-78C075E18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26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219351-FF54-4C39-9735-69C3A2C2D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2C64B0-920E-4B72-A625-7600815BD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D288FF-CC1D-4058-B4A9-180244BFF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3FD19C-1461-4077-AFE0-EF669A37C3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E16298-9843-4A03-B30C-A5884E03FA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5421B6E-6CD5-486C-8613-2707383B1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2A71-DF90-4DCC-BA28-7C497F0F5A32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DF2073-EF86-4C1E-A823-182666DF2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314A36-BE40-4E88-9051-57535923A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1CF1-F1F8-427D-93D6-78C075E18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27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62530E-AC09-4038-851F-F79B6CBCA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AB593A-3004-45A6-AABA-A4593E974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2A71-DF90-4DCC-BA28-7C497F0F5A32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9BEF21-B7FE-40DC-9C24-975BC4F96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F8F3E6-318D-4413-85E2-FF9CBB03F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1CF1-F1F8-427D-93D6-78C075E18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865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F5FF26-C591-455C-80F3-D8E697330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2A71-DF90-4DCC-BA28-7C497F0F5A32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29D83F-9728-4685-AB01-407FEC763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41492F-DB31-41F4-9F1C-D182EA4C3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1CF1-F1F8-427D-93D6-78C075E18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825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59705-1AEB-4D60-8E40-CDBE9511B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FEFC51-492D-450C-8E52-9249FC140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E3A55A-DB40-4A34-9CFA-112B36637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D7D321-6F9C-432F-A86E-6863AE55C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2A71-DF90-4DCC-BA28-7C497F0F5A32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973B91-5DE8-49D2-8FDC-7C471966C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651EB0-9F45-48E9-8E1D-A62256874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1CF1-F1F8-427D-93D6-78C075E18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70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BF3E5-4E8A-45CE-9245-783F7A9E0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4C4418-AF6B-4D18-948F-D3302A8B93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6347FB-013C-4779-91AF-887AA6D39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FC419A-8F17-4C46-986A-47CDB6AF8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2A71-DF90-4DCC-BA28-7C497F0F5A32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88F432-0E62-48A6-8690-449FED4A1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973129-A41D-4D02-B513-8284619D4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1CF1-F1F8-427D-93D6-78C075E18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36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F13F59-43F9-48F9-8A9D-0620A9FD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93A96D-749D-4AC1-9730-10DDBAD7E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9C0502-C928-45E1-82E4-FA39FD71B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82A71-DF90-4DCC-BA28-7C497F0F5A32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0D598-0EAF-4A82-9672-39FBD6911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6FFC6A-7B4E-4798-B54B-83F449874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91CF1-F1F8-427D-93D6-78C075E18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785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5.png"/><Relationship Id="rId5" Type="http://schemas.openxmlformats.org/officeDocument/2006/relationships/image" Target="../media/image60.png"/><Relationship Id="rId10" Type="http://schemas.openxmlformats.org/officeDocument/2006/relationships/image" Target="../media/image64.png"/><Relationship Id="rId4" Type="http://schemas.openxmlformats.org/officeDocument/2006/relationships/image" Target="../media/image59.png"/><Relationship Id="rId9" Type="http://schemas.openxmlformats.org/officeDocument/2006/relationships/image" Target="../media/image6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67.png"/><Relationship Id="rId7" Type="http://schemas.openxmlformats.org/officeDocument/2006/relationships/image" Target="../media/image64.png"/><Relationship Id="rId12" Type="http://schemas.openxmlformats.org/officeDocument/2006/relationships/image" Target="../media/image74.png"/><Relationship Id="rId2" Type="http://schemas.openxmlformats.org/officeDocument/2006/relationships/image" Target="../media/image66.png"/><Relationship Id="rId16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73.png"/><Relationship Id="rId5" Type="http://schemas.openxmlformats.org/officeDocument/2006/relationships/image" Target="../media/image69.png"/><Relationship Id="rId15" Type="http://schemas.openxmlformats.org/officeDocument/2006/relationships/image" Target="../media/image77.png"/><Relationship Id="rId10" Type="http://schemas.openxmlformats.org/officeDocument/2006/relationships/image" Target="../media/image72.png"/><Relationship Id="rId4" Type="http://schemas.openxmlformats.org/officeDocument/2006/relationships/image" Target="../media/image68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10" Type="http://schemas.openxmlformats.org/officeDocument/2006/relationships/image" Target="../media/image87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5" Type="http://schemas.openxmlformats.org/officeDocument/2006/relationships/image" Target="../media/image100.png"/><Relationship Id="rId10" Type="http://schemas.openxmlformats.org/officeDocument/2006/relationships/image" Target="../media/image105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1E381B1-A175-4FD0-BCE6-3DAB52E53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562" y="1663982"/>
            <a:ext cx="4888770" cy="469671"/>
          </a:xfrm>
        </p:spPr>
        <p:txBody>
          <a:bodyPr anchor="b">
            <a:noAutofit/>
          </a:bodyPr>
          <a:lstStyle/>
          <a:p>
            <a:pPr algn="l"/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2. Preliminaries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60FF3B19-2987-4414-A10D-DAE39386A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6498" y="2267170"/>
            <a:ext cx="4613919" cy="813816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100" i="1" dirty="0">
                <a:latin typeface="Arial" panose="020B0604020202020204" pitchFamily="34" charset="0"/>
                <a:cs typeface="Arial" panose="020B0604020202020204" pitchFamily="34" charset="0"/>
              </a:rPr>
              <a:t>25 Mar</a:t>
            </a:r>
            <a:r>
              <a:rPr lang="ko-KR" alt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100" i="1" dirty="0">
                <a:latin typeface="Arial" panose="020B0604020202020204" pitchFamily="34" charset="0"/>
                <a:cs typeface="Arial" panose="020B0604020202020204" pitchFamily="34" charset="0"/>
              </a:rPr>
              <a:t>2021</a:t>
            </a:r>
            <a:endParaRPr lang="en-US" altLang="ko-KR" sz="1100" b="1" i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l"/>
            <a:endParaRPr lang="en-US" altLang="ko-KR" sz="1100" b="1" i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l"/>
            <a:r>
              <a:rPr lang="en-US" altLang="ko-KR" sz="1100" b="1" i="1" dirty="0" err="1">
                <a:latin typeface="times" panose="02020603050405020304" pitchFamily="18" charset="0"/>
                <a:cs typeface="times" panose="02020603050405020304" pitchFamily="18" charset="0"/>
              </a:rPr>
              <a:t>Yunsang</a:t>
            </a:r>
            <a:r>
              <a:rPr lang="en-US" altLang="ko-KR" sz="1100" b="1" i="1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ko-KR" sz="1100" b="1" i="1" dirty="0" err="1">
                <a:latin typeface="times" panose="02020603050405020304" pitchFamily="18" charset="0"/>
                <a:cs typeface="times" panose="02020603050405020304" pitchFamily="18" charset="0"/>
              </a:rPr>
              <a:t>Joo</a:t>
            </a:r>
            <a:endParaRPr lang="ko-KR" altLang="en-US" sz="11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171" name="그림 170">
            <a:extLst>
              <a:ext uri="{FF2B5EF4-FFF2-40B4-BE49-F238E27FC236}">
                <a16:creationId xmlns:a16="http://schemas.microsoft.com/office/drawing/2014/main" id="{DEF2C887-C655-4544-87D2-87D3CC0AD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269" y="1442921"/>
            <a:ext cx="5363500" cy="911794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0727411-9DC9-4F97-8ACE-02E60C735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039" y="3544500"/>
            <a:ext cx="4808730" cy="3002981"/>
          </a:xfrm>
          <a:prstGeom prst="rect">
            <a:avLst/>
          </a:prstGeom>
        </p:spPr>
      </p:pic>
      <p:sp>
        <p:nvSpPr>
          <p:cNvPr id="170" name="TextBox 169">
            <a:extLst>
              <a:ext uri="{FF2B5EF4-FFF2-40B4-BE49-F238E27FC236}">
                <a16:creationId xmlns:a16="http://schemas.microsoft.com/office/drawing/2014/main" id="{63CC9D3A-53EB-4AB2-898D-E34C2740B81A}"/>
              </a:ext>
            </a:extLst>
          </p:cNvPr>
          <p:cNvSpPr txBox="1"/>
          <p:nvPr/>
        </p:nvSpPr>
        <p:spPr>
          <a:xfrm>
            <a:off x="11592211" y="6370115"/>
            <a:ext cx="459898" cy="4627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0AB984-71FC-47A4-88BC-6985AEFB0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087" y="3550657"/>
            <a:ext cx="4493721" cy="300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424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6455884"/>
            <a:ext cx="12191999" cy="4021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 flipV="1">
            <a:off x="407010" y="1427003"/>
            <a:ext cx="2510361" cy="7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17841" y="903783"/>
            <a:ext cx="78848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  <a:r>
              <a:rPr lang="ko-KR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Algebra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29396" y="6503053"/>
            <a:ext cx="2217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Recommender Systems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8005C8-DF87-4DD9-8BF3-C6EF9A778917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i="1" dirty="0">
                <a:latin typeface="times" panose="02020603050405020304" pitchFamily="18" charset="0"/>
                <a:cs typeface="times" panose="02020603050405020304" pitchFamily="18" charset="0"/>
              </a:rPr>
              <a:t>Yunsang Joo</a:t>
            </a:r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38F4FE-07BB-4510-BF2B-97FD40369AFD}"/>
              </a:ext>
            </a:extLst>
          </p:cNvPr>
          <p:cNvSpPr txBox="1"/>
          <p:nvPr/>
        </p:nvSpPr>
        <p:spPr>
          <a:xfrm>
            <a:off x="406364" y="1537612"/>
            <a:ext cx="16633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2196F3"/>
                </a:solidFill>
                <a:effectLst/>
                <a:latin typeface="Roboto"/>
              </a:rPr>
              <a:t>2.3.4. Tensors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349F308-DF67-42D5-820D-5D2F8D34A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384" y="1630357"/>
            <a:ext cx="2600688" cy="17814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C902929-112F-4770-9077-16A751981B07}"/>
              </a:ext>
            </a:extLst>
          </p:cNvPr>
          <p:cNvSpPr txBox="1"/>
          <p:nvPr/>
        </p:nvSpPr>
        <p:spPr>
          <a:xfrm>
            <a:off x="406364" y="3461010"/>
            <a:ext cx="4580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2196F3"/>
                </a:solidFill>
                <a:effectLst/>
                <a:latin typeface="Roboto"/>
              </a:rPr>
              <a:t>2.3.5. Basic Properties of Tensor Arithmetic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D64C1F5-38E8-4F58-A6C9-BA0A78580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64" y="3812221"/>
            <a:ext cx="4801270" cy="239110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83AB428-A174-4083-ACFC-B4D74ED4C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2956" y="3834018"/>
            <a:ext cx="2372056" cy="135273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630CFB6-0041-4F35-A6A6-F007FCE0DF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0334" y="3812221"/>
            <a:ext cx="2610214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899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6455884"/>
            <a:ext cx="12191999" cy="4021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 flipV="1">
            <a:off x="407010" y="1427003"/>
            <a:ext cx="2510361" cy="7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17841" y="903783"/>
            <a:ext cx="78848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  <a:r>
              <a:rPr lang="ko-KR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Algebra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29396" y="6503053"/>
            <a:ext cx="2217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Recommender Systems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8005C8-DF87-4DD9-8BF3-C6EF9A778917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i="1" dirty="0">
                <a:latin typeface="times" panose="02020603050405020304" pitchFamily="18" charset="0"/>
                <a:cs typeface="times" panose="02020603050405020304" pitchFamily="18" charset="0"/>
              </a:rPr>
              <a:t>Yunsang Joo</a:t>
            </a:r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8FD77B-66F7-41DE-87A3-C9E4499B984F}"/>
              </a:ext>
            </a:extLst>
          </p:cNvPr>
          <p:cNvSpPr txBox="1"/>
          <p:nvPr/>
        </p:nvSpPr>
        <p:spPr>
          <a:xfrm>
            <a:off x="407010" y="1481697"/>
            <a:ext cx="18810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2196F3"/>
                </a:solidFill>
                <a:effectLst/>
                <a:latin typeface="Roboto"/>
              </a:rPr>
              <a:t>2.3.6. Reduction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F21AB02-98B1-4EBA-BC50-CAC58DBDE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10" y="1975418"/>
            <a:ext cx="2762636" cy="83831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37A27B3-CF61-4051-8808-4FC86BBB6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10" y="3207000"/>
            <a:ext cx="2438740" cy="75258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4BFA9A0-AC9D-4A00-98E3-5E8D77C547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010" y="3959580"/>
            <a:ext cx="3267531" cy="89547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11BB991-88A8-4938-BDB5-44F64A2800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010" y="4855055"/>
            <a:ext cx="3581900" cy="89547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D87D1CE-D456-4365-BDC8-9C4BF37046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010" y="5702560"/>
            <a:ext cx="2743583" cy="69542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D7394A38-A362-482C-B505-EF7037C007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0677" y="1975418"/>
            <a:ext cx="2159757" cy="70782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3FD4E009-087D-4826-8CF8-D6CF4C26B7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7943" y="1969465"/>
            <a:ext cx="4163006" cy="74305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7BD74A8-0839-4D82-91C3-E8A51B3FD9F8}"/>
              </a:ext>
            </a:extLst>
          </p:cNvPr>
          <p:cNvSpPr txBox="1"/>
          <p:nvPr/>
        </p:nvSpPr>
        <p:spPr>
          <a:xfrm>
            <a:off x="4580677" y="2837668"/>
            <a:ext cx="3178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2196F3"/>
                </a:solidFill>
                <a:effectLst/>
                <a:latin typeface="Roboto"/>
              </a:rPr>
              <a:t>2.3.6.1. Non-Reduction Sum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FB87AECF-86D4-43E7-A239-68147F5A0F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01864" y="854500"/>
            <a:ext cx="3772426" cy="219106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2CD0DE6E-3EC3-405B-8A47-77848843EF4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63275" y="1152858"/>
            <a:ext cx="1652369" cy="615007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7A7022E0-8CE2-4669-A159-C4AAE9D3B70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83238" y="3208832"/>
            <a:ext cx="2264705" cy="133626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63061971-F105-4099-B050-26D392EBBD0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69610" y="3207000"/>
            <a:ext cx="2114845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659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6455884"/>
            <a:ext cx="12191999" cy="4021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 flipV="1">
            <a:off x="407010" y="1427003"/>
            <a:ext cx="2510361" cy="7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17841" y="903783"/>
            <a:ext cx="78848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  <a:r>
              <a:rPr lang="ko-KR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Algebra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29396" y="6503053"/>
            <a:ext cx="2217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Recommender Systems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8005C8-DF87-4DD9-8BF3-C6EF9A778917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i="1" dirty="0">
                <a:latin typeface="times" panose="02020603050405020304" pitchFamily="18" charset="0"/>
                <a:cs typeface="times" panose="02020603050405020304" pitchFamily="18" charset="0"/>
              </a:rPr>
              <a:t>Yunsang Joo</a:t>
            </a:r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FF4AD8-76E4-4296-89CD-31B2907721B3}"/>
              </a:ext>
            </a:extLst>
          </p:cNvPr>
          <p:cNvSpPr txBox="1"/>
          <p:nvPr/>
        </p:nvSpPr>
        <p:spPr>
          <a:xfrm>
            <a:off x="407010" y="1474172"/>
            <a:ext cx="6113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2196F3"/>
                </a:solidFill>
                <a:effectLst/>
                <a:latin typeface="Roboto"/>
              </a:rPr>
              <a:t>2.3.7. Dot Products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F82008-FAB1-4D02-98F6-8810A8FB5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10" y="1844736"/>
            <a:ext cx="4401164" cy="86689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1DD915A-C23E-4D21-A692-F4A945C6C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10" y="2697265"/>
            <a:ext cx="1171739" cy="72400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64A914F-6344-48D7-8BCA-4C2781291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4980" y="1534134"/>
            <a:ext cx="1257475" cy="24768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B7A5D6E-6CE1-4B9F-9A6E-FF1683A6CE21}"/>
              </a:ext>
            </a:extLst>
          </p:cNvPr>
          <p:cNvSpPr txBox="1"/>
          <p:nvPr/>
        </p:nvSpPr>
        <p:spPr>
          <a:xfrm>
            <a:off x="407010" y="3468435"/>
            <a:ext cx="31350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2196F3"/>
                </a:solidFill>
                <a:effectLst/>
                <a:latin typeface="Roboto"/>
              </a:rPr>
              <a:t>2.3.8. Matrix-Vector Products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B1034D6-0616-43EF-95C8-1776907E34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8106" y="1932727"/>
            <a:ext cx="728807" cy="86689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FC9F230B-8F12-49BA-9DA3-78D506663F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9089" y="3440060"/>
            <a:ext cx="1867161" cy="112410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80FA4AB-5CBB-4353-A25D-925009034C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7010" y="4716734"/>
            <a:ext cx="5287113" cy="72400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458ED99-39B1-4FBC-8E44-0016E7B7C4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03921" y="3558905"/>
            <a:ext cx="2336283" cy="86955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140F7987-C67C-421D-BEE0-85324258A7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04768" y="3892560"/>
            <a:ext cx="1886213" cy="219106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E8D58A0C-2F05-462D-89FC-C4854C85524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62510" y="3252638"/>
            <a:ext cx="219106" cy="314369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12F3182-2D70-476D-8AE2-9863988C76E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52610" y="3344592"/>
            <a:ext cx="190527" cy="24768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2323924-E880-4568-8F26-A2995399CCBE}"/>
              </a:ext>
            </a:extLst>
          </p:cNvPr>
          <p:cNvSpPr txBox="1"/>
          <p:nvPr/>
        </p:nvSpPr>
        <p:spPr>
          <a:xfrm>
            <a:off x="8119249" y="3283268"/>
            <a:ext cx="36607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B050"/>
                </a:solidFill>
              </a:rPr>
              <a:t>(5,4)		             (4)			</a:t>
            </a:r>
            <a:endParaRPr lang="ko-KR" altLang="en-US" sz="1100" dirty="0">
              <a:solidFill>
                <a:srgbClr val="00B05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CA7266-9296-448A-A3D2-6A66A913BF0E}"/>
              </a:ext>
            </a:extLst>
          </p:cNvPr>
          <p:cNvSpPr txBox="1"/>
          <p:nvPr/>
        </p:nvSpPr>
        <p:spPr>
          <a:xfrm>
            <a:off x="677312" y="3857671"/>
            <a:ext cx="26038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</a:rPr>
              <a:t>(n * k) X (k * m) = (n * m)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65023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6455884"/>
            <a:ext cx="12191999" cy="4021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 flipV="1">
            <a:off x="407010" y="1427003"/>
            <a:ext cx="2510361" cy="7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17841" y="903783"/>
            <a:ext cx="78848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  <a:r>
              <a:rPr lang="ko-KR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Algebra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29396" y="6503053"/>
            <a:ext cx="2217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Recommender Systems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8005C8-DF87-4DD9-8BF3-C6EF9A778917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i="1" dirty="0">
                <a:latin typeface="times" panose="02020603050405020304" pitchFamily="18" charset="0"/>
                <a:cs typeface="times" panose="02020603050405020304" pitchFamily="18" charset="0"/>
              </a:rPr>
              <a:t>Yunsang Joo</a:t>
            </a:r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6CFF6E-7D1B-42BC-A9E0-0D42E828270A}"/>
              </a:ext>
            </a:extLst>
          </p:cNvPr>
          <p:cNvSpPr txBox="1"/>
          <p:nvPr/>
        </p:nvSpPr>
        <p:spPr>
          <a:xfrm>
            <a:off x="407010" y="1427003"/>
            <a:ext cx="6113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2196F3"/>
                </a:solidFill>
                <a:effectLst/>
                <a:latin typeface="Roboto"/>
              </a:rPr>
              <a:t>2.3.9. Matrix-Matrix Multiplication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17F41D-80FF-4176-BED5-807713565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931" y="1364391"/>
            <a:ext cx="3216946" cy="84135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89F8CF5-7A43-4AF8-BA2D-EE1E679F7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153" y="1256440"/>
            <a:ext cx="1752845" cy="25721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ABA60D2-652D-44E3-93E0-C6F7FB4FF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5823" y="2671658"/>
            <a:ext cx="3832054" cy="82014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C1D14FC-7C50-45C0-9723-4DB8990BE8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246" y="2319555"/>
            <a:ext cx="1781424" cy="1476581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067FE433-5A7D-4AB3-912A-E3B5174D6C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020" y="4196213"/>
            <a:ext cx="1889369" cy="70321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36630357-1E44-4709-A1B3-4F98BCD2EF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5599" y="3797646"/>
            <a:ext cx="219106" cy="31436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131BBC5-73E5-45E1-B5F8-440A76A181E2}"/>
              </a:ext>
            </a:extLst>
          </p:cNvPr>
          <p:cNvSpPr txBox="1"/>
          <p:nvPr/>
        </p:nvSpPr>
        <p:spPr>
          <a:xfrm>
            <a:off x="1741254" y="3888469"/>
            <a:ext cx="36607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B050"/>
                </a:solidFill>
              </a:rPr>
              <a:t>(5,4)	          (4,3)			</a:t>
            </a:r>
            <a:endParaRPr lang="ko-KR" altLang="en-US" sz="1100" dirty="0">
              <a:solidFill>
                <a:srgbClr val="00B050"/>
              </a:solidFill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1406B6E1-A065-4C9B-AA2F-8D1CA0C2DE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7371" y="3892713"/>
            <a:ext cx="190527" cy="20005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16FABB7-8587-4DCB-B687-900702F6ECE1}"/>
              </a:ext>
            </a:extLst>
          </p:cNvPr>
          <p:cNvSpPr txBox="1"/>
          <p:nvPr/>
        </p:nvSpPr>
        <p:spPr>
          <a:xfrm>
            <a:off x="5219575" y="3826637"/>
            <a:ext cx="6113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2196F3"/>
                </a:solidFill>
                <a:effectLst/>
                <a:latin typeface="Roboto"/>
              </a:rPr>
              <a:t>2.3.10. Norms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40FEE7A9-200C-49EC-A211-ECA1541626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19575" y="4257801"/>
            <a:ext cx="2038635" cy="828791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84B6ED11-BCFC-4316-8B23-C5CEFCEEEC3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19575" y="5109046"/>
            <a:ext cx="1305107" cy="704948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349A4D8F-4009-4F54-8099-D9D49AEA13E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44425" y="4256302"/>
            <a:ext cx="2067213" cy="733527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3EB24EA1-B53C-4098-A411-8F34473FAEF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59702" y="4202417"/>
            <a:ext cx="1181265" cy="57158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76C7F72A-9B3A-4184-A3D5-1C7ED9DA04B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59702" y="4988714"/>
            <a:ext cx="1133633" cy="504895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2E4084DD-75E6-44BE-BA15-D21A262C786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08902" y="3983311"/>
            <a:ext cx="209579" cy="219106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55702B9B-2D3F-4B36-8093-528915AA265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443125" y="4776950"/>
            <a:ext cx="209579" cy="228632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7F54F391-6099-40AD-AB7A-5B9CAC52057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459702" y="5614614"/>
            <a:ext cx="1705213" cy="60968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050E5A2-F62D-4ADC-9230-A62BAD25392B}"/>
              </a:ext>
            </a:extLst>
          </p:cNvPr>
          <p:cNvSpPr txBox="1"/>
          <p:nvPr/>
        </p:nvSpPr>
        <p:spPr>
          <a:xfrm>
            <a:off x="1044739" y="1835306"/>
            <a:ext cx="26038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</a:rPr>
              <a:t>(n * k) X (k * m) = (n * m)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79329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6455884"/>
            <a:ext cx="12191999" cy="4021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 flipV="1">
            <a:off x="407010" y="1434528"/>
            <a:ext cx="152629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17841" y="903783"/>
            <a:ext cx="78848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Calculus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29396" y="6503053"/>
            <a:ext cx="2217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Recommender Systems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8005C8-DF87-4DD9-8BF3-C6EF9A778917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i="1" dirty="0">
                <a:latin typeface="times" panose="02020603050405020304" pitchFamily="18" charset="0"/>
                <a:cs typeface="times" panose="02020603050405020304" pitchFamily="18" charset="0"/>
              </a:rPr>
              <a:t>Yunsang Joo</a:t>
            </a:r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2CC65D-8860-448F-AE6E-F03B6C5FBAD1}"/>
              </a:ext>
            </a:extLst>
          </p:cNvPr>
          <p:cNvSpPr txBox="1"/>
          <p:nvPr/>
        </p:nvSpPr>
        <p:spPr>
          <a:xfrm>
            <a:off x="407010" y="1661550"/>
            <a:ext cx="3936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2196F3"/>
                </a:solidFill>
                <a:effectLst/>
                <a:latin typeface="Roboto"/>
              </a:rPr>
              <a:t>2.4.1. Derivatives and Differentiation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27F9BDE-ACE6-4226-92FA-8E3150540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933" y="2198785"/>
            <a:ext cx="2076740" cy="41915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F7AC5E3-872D-4C04-93C9-4BC4559BF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933" y="2665112"/>
            <a:ext cx="1514686" cy="29531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7E73E32-4564-4C9E-BA42-C05D5D891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011" y="3121293"/>
            <a:ext cx="1763176" cy="113700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3233BCB-5C77-43BE-9FB3-5DA08A3A3F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010" y="4435572"/>
            <a:ext cx="4086613" cy="188676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9CD8767-926A-46AD-83A9-B1E55EBB99CE}"/>
              </a:ext>
            </a:extLst>
          </p:cNvPr>
          <p:cNvSpPr txBox="1"/>
          <p:nvPr/>
        </p:nvSpPr>
        <p:spPr>
          <a:xfrm>
            <a:off x="2450316" y="4777841"/>
            <a:ext cx="1892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B050"/>
                </a:solidFill>
              </a:rPr>
              <a:t>//X = 1 </a:t>
            </a:r>
            <a:r>
              <a:rPr lang="ko-KR" altLang="en-US" sz="1100" dirty="0">
                <a:solidFill>
                  <a:srgbClr val="00B050"/>
                </a:solidFill>
              </a:rPr>
              <a:t>일 때</a:t>
            </a:r>
            <a:r>
              <a:rPr lang="en-US" altLang="ko-KR" sz="1100" dirty="0">
                <a:solidFill>
                  <a:srgbClr val="00B050"/>
                </a:solidFill>
              </a:rPr>
              <a:t>, </a:t>
            </a:r>
            <a:r>
              <a:rPr lang="ko-KR" altLang="en-US" sz="1100" dirty="0">
                <a:solidFill>
                  <a:srgbClr val="00B050"/>
                </a:solidFill>
              </a:rPr>
              <a:t>기울기는 </a:t>
            </a:r>
            <a:r>
              <a:rPr lang="en-US" altLang="ko-KR" sz="1100" dirty="0">
                <a:solidFill>
                  <a:srgbClr val="00B050"/>
                </a:solidFill>
              </a:rPr>
              <a:t>2</a:t>
            </a:r>
            <a:endParaRPr lang="ko-KR" altLang="en-US" sz="1100" dirty="0">
              <a:solidFill>
                <a:srgbClr val="00B050"/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069DB1F-5C8B-4DBB-B36F-22AE6A5EA0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98" y="2274532"/>
            <a:ext cx="3877216" cy="39058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D9CD6F8-D441-4D2E-812E-79CACAB808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5998" y="3045851"/>
            <a:ext cx="3343742" cy="93358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97A372C-D8DA-466D-A80B-B75E3E9B7B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58744" y="2272355"/>
            <a:ext cx="219106" cy="45726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5DBA644-5F1A-4FF2-8072-E4944FFBC6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12682" y="2370258"/>
            <a:ext cx="400106" cy="247685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67D79F4C-BDDD-4557-BC83-E57B9174F60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78440" y="2672000"/>
            <a:ext cx="2657846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561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6455884"/>
            <a:ext cx="12191999" cy="4021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 flipV="1">
            <a:off x="407010" y="1434528"/>
            <a:ext cx="152629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17841" y="903783"/>
            <a:ext cx="78848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Calculus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29396" y="6503053"/>
            <a:ext cx="2217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Recommender Systems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8005C8-DF87-4DD9-8BF3-C6EF9A778917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i="1" dirty="0">
                <a:latin typeface="times" panose="02020603050405020304" pitchFamily="18" charset="0"/>
                <a:cs typeface="times" panose="02020603050405020304" pitchFamily="18" charset="0"/>
              </a:rPr>
              <a:t>Yunsang Joo</a:t>
            </a:r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2CC65D-8860-448F-AE6E-F03B6C5FBAD1}"/>
              </a:ext>
            </a:extLst>
          </p:cNvPr>
          <p:cNvSpPr txBox="1"/>
          <p:nvPr/>
        </p:nvSpPr>
        <p:spPr>
          <a:xfrm>
            <a:off x="407010" y="1661550"/>
            <a:ext cx="3936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2196F3"/>
                </a:solidFill>
                <a:effectLst/>
                <a:latin typeface="Roboto"/>
              </a:rPr>
              <a:t>2.4.1. Derivatives and Differentiation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6A62E8-7B7F-4FFA-B613-70960A427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311" y="2379125"/>
            <a:ext cx="3391373" cy="312463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8F77E54-1197-4DFD-A86A-B0CD46B44667}"/>
              </a:ext>
            </a:extLst>
          </p:cNvPr>
          <p:cNvSpPr txBox="1"/>
          <p:nvPr/>
        </p:nvSpPr>
        <p:spPr>
          <a:xfrm>
            <a:off x="2769326" y="3173049"/>
            <a:ext cx="6113416" cy="558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800" dirty="0">
                <a:solidFill>
                  <a:srgbClr val="00B050"/>
                </a:solidFill>
              </a:rPr>
              <a:t>Sum</a:t>
            </a:r>
            <a:r>
              <a:rPr lang="ko-KR" altLang="en-US" sz="1800" dirty="0">
                <a:solidFill>
                  <a:srgbClr val="00B050"/>
                </a:solidFill>
              </a:rPr>
              <a:t> </a:t>
            </a:r>
            <a:r>
              <a:rPr lang="en-US" altLang="ko-KR" sz="1800" dirty="0">
                <a:solidFill>
                  <a:srgbClr val="00B050"/>
                </a:solidFill>
              </a:rPr>
              <a:t>rule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92DB2F-E3EB-4422-8410-55778E65C58B}"/>
              </a:ext>
            </a:extLst>
          </p:cNvPr>
          <p:cNvSpPr txBox="1"/>
          <p:nvPr/>
        </p:nvSpPr>
        <p:spPr>
          <a:xfrm>
            <a:off x="2769326" y="3973948"/>
            <a:ext cx="6113416" cy="558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800" dirty="0">
                <a:solidFill>
                  <a:srgbClr val="00B050"/>
                </a:solidFill>
              </a:rPr>
              <a:t>Product rule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CBD85F-2937-4DDF-9DB8-6160CC02751B}"/>
              </a:ext>
            </a:extLst>
          </p:cNvPr>
          <p:cNvSpPr txBox="1"/>
          <p:nvPr/>
        </p:nvSpPr>
        <p:spPr>
          <a:xfrm>
            <a:off x="2769326" y="4868631"/>
            <a:ext cx="6113416" cy="558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800" dirty="0">
                <a:solidFill>
                  <a:srgbClr val="00B050"/>
                </a:solidFill>
              </a:rPr>
              <a:t>Quotient rule</a:t>
            </a:r>
            <a:endParaRPr lang="ko-KR" altLang="en-US" sz="1800" dirty="0">
              <a:solidFill>
                <a:srgbClr val="00B05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EBA9AB-0A10-4884-817A-49AF0E8510A8}"/>
              </a:ext>
            </a:extLst>
          </p:cNvPr>
          <p:cNvSpPr txBox="1"/>
          <p:nvPr/>
        </p:nvSpPr>
        <p:spPr>
          <a:xfrm>
            <a:off x="2769326" y="2361716"/>
            <a:ext cx="6113416" cy="558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800" dirty="0">
                <a:solidFill>
                  <a:srgbClr val="00B050"/>
                </a:solidFill>
              </a:rPr>
              <a:t>Multiple rule</a:t>
            </a:r>
          </a:p>
        </p:txBody>
      </p:sp>
    </p:spTree>
    <p:extLst>
      <p:ext uri="{BB962C8B-B14F-4D97-AF65-F5344CB8AC3E}">
        <p14:creationId xmlns:p14="http://schemas.microsoft.com/office/powerpoint/2010/main" val="2768464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6455884"/>
            <a:ext cx="12191999" cy="4021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 flipV="1">
            <a:off x="407010" y="1434528"/>
            <a:ext cx="152629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17841" y="903783"/>
            <a:ext cx="78848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Calculus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29396" y="6503053"/>
            <a:ext cx="2217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Recommender Systems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8005C8-DF87-4DD9-8BF3-C6EF9A778917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i="1" dirty="0">
                <a:latin typeface="times" panose="02020603050405020304" pitchFamily="18" charset="0"/>
                <a:cs typeface="times" panose="02020603050405020304" pitchFamily="18" charset="0"/>
              </a:rPr>
              <a:t>Yunsang Joo</a:t>
            </a:r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BD40D3-6C1F-4663-B117-8485602D2CFF}"/>
              </a:ext>
            </a:extLst>
          </p:cNvPr>
          <p:cNvSpPr txBox="1"/>
          <p:nvPr/>
        </p:nvSpPr>
        <p:spPr>
          <a:xfrm>
            <a:off x="407010" y="1481698"/>
            <a:ext cx="6113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2196F3"/>
                </a:solidFill>
                <a:effectLst/>
                <a:latin typeface="Roboto"/>
              </a:rPr>
              <a:t>2.4.2. Partial Derivatives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D37ECDA-09DA-4940-8BC1-143592329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20" y="1899911"/>
            <a:ext cx="7563906" cy="7906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96654AD-1281-4752-9C95-8BA6D4B76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2226" y="2233332"/>
            <a:ext cx="2724530" cy="45726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9BB3C07-DBDA-4ED5-9463-48017194F0EC}"/>
              </a:ext>
            </a:extLst>
          </p:cNvPr>
          <p:cNvSpPr txBox="1"/>
          <p:nvPr/>
        </p:nvSpPr>
        <p:spPr>
          <a:xfrm>
            <a:off x="478320" y="3105451"/>
            <a:ext cx="6113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2196F3"/>
                </a:solidFill>
                <a:effectLst/>
                <a:latin typeface="Roboto"/>
              </a:rPr>
              <a:t>2.4.3. Gradients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AA77BE6-934A-4F4C-8E70-4845CF9F6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6670" y="3470310"/>
            <a:ext cx="2943636" cy="53347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E0B8FC1-A2B1-4766-9F8B-D41010F914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2254" y="3290117"/>
            <a:ext cx="3000794" cy="97168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F01AD023-BCE4-4BB7-9067-191ECE70F2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320" y="3528483"/>
            <a:ext cx="1124107" cy="25721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169D211-6196-4950-8B0B-8770B0D83109}"/>
              </a:ext>
            </a:extLst>
          </p:cNvPr>
          <p:cNvSpPr txBox="1"/>
          <p:nvPr/>
        </p:nvSpPr>
        <p:spPr>
          <a:xfrm>
            <a:off x="478320" y="4408104"/>
            <a:ext cx="6113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2196F3"/>
                </a:solidFill>
                <a:effectLst/>
                <a:latin typeface="Roboto"/>
              </a:rPr>
              <a:t>2.4.4. Chain Rule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57E1B38B-280E-4EF3-8C9A-1D504F995C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789" y="5219453"/>
            <a:ext cx="924054" cy="409632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51BB5580-288A-4101-AD6B-E3672B7C28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38565" y="5181347"/>
            <a:ext cx="3267531" cy="48584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7E738DAF-39FA-49CE-AE24-4163DF0673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8789" y="4792479"/>
            <a:ext cx="1552792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7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6455884"/>
            <a:ext cx="12191999" cy="4021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 flipV="1">
            <a:off x="407010" y="1427003"/>
            <a:ext cx="4278201" cy="7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17841" y="903783"/>
            <a:ext cx="78848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Automatic Differentiation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29396" y="6503053"/>
            <a:ext cx="2217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Recommender Systems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8005C8-DF87-4DD9-8BF3-C6EF9A778917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i="1" dirty="0">
                <a:latin typeface="times" panose="02020603050405020304" pitchFamily="18" charset="0"/>
                <a:cs typeface="times" panose="02020603050405020304" pitchFamily="18" charset="0"/>
              </a:rPr>
              <a:t>Yunsang Joo</a:t>
            </a:r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E80121-BD46-4A3F-BEE4-C4D5DEC1BC79}"/>
              </a:ext>
            </a:extLst>
          </p:cNvPr>
          <p:cNvSpPr txBox="1"/>
          <p:nvPr/>
        </p:nvSpPr>
        <p:spPr>
          <a:xfrm>
            <a:off x="317841" y="1556012"/>
            <a:ext cx="6113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2196F3"/>
                </a:solidFill>
                <a:effectLst/>
                <a:latin typeface="Roboto"/>
              </a:rPr>
              <a:t>2.5.1. A Simple Example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8788ACB-49D9-4F95-85D9-E0C8B7606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41" y="1957750"/>
            <a:ext cx="1686160" cy="119079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5F6673F-27E5-4832-ABD7-5B6F05356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41" y="3148541"/>
            <a:ext cx="5287113" cy="32389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E234D7C-A4B3-47AA-B698-555E1FDAE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841" y="3472436"/>
            <a:ext cx="2457793" cy="85737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DE25B4CC-0DE3-4D86-91B5-804A489FC2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841" y="4322328"/>
            <a:ext cx="1981477" cy="86689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5204B63-9B30-4F7A-AAEB-7242F6B6FA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841" y="5189224"/>
            <a:ext cx="2210108" cy="714475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C85C6C6F-211F-4769-8879-EEABA8B897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1782" y="1925344"/>
            <a:ext cx="5249008" cy="14480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E075B21-F3F9-454D-BAB3-85BEED13FE93}"/>
                  </a:ext>
                </a:extLst>
              </p:cNvPr>
              <p:cNvSpPr txBox="1"/>
              <p:nvPr/>
            </p:nvSpPr>
            <p:spPr>
              <a:xfrm>
                <a:off x="2346670" y="3448561"/>
                <a:ext cx="2656115" cy="582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1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altLang="ko-KR" sz="11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1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11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sz="1100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1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1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ko-KR" sz="11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ko-KR" sz="11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1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1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1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)=4</m:t>
                      </m:r>
                      <m:r>
                        <a:rPr lang="en-US" altLang="ko-KR" sz="11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11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E075B21-F3F9-454D-BAB3-85BEED13F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670" y="3448561"/>
                <a:ext cx="2656115" cy="58298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5C1703C1-EB47-4EA8-B481-C6BBFBD0398D}"/>
              </a:ext>
            </a:extLst>
          </p:cNvPr>
          <p:cNvSpPr txBox="1"/>
          <p:nvPr/>
        </p:nvSpPr>
        <p:spPr>
          <a:xfrm>
            <a:off x="6301782" y="3502355"/>
            <a:ext cx="4488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2196F3"/>
                </a:solidFill>
                <a:effectLst/>
                <a:latin typeface="Roboto"/>
              </a:rPr>
              <a:t>2.5.2. Backward for Non-Scalar Variables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83AD091C-47E7-4A1C-95FF-F798704FF90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01782" y="3923228"/>
            <a:ext cx="5410955" cy="191479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932D220-2E8A-42C6-BA4C-78583E677F78}"/>
                  </a:ext>
                </a:extLst>
              </p:cNvPr>
              <p:cNvSpPr txBox="1"/>
              <p:nvPr/>
            </p:nvSpPr>
            <p:spPr>
              <a:xfrm>
                <a:off x="6874648" y="2277209"/>
                <a:ext cx="2656115" cy="582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1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1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ko-KR" sz="11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ko-KR" sz="11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11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1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sz="1100" b="0" dirty="0">
                  <a:solidFill>
                    <a:srgbClr val="00B050"/>
                  </a:solidFill>
                </a:endParaRPr>
              </a:p>
              <a:p>
                <a:endParaRPr lang="ko-KR" altLang="en-US" sz="11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932D220-2E8A-42C6-BA4C-78583E677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648" y="2277209"/>
                <a:ext cx="2656115" cy="5829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6D79411-0BC9-4328-BD59-9DF6F67492E8}"/>
                  </a:ext>
                </a:extLst>
              </p:cNvPr>
              <p:cNvSpPr txBox="1"/>
              <p:nvPr/>
            </p:nvSpPr>
            <p:spPr>
              <a:xfrm>
                <a:off x="8133805" y="4348516"/>
                <a:ext cx="2656115" cy="1090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1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1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1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11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sz="1100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1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1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ko-KR" sz="11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ko-KR" sz="11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11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1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1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ko-KR" sz="11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altLang="ko-KR" sz="1100" b="0" dirty="0">
                  <a:solidFill>
                    <a:srgbClr val="00B050"/>
                  </a:solidFill>
                </a:endParaRPr>
              </a:p>
              <a:p>
                <a:endParaRPr lang="en-US" altLang="ko-KR" sz="1100" dirty="0">
                  <a:solidFill>
                    <a:srgbClr val="00B050"/>
                  </a:solidFill>
                </a:endParaRPr>
              </a:p>
              <a:p>
                <a:endParaRPr lang="en-US" altLang="ko-KR" sz="1100" dirty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1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11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𝑔𝑟𝑎𝑑</m:t>
                      </m:r>
                      <m:r>
                        <a:rPr lang="en-US" altLang="ko-KR" sz="11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=2∗</m:t>
                      </m:r>
                      <m:r>
                        <a:rPr lang="en-US" altLang="ko-KR" sz="11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11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6D79411-0BC9-4328-BD59-9DF6F6749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3805" y="4348516"/>
                <a:ext cx="2656115" cy="1090811"/>
              </a:xfrm>
              <a:prstGeom prst="rect">
                <a:avLst/>
              </a:prstGeom>
              <a:blipFill>
                <a:blip r:embed="rId11"/>
                <a:stretch>
                  <a:fillRect b="-11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0438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6455884"/>
            <a:ext cx="12191999" cy="4021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 flipV="1">
            <a:off x="407010" y="1434530"/>
            <a:ext cx="193966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17841" y="903783"/>
            <a:ext cx="78848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Probability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29396" y="6503053"/>
            <a:ext cx="2217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Recommender Systems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8005C8-DF87-4DD9-8BF3-C6EF9A778917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i="1" dirty="0">
                <a:latin typeface="times" panose="02020603050405020304" pitchFamily="18" charset="0"/>
                <a:cs typeface="times" panose="02020603050405020304" pitchFamily="18" charset="0"/>
              </a:rPr>
              <a:t>Yunsang Joo</a:t>
            </a:r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8AEEE4-88C3-448A-A4D5-9140D40634D5}"/>
              </a:ext>
            </a:extLst>
          </p:cNvPr>
          <p:cNvSpPr txBox="1"/>
          <p:nvPr/>
        </p:nvSpPr>
        <p:spPr>
          <a:xfrm>
            <a:off x="407010" y="1481700"/>
            <a:ext cx="6113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2196F3"/>
                </a:solidFill>
                <a:effectLst/>
                <a:latin typeface="Roboto"/>
              </a:rPr>
              <a:t>2.6.1. Basic Probability Theory</a:t>
            </a:r>
          </a:p>
        </p:txBody>
      </p:sp>
      <p:sp>
        <p:nvSpPr>
          <p:cNvPr id="5" name="정육면체 4">
            <a:extLst>
              <a:ext uri="{FF2B5EF4-FFF2-40B4-BE49-F238E27FC236}">
                <a16:creationId xmlns:a16="http://schemas.microsoft.com/office/drawing/2014/main" id="{F33FD838-D6BD-4552-8AEE-EA53EB0E5F6C}"/>
              </a:ext>
            </a:extLst>
          </p:cNvPr>
          <p:cNvSpPr/>
          <p:nvPr/>
        </p:nvSpPr>
        <p:spPr>
          <a:xfrm>
            <a:off x="4807130" y="2074368"/>
            <a:ext cx="800897" cy="79779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E33432B-2245-46CD-B79A-9E179D7A3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10" y="2548271"/>
            <a:ext cx="2972215" cy="64779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62B734F-BC15-41D2-80E2-CFAD49EE6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10" y="3196061"/>
            <a:ext cx="3229426" cy="87642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32632B5-34F3-45CF-96C6-61300AACD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010" y="4072483"/>
            <a:ext cx="3305636" cy="71447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26EEDA0-0FE0-483C-8E6B-362D4108D3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010" y="4786958"/>
            <a:ext cx="4067743" cy="97168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0A47B2F-3A80-474E-8E7E-D8384DA3E3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3468" y="1360080"/>
            <a:ext cx="5828530" cy="508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476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6455884"/>
            <a:ext cx="12191999" cy="4021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 flipV="1">
            <a:off x="407010" y="1434530"/>
            <a:ext cx="193966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17841" y="903783"/>
            <a:ext cx="78848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Probability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29396" y="6503053"/>
            <a:ext cx="2217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Recommender Systems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8005C8-DF87-4DD9-8BF3-C6EF9A778917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i="1" dirty="0">
                <a:latin typeface="times" panose="02020603050405020304" pitchFamily="18" charset="0"/>
                <a:cs typeface="times" panose="02020603050405020304" pitchFamily="18" charset="0"/>
              </a:rPr>
              <a:t>Yunsang Joo</a:t>
            </a:r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E656E9-0081-417E-8069-FA1B3EC27439}"/>
              </a:ext>
            </a:extLst>
          </p:cNvPr>
          <p:cNvSpPr txBox="1"/>
          <p:nvPr/>
        </p:nvSpPr>
        <p:spPr>
          <a:xfrm>
            <a:off x="317841" y="1481700"/>
            <a:ext cx="6113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2196F3"/>
                </a:solidFill>
                <a:effectLst/>
                <a:latin typeface="Roboto"/>
              </a:rPr>
              <a:t>2.6.1.1. Axioms of Probability Theory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123187-691D-4CC9-BAA3-2CED34AC1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10" y="2005354"/>
            <a:ext cx="8068801" cy="91452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A6625D7-0A84-4703-8C1D-6C939765380E}"/>
              </a:ext>
            </a:extLst>
          </p:cNvPr>
          <p:cNvSpPr txBox="1"/>
          <p:nvPr/>
        </p:nvSpPr>
        <p:spPr>
          <a:xfrm>
            <a:off x="407010" y="3081612"/>
            <a:ext cx="6113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96F3"/>
                </a:solidFill>
                <a:effectLst/>
                <a:latin typeface="Roboto"/>
              </a:rPr>
              <a:t>2.6.1.2. Random Variables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A64B9F-E2AB-424E-9C0A-72C11E4FB34C}"/>
              </a:ext>
            </a:extLst>
          </p:cNvPr>
          <p:cNvSpPr txBox="1"/>
          <p:nvPr/>
        </p:nvSpPr>
        <p:spPr>
          <a:xfrm>
            <a:off x="407009" y="3498113"/>
            <a:ext cx="7221699" cy="2116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rgbClr val="00B050"/>
                </a:solidFill>
              </a:rPr>
              <a:t>주사위</a:t>
            </a:r>
            <a:endParaRPr lang="en-US" altLang="ko-KR" sz="1800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00B050"/>
                </a:solidFill>
              </a:rPr>
              <a:t>Sample space: S = {1,2,3,4,5,6}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B050"/>
                </a:solidFill>
              </a:rPr>
              <a:t>5</a:t>
            </a:r>
            <a:r>
              <a:rPr lang="ko-KR" altLang="en-US" dirty="0">
                <a:solidFill>
                  <a:srgbClr val="00B050"/>
                </a:solidFill>
              </a:rPr>
              <a:t>가 나올 확률</a:t>
            </a:r>
            <a:r>
              <a:rPr lang="en-US" altLang="ko-KR" dirty="0">
                <a:solidFill>
                  <a:srgbClr val="00B050"/>
                </a:solidFill>
              </a:rPr>
              <a:t>: P({X=5})  or  P(X=5)</a:t>
            </a: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00B050"/>
                </a:solidFill>
              </a:rPr>
              <a:t>P(1≤X≤3): means </a:t>
            </a:r>
            <a:r>
              <a:rPr lang="en-US" altLang="ko-KR" dirty="0">
                <a:solidFill>
                  <a:srgbClr val="00B050"/>
                </a:solidFill>
              </a:rPr>
              <a:t>random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en-US" altLang="ko-KR" dirty="0">
                <a:solidFill>
                  <a:srgbClr val="00B050"/>
                </a:solidFill>
              </a:rPr>
              <a:t>variable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en-US" altLang="ko-KR" dirty="0">
                <a:solidFill>
                  <a:srgbClr val="00B050"/>
                </a:solidFill>
              </a:rPr>
              <a:t>X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en-US" altLang="ko-KR" dirty="0">
                <a:solidFill>
                  <a:srgbClr val="00B050"/>
                </a:solidFill>
              </a:rPr>
              <a:t>can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en-US" altLang="ko-KR" dirty="0">
                <a:solidFill>
                  <a:srgbClr val="00B050"/>
                </a:solidFill>
              </a:rPr>
              <a:t>take</a:t>
            </a:r>
            <a:r>
              <a:rPr lang="en-US" altLang="ko-KR" sz="1800" dirty="0">
                <a:solidFill>
                  <a:srgbClr val="00B050"/>
                </a:solidFill>
              </a:rPr>
              <a:t>  {X=1, 2, or, 3}</a:t>
            </a:r>
          </a:p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rgbClr val="00B050"/>
                </a:solidFill>
              </a:rPr>
              <a:t>이 섹션의 나머지 부분은 이산 공간에서의 확률을 고려</a:t>
            </a:r>
            <a:r>
              <a:rPr lang="ko-KR" altLang="en-US" dirty="0">
                <a:solidFill>
                  <a:srgbClr val="00B050"/>
                </a:solidFill>
              </a:rPr>
              <a:t>한다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  <a:endParaRPr lang="en-US" altLang="ko-KR" sz="1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296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6455884"/>
            <a:ext cx="12192000" cy="4021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703592" y="1241529"/>
            <a:ext cx="10468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03592" y="718309"/>
            <a:ext cx="78848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Index</a:t>
            </a:r>
            <a:endParaRPr lang="en-US" altLang="ko-KR" sz="2800" dirty="0"/>
          </a:p>
        </p:txBody>
      </p:sp>
      <p:sp>
        <p:nvSpPr>
          <p:cNvPr id="2" name="직사각형 1"/>
          <p:cNvSpPr/>
          <p:nvPr/>
        </p:nvSpPr>
        <p:spPr>
          <a:xfrm>
            <a:off x="129396" y="6503053"/>
            <a:ext cx="25827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Computational Performance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8005C8-DF87-4DD9-8BF3-C6EF9A778917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i="1" dirty="0" err="1">
                <a:latin typeface="times" panose="02020603050405020304" pitchFamily="18" charset="0"/>
                <a:cs typeface="times" panose="02020603050405020304" pitchFamily="18" charset="0"/>
              </a:rPr>
              <a:t>Yunsang</a:t>
            </a:r>
            <a:r>
              <a:rPr lang="en-US" altLang="ko-KR" sz="1600" b="1" i="1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ko-KR" sz="1600" b="1" i="1" dirty="0" err="1">
                <a:latin typeface="times" panose="02020603050405020304" pitchFamily="18" charset="0"/>
                <a:cs typeface="times" panose="02020603050405020304" pitchFamily="18" charset="0"/>
              </a:rPr>
              <a:t>Joo</a:t>
            </a:r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E51A2A-E3FE-48DE-B248-C1F83BBBFA5D}"/>
              </a:ext>
            </a:extLst>
          </p:cNvPr>
          <p:cNvSpPr txBox="1"/>
          <p:nvPr/>
        </p:nvSpPr>
        <p:spPr>
          <a:xfrm>
            <a:off x="703592" y="2041734"/>
            <a:ext cx="10617551" cy="334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Data Manipulation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Data Preprocessing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Linear Algebra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Calculus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Automatic Differentiation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2905689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6455884"/>
            <a:ext cx="12191999" cy="4021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 flipV="1">
            <a:off x="407010" y="1443248"/>
            <a:ext cx="193966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17841" y="903783"/>
            <a:ext cx="78848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Probability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29396" y="6503053"/>
            <a:ext cx="2217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Recommender Systems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8005C8-DF87-4DD9-8BF3-C6EF9A778917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i="1" dirty="0">
                <a:latin typeface="times" panose="02020603050405020304" pitchFamily="18" charset="0"/>
                <a:cs typeface="times" panose="02020603050405020304" pitchFamily="18" charset="0"/>
              </a:rPr>
              <a:t>Yunsang Joo</a:t>
            </a:r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A64B9F-E2AB-424E-9C0A-72C11E4FB34C}"/>
              </a:ext>
            </a:extLst>
          </p:cNvPr>
          <p:cNvSpPr txBox="1"/>
          <p:nvPr/>
        </p:nvSpPr>
        <p:spPr>
          <a:xfrm>
            <a:off x="407009" y="2631200"/>
            <a:ext cx="11314728" cy="2531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 (A = a, B = b): A = a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</a:t>
            </a:r>
            <a:r>
              <a:rPr lang="pt-BR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 = b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 동시에 있을 확률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pt-BR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 (A = a, B = b) ≤ P (A = a)//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 = a) and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(B = b)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개별적으로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 = a) or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(B = b)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보다 높을 수 없다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 (B = b ∣ A = a): A = a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 발생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했을 때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 = b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확률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DE31C2-47F3-4E2C-B048-6BE00C83A37E}"/>
              </a:ext>
            </a:extLst>
          </p:cNvPr>
          <p:cNvSpPr txBox="1"/>
          <p:nvPr/>
        </p:nvSpPr>
        <p:spPr>
          <a:xfrm>
            <a:off x="317841" y="1428517"/>
            <a:ext cx="6113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2196F3"/>
                </a:solidFill>
                <a:effectLst/>
                <a:latin typeface="Roboto"/>
              </a:rPr>
              <a:t>2.6.2. Dealing with Multiple Random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AAF48A-7D7A-405D-B926-782EC7538514}"/>
              </a:ext>
            </a:extLst>
          </p:cNvPr>
          <p:cNvSpPr txBox="1"/>
          <p:nvPr/>
        </p:nvSpPr>
        <p:spPr>
          <a:xfrm>
            <a:off x="407009" y="2261868"/>
            <a:ext cx="6113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2196F3"/>
                </a:solidFill>
                <a:effectLst/>
                <a:latin typeface="Roboto"/>
              </a:rPr>
              <a:t>2.6.2.1. Joint Probability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48CDB9-BCA3-462C-BF5A-F6270D868DD1}"/>
              </a:ext>
            </a:extLst>
          </p:cNvPr>
          <p:cNvSpPr txBox="1"/>
          <p:nvPr/>
        </p:nvSpPr>
        <p:spPr>
          <a:xfrm>
            <a:off x="407009" y="3981328"/>
            <a:ext cx="6113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2196F3"/>
                </a:solidFill>
                <a:effectLst/>
                <a:latin typeface="Roboto"/>
              </a:rPr>
              <a:t>2.6.2.2. Conditional Probability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55F9706-51F8-4E27-A2AD-86ACF8D76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974" y="4165994"/>
            <a:ext cx="1943463" cy="45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860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6455884"/>
            <a:ext cx="12191999" cy="4021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 flipV="1">
            <a:off x="407010" y="1434530"/>
            <a:ext cx="193966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17841" y="903783"/>
            <a:ext cx="78848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Probability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29396" y="6503053"/>
            <a:ext cx="2217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Recommender Systems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8005C8-DF87-4DD9-8BF3-C6EF9A778917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i="1" dirty="0">
                <a:latin typeface="times" panose="02020603050405020304" pitchFamily="18" charset="0"/>
                <a:cs typeface="times" panose="02020603050405020304" pitchFamily="18" charset="0"/>
              </a:rPr>
              <a:t>Yunsang Joo</a:t>
            </a:r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A64B9F-E2AB-424E-9C0A-72C11E4FB34C}"/>
              </a:ext>
            </a:extLst>
          </p:cNvPr>
          <p:cNvSpPr txBox="1"/>
          <p:nvPr/>
        </p:nvSpPr>
        <p:spPr>
          <a:xfrm>
            <a:off x="407009" y="1831845"/>
            <a:ext cx="11314728" cy="3780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조건부 확률의 정의를 사용하여 통계에서 가장 유용하고 유명한 방정식 중 하나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 (A, B) = P (B∣A) P(A)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P (A∣B) P(B)</a:t>
            </a:r>
          </a:p>
          <a:p>
            <a:pPr>
              <a:lnSpc>
                <a:spcPct val="150000"/>
              </a:lnSpc>
            </a:pP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한 사건이 발생하더라도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사건의 발생에 영향을 주지 않는다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.(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A⊥B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 (B∣A) = P (B), P (A∣B) = P (A)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 (A, B ∣ C) = P (A∣C) P (B∣C)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 경우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확률 변수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조건부로 독립이다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A⊥B∣C)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CDE88E-28DF-428D-A7F7-B96DF171845C}"/>
              </a:ext>
            </a:extLst>
          </p:cNvPr>
          <p:cNvSpPr txBox="1"/>
          <p:nvPr/>
        </p:nvSpPr>
        <p:spPr>
          <a:xfrm>
            <a:off x="317841" y="1493169"/>
            <a:ext cx="6113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2196F3"/>
                </a:solidFill>
                <a:effectLst/>
                <a:latin typeface="Roboto"/>
              </a:rPr>
              <a:t>2.6.2.3. Bayes’ theorem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2FBB33FF-A983-4194-9384-F53D92090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6714" y="1862501"/>
            <a:ext cx="1943371" cy="46679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F5C946A-BCBD-4EC8-8C4B-D253FFCD0979}"/>
              </a:ext>
            </a:extLst>
          </p:cNvPr>
          <p:cNvSpPr txBox="1"/>
          <p:nvPr/>
        </p:nvSpPr>
        <p:spPr>
          <a:xfrm>
            <a:off x="317841" y="2716969"/>
            <a:ext cx="6113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2196F3"/>
                </a:solidFill>
                <a:effectLst/>
                <a:latin typeface="Roboto"/>
              </a:rPr>
              <a:t>2.6.2.4. Marginalization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AF3508AF-819B-45B7-9759-839D207F8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05" y="3131066"/>
            <a:ext cx="1467055" cy="43821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A8B30CA-30FC-4DCF-93C7-15612F71C077}"/>
              </a:ext>
            </a:extLst>
          </p:cNvPr>
          <p:cNvSpPr txBox="1"/>
          <p:nvPr/>
        </p:nvSpPr>
        <p:spPr>
          <a:xfrm>
            <a:off x="317841" y="3795112"/>
            <a:ext cx="6113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2196F3"/>
                </a:solidFill>
                <a:effectLst/>
                <a:latin typeface="Roboto"/>
              </a:rPr>
              <a:t>2.6.2.5. Independence</a:t>
            </a:r>
          </a:p>
        </p:txBody>
      </p:sp>
    </p:spTree>
    <p:extLst>
      <p:ext uri="{BB962C8B-B14F-4D97-AF65-F5344CB8AC3E}">
        <p14:creationId xmlns:p14="http://schemas.microsoft.com/office/powerpoint/2010/main" val="3584688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6455884"/>
            <a:ext cx="12191999" cy="4021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 flipV="1">
            <a:off x="407010" y="1434530"/>
            <a:ext cx="193966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17841" y="903783"/>
            <a:ext cx="78848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Probability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29396" y="6503053"/>
            <a:ext cx="2217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Recommender Systems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8005C8-DF87-4DD9-8BF3-C6EF9A778917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i="1" dirty="0">
                <a:latin typeface="times" panose="02020603050405020304" pitchFamily="18" charset="0"/>
                <a:cs typeface="times" panose="02020603050405020304" pitchFamily="18" charset="0"/>
              </a:rPr>
              <a:t>Yunsang Joo</a:t>
            </a:r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271D83-88F2-45D7-A398-135A443B1936}"/>
              </a:ext>
            </a:extLst>
          </p:cNvPr>
          <p:cNvSpPr txBox="1"/>
          <p:nvPr/>
        </p:nvSpPr>
        <p:spPr>
          <a:xfrm>
            <a:off x="407010" y="1474172"/>
            <a:ext cx="6113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2196F3"/>
                </a:solidFill>
                <a:effectLst/>
                <a:latin typeface="Roboto"/>
              </a:rPr>
              <a:t>Expectation and Variance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8BA3A3-732F-4C0E-8706-970E8B420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0451" y="2943222"/>
            <a:ext cx="1676634" cy="40010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4C71AFA-DE9D-4EC5-8A1E-0B430DD3FD7B}"/>
              </a:ext>
            </a:extLst>
          </p:cNvPr>
          <p:cNvSpPr txBox="1"/>
          <p:nvPr/>
        </p:nvSpPr>
        <p:spPr>
          <a:xfrm>
            <a:off x="2848588" y="2910392"/>
            <a:ext cx="485849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0" dirty="0">
                <a:effectLst/>
                <a:latin typeface="Roboto"/>
              </a:rPr>
              <a:t>기댓값</a:t>
            </a:r>
            <a:r>
              <a:rPr lang="en-US" altLang="ko-KR" sz="1600" b="0" dirty="0">
                <a:effectLst/>
                <a:latin typeface="Roboto"/>
              </a:rPr>
              <a:t>(expectation </a:t>
            </a:r>
            <a:r>
              <a:rPr lang="en-US" altLang="ko-KR" sz="1600" b="0" i="0" dirty="0">
                <a:effectLst/>
                <a:latin typeface="Roboto"/>
              </a:rPr>
              <a:t>or average)</a:t>
            </a:r>
          </a:p>
          <a:p>
            <a:endParaRPr lang="en-US" altLang="ko-KR" sz="1600" b="0" i="0" dirty="0">
              <a:effectLst/>
              <a:latin typeface="Roboto"/>
            </a:endParaRPr>
          </a:p>
          <a:p>
            <a:r>
              <a:rPr lang="en-US" altLang="ko-KR" sz="1600" dirty="0">
                <a:latin typeface="Roboto"/>
              </a:rPr>
              <a:t>x </a:t>
            </a:r>
            <a:r>
              <a:rPr lang="ko-KR" altLang="en-US" sz="1600" dirty="0">
                <a:latin typeface="Roboto"/>
              </a:rPr>
              <a:t>값이 </a:t>
            </a:r>
            <a:r>
              <a:rPr lang="en-US" altLang="ko-KR" sz="1600" dirty="0">
                <a:latin typeface="Roboto"/>
              </a:rPr>
              <a:t>Random variable</a:t>
            </a:r>
            <a:r>
              <a:rPr lang="ko-KR" altLang="en-US" sz="1600" dirty="0">
                <a:latin typeface="Roboto"/>
              </a:rPr>
              <a:t>인 경우</a:t>
            </a:r>
            <a:endParaRPr lang="en-US" altLang="ko-KR" sz="1600" dirty="0">
              <a:latin typeface="Roboto"/>
            </a:endParaRPr>
          </a:p>
          <a:p>
            <a:endParaRPr lang="en-US" altLang="ko-KR" sz="1600" b="0" i="0" dirty="0">
              <a:effectLst/>
              <a:latin typeface="Roboto"/>
            </a:endParaRPr>
          </a:p>
          <a:p>
            <a:endParaRPr lang="en-US" altLang="ko-KR" sz="1600" b="0" i="0" dirty="0">
              <a:effectLst/>
              <a:latin typeface="Roboto"/>
            </a:endParaRPr>
          </a:p>
          <a:p>
            <a:r>
              <a:rPr lang="ko-KR" altLang="en-US" sz="1600" b="0" i="0" dirty="0">
                <a:effectLst/>
                <a:latin typeface="Roboto"/>
              </a:rPr>
              <a:t>분산</a:t>
            </a:r>
            <a:r>
              <a:rPr lang="en-US" altLang="ko-KR" sz="1600" b="0" i="0" dirty="0">
                <a:effectLst/>
                <a:latin typeface="Roboto"/>
              </a:rPr>
              <a:t>(variance)</a:t>
            </a:r>
          </a:p>
          <a:p>
            <a:endParaRPr lang="en-US" altLang="ko-KR" sz="1600" dirty="0"/>
          </a:p>
          <a:p>
            <a:r>
              <a:rPr lang="en-US" altLang="ko-KR" sz="1600" dirty="0"/>
              <a:t>x </a:t>
            </a:r>
            <a:r>
              <a:rPr lang="ko-KR" altLang="en-US" sz="1600" dirty="0"/>
              <a:t>값이 </a:t>
            </a:r>
            <a:r>
              <a:rPr lang="en-US" altLang="ko-KR" sz="1600" dirty="0"/>
              <a:t>Random variable</a:t>
            </a:r>
            <a:r>
              <a:rPr lang="ko-KR" altLang="en-US" sz="1600" dirty="0"/>
              <a:t>인 경우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1BE5C50-E5F2-4403-8E98-44CE09E89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630" y="3451635"/>
            <a:ext cx="2000529" cy="40010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ECBD99E-60A9-4EAC-B1BE-6CED91FC9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0451" y="4221327"/>
            <a:ext cx="3267531" cy="35247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1E2F64-A22E-4324-9231-4DECA27742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5630" y="4552807"/>
            <a:ext cx="2524477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215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6455884"/>
            <a:ext cx="12191999" cy="4021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407010" y="1434528"/>
            <a:ext cx="30677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17841" y="903783"/>
            <a:ext cx="78848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Data Manipulation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29396" y="6503053"/>
            <a:ext cx="2217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Recommender Systems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8005C8-DF87-4DD9-8BF3-C6EF9A778917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i="1" dirty="0">
                <a:latin typeface="times" panose="02020603050405020304" pitchFamily="18" charset="0"/>
                <a:cs typeface="times" panose="02020603050405020304" pitchFamily="18" charset="0"/>
              </a:rPr>
              <a:t>Yunsang Joo</a:t>
            </a:r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87AFFC04-066A-4AF9-9A48-9ECD4F92D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010" y="1515292"/>
            <a:ext cx="10946790" cy="4661671"/>
          </a:xfrm>
        </p:spPr>
        <p:txBody>
          <a:bodyPr>
            <a:normAutofit/>
          </a:bodyPr>
          <a:lstStyle/>
          <a:p>
            <a:pPr lvl="1"/>
            <a:r>
              <a:rPr lang="ko-KR" altLang="en-US" sz="2000" dirty="0"/>
              <a:t>목표</a:t>
            </a:r>
            <a:r>
              <a:rPr lang="en-US" altLang="ko-KR" sz="2000" dirty="0"/>
              <a:t>: </a:t>
            </a:r>
            <a:r>
              <a:rPr lang="ko-KR" altLang="en-US" sz="2000" dirty="0"/>
              <a:t>책을 진행하면서 구축할 기본 수학 및 수치 컴퓨팅 도구를 준비하고 실행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F3F0D2-07E2-4870-8D69-F18D015C1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10" y="2770818"/>
            <a:ext cx="866896" cy="21910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EA125DA-2B2B-4704-A9C6-902C446BA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10" y="2989924"/>
            <a:ext cx="3896269" cy="87642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116FAF3-08F4-4660-A124-7ECB6CB39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010" y="3863654"/>
            <a:ext cx="1162212" cy="72400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CE293C6-C2C5-4A4B-A0CF-A199A9E136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010" y="4587655"/>
            <a:ext cx="666843" cy="66684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84CC1BE-437E-4DE6-B92D-E34D09EF36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008" y="5254498"/>
            <a:ext cx="1819529" cy="116221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DECAAC6-34AA-45B4-80FB-97F2A670C0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7778" y="2076532"/>
            <a:ext cx="2000529" cy="163852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AA46F9D-A0E5-43A8-9C52-2A84E9E418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17778" y="3695268"/>
            <a:ext cx="1952898" cy="165758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9A078E3-8D3A-4915-9B48-AEAC9E7A42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26485" y="5352849"/>
            <a:ext cx="3181794" cy="105742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DB3498E-2BC8-4CBF-9566-351981F73A2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81346" y="4117377"/>
            <a:ext cx="3896269" cy="101931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340AA5B-9424-4AEC-85C5-984AC22AEB5A}"/>
              </a:ext>
            </a:extLst>
          </p:cNvPr>
          <p:cNvSpPr txBox="1"/>
          <p:nvPr/>
        </p:nvSpPr>
        <p:spPr>
          <a:xfrm>
            <a:off x="407008" y="2174675"/>
            <a:ext cx="2412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2196F3"/>
                </a:solidFill>
                <a:effectLst/>
                <a:latin typeface="Roboto"/>
              </a:rPr>
              <a:t>2.1.1. Getting Started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AF003D-1B36-42C5-B460-D8DCFEA9D80C}"/>
              </a:ext>
            </a:extLst>
          </p:cNvPr>
          <p:cNvSpPr txBox="1"/>
          <p:nvPr/>
        </p:nvSpPr>
        <p:spPr>
          <a:xfrm>
            <a:off x="520941" y="3109173"/>
            <a:ext cx="38962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B050"/>
                </a:solidFill>
              </a:rPr>
              <a:t>//0</a:t>
            </a:r>
            <a:r>
              <a:rPr lang="ko-KR" altLang="en-US" sz="1100" dirty="0">
                <a:solidFill>
                  <a:srgbClr val="00B050"/>
                </a:solidFill>
              </a:rPr>
              <a:t>부터 </a:t>
            </a:r>
            <a:r>
              <a:rPr lang="en-US" altLang="ko-KR" sz="1100" dirty="0">
                <a:solidFill>
                  <a:srgbClr val="00B050"/>
                </a:solidFill>
              </a:rPr>
              <a:t>n-1</a:t>
            </a:r>
            <a:r>
              <a:rPr lang="ko-KR" altLang="en-US" sz="1100" dirty="0">
                <a:solidFill>
                  <a:srgbClr val="00B050"/>
                </a:solidFill>
              </a:rPr>
              <a:t>까지의 </a:t>
            </a:r>
            <a:r>
              <a:rPr lang="en-US" altLang="ko-KR" sz="1100" dirty="0">
                <a:solidFill>
                  <a:srgbClr val="00B050"/>
                </a:solidFill>
              </a:rPr>
              <a:t>n</a:t>
            </a:r>
            <a:r>
              <a:rPr lang="ko-KR" altLang="en-US" sz="1100" dirty="0">
                <a:solidFill>
                  <a:srgbClr val="00B050"/>
                </a:solidFill>
              </a:rPr>
              <a:t>개의 수를 담은 </a:t>
            </a:r>
            <a:r>
              <a:rPr lang="en-US" altLang="ko-KR" sz="1100" dirty="0">
                <a:solidFill>
                  <a:srgbClr val="00B050"/>
                </a:solidFill>
              </a:rPr>
              <a:t>tensor</a:t>
            </a:r>
            <a:r>
              <a:rPr lang="ko-KR" altLang="en-US" sz="1100" dirty="0">
                <a:solidFill>
                  <a:srgbClr val="00B050"/>
                </a:solidFill>
              </a:rPr>
              <a:t> 형 행 벡터 생성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B5C006-8C8C-4FB4-AEF4-B21AD5DF798B}"/>
              </a:ext>
            </a:extLst>
          </p:cNvPr>
          <p:cNvSpPr txBox="1"/>
          <p:nvPr/>
        </p:nvSpPr>
        <p:spPr>
          <a:xfrm>
            <a:off x="859636" y="3834769"/>
            <a:ext cx="26409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B050"/>
                </a:solidFill>
              </a:rPr>
              <a:t>//x</a:t>
            </a:r>
            <a:r>
              <a:rPr lang="ko-KR" altLang="en-US" sz="1100" dirty="0">
                <a:solidFill>
                  <a:srgbClr val="00B050"/>
                </a:solidFill>
              </a:rPr>
              <a:t>의 </a:t>
            </a:r>
            <a:r>
              <a:rPr lang="en-US" altLang="ko-KR" sz="1100" dirty="0">
                <a:solidFill>
                  <a:srgbClr val="00B050"/>
                </a:solidFill>
              </a:rPr>
              <a:t>shape(</a:t>
            </a:r>
            <a:r>
              <a:rPr lang="ko-KR" altLang="en-US" sz="1100" dirty="0">
                <a:solidFill>
                  <a:srgbClr val="00B050"/>
                </a:solidFill>
              </a:rPr>
              <a:t>벡터일 땐</a:t>
            </a:r>
            <a:r>
              <a:rPr lang="en-US" altLang="ko-KR" sz="1100" dirty="0">
                <a:solidFill>
                  <a:srgbClr val="00B050"/>
                </a:solidFill>
              </a:rPr>
              <a:t>, size</a:t>
            </a:r>
            <a:r>
              <a:rPr lang="ko-KR" altLang="en-US" sz="1100" dirty="0">
                <a:solidFill>
                  <a:srgbClr val="00B050"/>
                </a:solidFill>
              </a:rPr>
              <a:t>를 출력</a:t>
            </a:r>
            <a:r>
              <a:rPr lang="en-US" altLang="ko-KR" sz="1100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D876FF-25BC-4376-BA55-86122CDBE16C}"/>
              </a:ext>
            </a:extLst>
          </p:cNvPr>
          <p:cNvSpPr txBox="1"/>
          <p:nvPr/>
        </p:nvSpPr>
        <p:spPr>
          <a:xfrm>
            <a:off x="988116" y="4551763"/>
            <a:ext cx="8361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B050"/>
                </a:solidFill>
              </a:rPr>
              <a:t>//x</a:t>
            </a:r>
            <a:r>
              <a:rPr lang="ko-KR" altLang="en-US" sz="1100" dirty="0">
                <a:solidFill>
                  <a:srgbClr val="00B050"/>
                </a:solidFill>
              </a:rPr>
              <a:t>의 </a:t>
            </a:r>
            <a:r>
              <a:rPr lang="en-US" altLang="ko-KR" sz="1100" dirty="0">
                <a:solidFill>
                  <a:srgbClr val="00B050"/>
                </a:solidFill>
              </a:rPr>
              <a:t>size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29447F-9D7D-44CD-90CF-CC33B4CBAF9A}"/>
              </a:ext>
            </a:extLst>
          </p:cNvPr>
          <p:cNvSpPr txBox="1"/>
          <p:nvPr/>
        </p:nvSpPr>
        <p:spPr>
          <a:xfrm>
            <a:off x="520941" y="5368298"/>
            <a:ext cx="318179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B050"/>
                </a:solidFill>
              </a:rPr>
              <a:t>//shape</a:t>
            </a:r>
            <a:r>
              <a:rPr lang="ko-KR" altLang="en-US" sz="1100" dirty="0">
                <a:solidFill>
                  <a:srgbClr val="00B050"/>
                </a:solidFill>
              </a:rPr>
              <a:t>이 </a:t>
            </a:r>
            <a:r>
              <a:rPr lang="en-US" altLang="ko-KR" sz="1100" dirty="0">
                <a:solidFill>
                  <a:srgbClr val="00B050"/>
                </a:solidFill>
              </a:rPr>
              <a:t>(12,)</a:t>
            </a:r>
            <a:r>
              <a:rPr lang="ko-KR" altLang="en-US" sz="1100" dirty="0">
                <a:solidFill>
                  <a:srgbClr val="00B050"/>
                </a:solidFill>
              </a:rPr>
              <a:t>인 행 벡터를 </a:t>
            </a:r>
            <a:r>
              <a:rPr lang="en-US" altLang="ko-KR" sz="1100" dirty="0">
                <a:solidFill>
                  <a:srgbClr val="00B050"/>
                </a:solidFill>
              </a:rPr>
              <a:t>(3,4)</a:t>
            </a:r>
            <a:r>
              <a:rPr lang="ko-KR" altLang="en-US" sz="1100" dirty="0">
                <a:solidFill>
                  <a:srgbClr val="00B050"/>
                </a:solidFill>
              </a:rPr>
              <a:t>인 행렬로 변환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2AF2962-1EC7-4F4F-A448-F64974759860}"/>
              </a:ext>
            </a:extLst>
          </p:cNvPr>
          <p:cNvSpPr txBox="1"/>
          <p:nvPr/>
        </p:nvSpPr>
        <p:spPr>
          <a:xfrm>
            <a:off x="6317382" y="2048145"/>
            <a:ext cx="38962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B050"/>
                </a:solidFill>
              </a:rPr>
              <a:t>//shape</a:t>
            </a:r>
            <a:r>
              <a:rPr lang="ko-KR" altLang="en-US" sz="1100" dirty="0">
                <a:solidFill>
                  <a:srgbClr val="00B050"/>
                </a:solidFill>
              </a:rPr>
              <a:t>이 </a:t>
            </a:r>
            <a:r>
              <a:rPr lang="en-US" altLang="ko-KR" sz="1100" dirty="0">
                <a:solidFill>
                  <a:srgbClr val="00B050"/>
                </a:solidFill>
              </a:rPr>
              <a:t>(2,3,4)</a:t>
            </a:r>
            <a:r>
              <a:rPr lang="ko-KR" altLang="en-US" sz="1100" dirty="0">
                <a:solidFill>
                  <a:srgbClr val="00B050"/>
                </a:solidFill>
              </a:rPr>
              <a:t>이고 요소가 </a:t>
            </a:r>
            <a:r>
              <a:rPr lang="en-US" altLang="ko-KR" sz="1100" dirty="0">
                <a:solidFill>
                  <a:srgbClr val="00B050"/>
                </a:solidFill>
              </a:rPr>
              <a:t>0</a:t>
            </a:r>
            <a:r>
              <a:rPr lang="ko-KR" altLang="en-US" sz="1100" dirty="0">
                <a:solidFill>
                  <a:srgbClr val="00B050"/>
                </a:solidFill>
              </a:rPr>
              <a:t>인 </a:t>
            </a:r>
            <a:r>
              <a:rPr lang="en-US" altLang="ko-KR" sz="1100" dirty="0">
                <a:solidFill>
                  <a:srgbClr val="00B050"/>
                </a:solidFill>
              </a:rPr>
              <a:t>tensor </a:t>
            </a:r>
            <a:r>
              <a:rPr lang="ko-KR" altLang="en-US" sz="1100" dirty="0">
                <a:solidFill>
                  <a:srgbClr val="00B050"/>
                </a:solidFill>
              </a:rPr>
              <a:t>생성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7C605E-95C3-45B2-A137-8D56162398C3}"/>
              </a:ext>
            </a:extLst>
          </p:cNvPr>
          <p:cNvSpPr txBox="1"/>
          <p:nvPr/>
        </p:nvSpPr>
        <p:spPr>
          <a:xfrm>
            <a:off x="6128200" y="3672545"/>
            <a:ext cx="3033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B050"/>
                </a:solidFill>
              </a:rPr>
              <a:t>//shape</a:t>
            </a:r>
            <a:r>
              <a:rPr lang="ko-KR" altLang="en-US" sz="1100" dirty="0">
                <a:solidFill>
                  <a:srgbClr val="00B050"/>
                </a:solidFill>
              </a:rPr>
              <a:t>이 </a:t>
            </a:r>
            <a:r>
              <a:rPr lang="en-US" altLang="ko-KR" sz="1100" dirty="0">
                <a:solidFill>
                  <a:srgbClr val="00B050"/>
                </a:solidFill>
              </a:rPr>
              <a:t>(2,3,4)</a:t>
            </a:r>
            <a:r>
              <a:rPr lang="ko-KR" altLang="en-US" sz="1100" dirty="0">
                <a:solidFill>
                  <a:srgbClr val="00B050"/>
                </a:solidFill>
              </a:rPr>
              <a:t>이고 요소가 </a:t>
            </a:r>
            <a:r>
              <a:rPr lang="en-US" altLang="ko-KR" sz="1100" dirty="0">
                <a:solidFill>
                  <a:srgbClr val="00B050"/>
                </a:solidFill>
              </a:rPr>
              <a:t>1</a:t>
            </a:r>
            <a:r>
              <a:rPr lang="ko-KR" altLang="en-US" sz="1100" dirty="0">
                <a:solidFill>
                  <a:srgbClr val="00B050"/>
                </a:solidFill>
              </a:rPr>
              <a:t>인 </a:t>
            </a:r>
            <a:r>
              <a:rPr lang="en-US" altLang="ko-KR" sz="1100" dirty="0">
                <a:solidFill>
                  <a:srgbClr val="00B050"/>
                </a:solidFill>
              </a:rPr>
              <a:t>tensor </a:t>
            </a:r>
            <a:r>
              <a:rPr lang="ko-KR" altLang="en-US" sz="1100" dirty="0">
                <a:solidFill>
                  <a:srgbClr val="00B050"/>
                </a:solidFill>
              </a:rPr>
              <a:t>생성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7E807FE-D974-450B-8F85-A188A95418DE}"/>
              </a:ext>
            </a:extLst>
          </p:cNvPr>
          <p:cNvSpPr txBox="1"/>
          <p:nvPr/>
        </p:nvSpPr>
        <p:spPr>
          <a:xfrm>
            <a:off x="5922964" y="5319917"/>
            <a:ext cx="38962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B050"/>
                </a:solidFill>
              </a:rPr>
              <a:t>//</a:t>
            </a:r>
            <a:r>
              <a:rPr lang="ko-KR" altLang="en-US" sz="1100" dirty="0">
                <a:solidFill>
                  <a:srgbClr val="00B050"/>
                </a:solidFill>
              </a:rPr>
              <a:t>평균이 </a:t>
            </a:r>
            <a:r>
              <a:rPr lang="en-US" altLang="ko-KR" sz="1100" dirty="0">
                <a:solidFill>
                  <a:srgbClr val="00B050"/>
                </a:solidFill>
              </a:rPr>
              <a:t>0, </a:t>
            </a:r>
            <a:r>
              <a:rPr lang="ko-KR" altLang="en-US" sz="1100" dirty="0">
                <a:solidFill>
                  <a:srgbClr val="00B050"/>
                </a:solidFill>
              </a:rPr>
              <a:t>표준 편차가 </a:t>
            </a:r>
            <a:r>
              <a:rPr lang="en-US" altLang="ko-KR" sz="1100" dirty="0">
                <a:solidFill>
                  <a:srgbClr val="00B050"/>
                </a:solidFill>
              </a:rPr>
              <a:t>1</a:t>
            </a:r>
            <a:r>
              <a:rPr lang="ko-KR" altLang="en-US" sz="1100" dirty="0">
                <a:solidFill>
                  <a:srgbClr val="00B050"/>
                </a:solidFill>
              </a:rPr>
              <a:t>인 난수</a:t>
            </a:r>
          </a:p>
        </p:txBody>
      </p:sp>
    </p:spTree>
    <p:extLst>
      <p:ext uri="{BB962C8B-B14F-4D97-AF65-F5344CB8AC3E}">
        <p14:creationId xmlns:p14="http://schemas.microsoft.com/office/powerpoint/2010/main" val="2785229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6455884"/>
            <a:ext cx="12191999" cy="4021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407010" y="1434528"/>
            <a:ext cx="30677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17841" y="903783"/>
            <a:ext cx="78848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Data Manipulation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29396" y="6503053"/>
            <a:ext cx="2217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Recommender Systems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8005C8-DF87-4DD9-8BF3-C6EF9A778917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i="1" dirty="0">
                <a:latin typeface="times" panose="02020603050405020304" pitchFamily="18" charset="0"/>
                <a:cs typeface="times" panose="02020603050405020304" pitchFamily="18" charset="0"/>
              </a:rPr>
              <a:t>Yunsang Joo</a:t>
            </a:r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645F0D-AC7D-430A-AF02-AFF19D844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10" y="1838257"/>
            <a:ext cx="4906060" cy="16290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F839E56-D165-4D38-A698-4DEDBE697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25" y="3467259"/>
            <a:ext cx="3867690" cy="74305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F7D1C66-A108-443E-B029-1DD027E56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010" y="4212880"/>
            <a:ext cx="4248743" cy="221963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0DB0495-14AB-4C8C-BCAD-958AA52E70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4512" y="1844528"/>
            <a:ext cx="2657846" cy="105742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94B1BF8-B71B-40B3-8816-3330B465AF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4512" y="2901951"/>
            <a:ext cx="809738" cy="7525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65DE8BE-538F-4C5F-8BD4-28A3A35916D6}"/>
              </a:ext>
            </a:extLst>
          </p:cNvPr>
          <p:cNvSpPr txBox="1"/>
          <p:nvPr/>
        </p:nvSpPr>
        <p:spPr>
          <a:xfrm>
            <a:off x="7456570" y="2885826"/>
            <a:ext cx="12817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B050"/>
                </a:solidFill>
              </a:rPr>
              <a:t>//</a:t>
            </a:r>
            <a:r>
              <a:rPr lang="ko-KR" altLang="en-US" sz="1100" dirty="0">
                <a:solidFill>
                  <a:srgbClr val="00B050"/>
                </a:solidFill>
              </a:rPr>
              <a:t>모든 요소의 합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D46605-AD9C-4436-9707-A5DE5E23DF6B}"/>
              </a:ext>
            </a:extLst>
          </p:cNvPr>
          <p:cNvSpPr txBox="1"/>
          <p:nvPr/>
        </p:nvSpPr>
        <p:spPr>
          <a:xfrm>
            <a:off x="3838906" y="4502771"/>
            <a:ext cx="42487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B050"/>
                </a:solidFill>
              </a:rPr>
              <a:t>//</a:t>
            </a:r>
            <a:r>
              <a:rPr lang="ko-KR" altLang="en-US" sz="1100" dirty="0">
                <a:solidFill>
                  <a:srgbClr val="00B050"/>
                </a:solidFill>
              </a:rPr>
              <a:t>두 </a:t>
            </a:r>
            <a:r>
              <a:rPr lang="en-US" altLang="ko-KR" sz="1100" dirty="0">
                <a:solidFill>
                  <a:srgbClr val="00B050"/>
                </a:solidFill>
              </a:rPr>
              <a:t>tensor</a:t>
            </a:r>
            <a:r>
              <a:rPr lang="ko-KR" altLang="en-US" sz="1100" dirty="0">
                <a:solidFill>
                  <a:srgbClr val="00B050"/>
                </a:solidFill>
              </a:rPr>
              <a:t>를 하나로 합침</a:t>
            </a:r>
            <a:r>
              <a:rPr lang="en-US" altLang="ko-KR" sz="1100" dirty="0">
                <a:solidFill>
                  <a:srgbClr val="00B050"/>
                </a:solidFill>
              </a:rPr>
              <a:t>(dim=0</a:t>
            </a:r>
            <a:r>
              <a:rPr lang="en-US" altLang="ko-KR" sz="1100" dirty="0">
                <a:solidFill>
                  <a:srgbClr val="00B050"/>
                </a:solidFill>
                <a:sym typeface="Wingdings" panose="05000000000000000000" pitchFamily="2" charset="2"/>
              </a:rPr>
              <a:t></a:t>
            </a:r>
            <a:r>
              <a:rPr lang="ko-KR" altLang="en-US" sz="1100" dirty="0">
                <a:solidFill>
                  <a:srgbClr val="00B050"/>
                </a:solidFill>
                <a:sym typeface="Wingdings" panose="05000000000000000000" pitchFamily="2" charset="2"/>
              </a:rPr>
              <a:t>행 기준</a:t>
            </a:r>
            <a:r>
              <a:rPr lang="en-US" altLang="ko-KR" sz="1100" dirty="0">
                <a:solidFill>
                  <a:srgbClr val="00B050"/>
                </a:solidFill>
                <a:sym typeface="Wingdings" panose="05000000000000000000" pitchFamily="2" charset="2"/>
              </a:rPr>
              <a:t>, dim=1</a:t>
            </a:r>
            <a:r>
              <a:rPr lang="ko-KR" altLang="en-US" sz="1100" dirty="0">
                <a:solidFill>
                  <a:srgbClr val="00B050"/>
                </a:solidFill>
                <a:sym typeface="Wingdings" panose="05000000000000000000" pitchFamily="2" charset="2"/>
              </a:rPr>
              <a:t>열 기준</a:t>
            </a:r>
            <a:r>
              <a:rPr lang="en-US" altLang="ko-KR" sz="1100" dirty="0">
                <a:solidFill>
                  <a:srgbClr val="00B050"/>
                </a:solidFill>
                <a:sym typeface="Wingdings" panose="05000000000000000000" pitchFamily="2" charset="2"/>
              </a:rPr>
              <a:t>)</a:t>
            </a:r>
            <a:endParaRPr lang="ko-KR" altLang="en-US" sz="1100" dirty="0">
              <a:solidFill>
                <a:srgbClr val="00B05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D48E10-FA56-4C8F-8817-430C121DCB2C}"/>
              </a:ext>
            </a:extLst>
          </p:cNvPr>
          <p:cNvSpPr txBox="1"/>
          <p:nvPr/>
        </p:nvSpPr>
        <p:spPr>
          <a:xfrm>
            <a:off x="407010" y="1492109"/>
            <a:ext cx="19768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2196F3"/>
                </a:solidFill>
                <a:effectLst/>
                <a:latin typeface="Roboto"/>
              </a:rPr>
              <a:t>2.1.2. Operations</a:t>
            </a:r>
          </a:p>
        </p:txBody>
      </p:sp>
    </p:spTree>
    <p:extLst>
      <p:ext uri="{BB962C8B-B14F-4D97-AF65-F5344CB8AC3E}">
        <p14:creationId xmlns:p14="http://schemas.microsoft.com/office/powerpoint/2010/main" val="3448896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6455884"/>
            <a:ext cx="12191999" cy="4021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407010" y="1434528"/>
            <a:ext cx="30677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17841" y="903783"/>
            <a:ext cx="78848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Data Manipulation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29396" y="6503053"/>
            <a:ext cx="2217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Recommender Systems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8005C8-DF87-4DD9-8BF3-C6EF9A778917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i="1" dirty="0">
                <a:latin typeface="times" panose="02020603050405020304" pitchFamily="18" charset="0"/>
                <a:cs typeface="times" panose="02020603050405020304" pitchFamily="18" charset="0"/>
              </a:rPr>
              <a:t>Yunsang Joo</a:t>
            </a:r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87AFFC04-066A-4AF9-9A48-9ECD4F92D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010" y="1515292"/>
            <a:ext cx="10946790" cy="4661671"/>
          </a:xfrm>
        </p:spPr>
        <p:txBody>
          <a:bodyPr>
            <a:normAutofit/>
          </a:bodyPr>
          <a:lstStyle/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a: (3X1), b: (1X2)</a:t>
            </a:r>
          </a:p>
          <a:p>
            <a:r>
              <a:rPr lang="en-US" altLang="ko-KR" sz="2000" dirty="0"/>
              <a:t>a + b: (3x2) (broadcast)</a:t>
            </a:r>
          </a:p>
          <a:p>
            <a:r>
              <a:rPr lang="ko-KR" altLang="en-US" sz="2000" dirty="0"/>
              <a:t>행렬 </a:t>
            </a:r>
            <a:r>
              <a:rPr lang="en-US" altLang="ko-KR" sz="2000" dirty="0"/>
              <a:t>a</a:t>
            </a:r>
            <a:r>
              <a:rPr lang="ko-KR" altLang="en-US" sz="2000" dirty="0"/>
              <a:t>의 경우 열을 복제하고 행렬 </a:t>
            </a:r>
            <a:r>
              <a:rPr lang="en-US" altLang="ko-KR" sz="2000" dirty="0"/>
              <a:t>b</a:t>
            </a:r>
            <a:r>
              <a:rPr lang="ko-KR" altLang="en-US" sz="2000" dirty="0"/>
              <a:t>의 경우 행을 복제</a:t>
            </a:r>
            <a:endParaRPr lang="en-US" altLang="ko-KR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F6BBE0-BE1F-41C7-83D5-9E3E709A2B43}"/>
              </a:ext>
            </a:extLst>
          </p:cNvPr>
          <p:cNvSpPr txBox="1"/>
          <p:nvPr/>
        </p:nvSpPr>
        <p:spPr>
          <a:xfrm>
            <a:off x="7645357" y="2458217"/>
            <a:ext cx="557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0 0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1 1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2 2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E81885-C939-4B7A-922E-F84D6B4F1931}"/>
              </a:ext>
            </a:extLst>
          </p:cNvPr>
          <p:cNvSpPr txBox="1"/>
          <p:nvPr/>
        </p:nvSpPr>
        <p:spPr>
          <a:xfrm>
            <a:off x="8709117" y="2483895"/>
            <a:ext cx="557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0 1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0 1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0 1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27F3E-475D-4BD9-8977-8F4078BE4255}"/>
              </a:ext>
            </a:extLst>
          </p:cNvPr>
          <p:cNvSpPr txBox="1"/>
          <p:nvPr/>
        </p:nvSpPr>
        <p:spPr>
          <a:xfrm>
            <a:off x="7435037" y="2735216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a: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217B59-475B-4963-B461-27229FADCCC0}"/>
              </a:ext>
            </a:extLst>
          </p:cNvPr>
          <p:cNvSpPr txBox="1"/>
          <p:nvPr/>
        </p:nvSpPr>
        <p:spPr>
          <a:xfrm>
            <a:off x="8413026" y="2760894"/>
            <a:ext cx="574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b:</a:t>
            </a:r>
            <a:endParaRPr lang="ko-KR" altLang="en-US" dirty="0">
              <a:solidFill>
                <a:srgbClr val="00B05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9FD973-4C64-47D1-B524-CEE1AE876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670" y="2397399"/>
            <a:ext cx="2476846" cy="14670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5A7B7A5-9941-4571-841B-EB4804593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328" y="2391171"/>
            <a:ext cx="1200318" cy="105742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9D78902-48E7-4E02-AB70-C29EA296321D}"/>
              </a:ext>
            </a:extLst>
          </p:cNvPr>
          <p:cNvSpPr txBox="1"/>
          <p:nvPr/>
        </p:nvSpPr>
        <p:spPr>
          <a:xfrm>
            <a:off x="317841" y="1522818"/>
            <a:ext cx="3413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2196F3"/>
                </a:solidFill>
                <a:effectLst/>
                <a:latin typeface="Roboto"/>
              </a:rPr>
              <a:t>2.1.3. Broadcasting Mechanism</a:t>
            </a:r>
          </a:p>
        </p:txBody>
      </p:sp>
    </p:spTree>
    <p:extLst>
      <p:ext uri="{BB962C8B-B14F-4D97-AF65-F5344CB8AC3E}">
        <p14:creationId xmlns:p14="http://schemas.microsoft.com/office/powerpoint/2010/main" val="3348973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6455884"/>
            <a:ext cx="12191999" cy="4021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407010" y="1434528"/>
            <a:ext cx="30677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17841" y="903783"/>
            <a:ext cx="78848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Data Manipulation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29396" y="6503053"/>
            <a:ext cx="2217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Recommender Systems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8005C8-DF87-4DD9-8BF3-C6EF9A778917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i="1" dirty="0">
                <a:latin typeface="times" panose="02020603050405020304" pitchFamily="18" charset="0"/>
                <a:cs typeface="times" panose="02020603050405020304" pitchFamily="18" charset="0"/>
              </a:rPr>
              <a:t>Yunsang Joo</a:t>
            </a:r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917164-48B4-4367-AAB1-67E59F753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10" y="2107808"/>
            <a:ext cx="2238687" cy="10574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9E33B27-3423-4466-BC0E-D7F3D3707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10" y="3165231"/>
            <a:ext cx="2105319" cy="120984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45C8309-9660-45E9-872C-5765EBF42C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010" y="4385782"/>
            <a:ext cx="2114845" cy="120984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552CE93-7D45-4084-8D86-AB4DA33C1DEA}"/>
              </a:ext>
            </a:extLst>
          </p:cNvPr>
          <p:cNvSpPr txBox="1"/>
          <p:nvPr/>
        </p:nvSpPr>
        <p:spPr>
          <a:xfrm>
            <a:off x="317841" y="1469788"/>
            <a:ext cx="6113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2196F3"/>
                </a:solidFill>
                <a:effectLst/>
                <a:latin typeface="Roboto"/>
              </a:rPr>
              <a:t>2.1.4. Indexing and Slicing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3940DB-CE98-46E1-A75C-3918D7735D9B}"/>
              </a:ext>
            </a:extLst>
          </p:cNvPr>
          <p:cNvSpPr txBox="1"/>
          <p:nvPr/>
        </p:nvSpPr>
        <p:spPr>
          <a:xfrm>
            <a:off x="2645696" y="2156456"/>
            <a:ext cx="50352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B050"/>
                </a:solidFill>
              </a:rPr>
              <a:t>//[-n]: </a:t>
            </a:r>
            <a:r>
              <a:rPr lang="ko-KR" altLang="en-US" sz="1100" dirty="0">
                <a:solidFill>
                  <a:srgbClr val="00B050"/>
                </a:solidFill>
              </a:rPr>
              <a:t>뒤에서 </a:t>
            </a:r>
            <a:r>
              <a:rPr lang="en-US" altLang="ko-KR" sz="1100" dirty="0">
                <a:solidFill>
                  <a:srgbClr val="00B050"/>
                </a:solidFill>
              </a:rPr>
              <a:t>n</a:t>
            </a:r>
            <a:r>
              <a:rPr lang="ko-KR" altLang="en-US" sz="1100" dirty="0">
                <a:solidFill>
                  <a:srgbClr val="00B050"/>
                </a:solidFill>
              </a:rPr>
              <a:t>번 째 행 출력</a:t>
            </a:r>
            <a:r>
              <a:rPr lang="en-US" altLang="ko-KR" sz="1100" dirty="0">
                <a:solidFill>
                  <a:srgbClr val="00B050"/>
                </a:solidFill>
              </a:rPr>
              <a:t>, [n : m]:</a:t>
            </a:r>
            <a:r>
              <a:rPr lang="ko-KR" altLang="en-US" sz="1100" dirty="0">
                <a:solidFill>
                  <a:srgbClr val="00B050"/>
                </a:solidFill>
              </a:rPr>
              <a:t> </a:t>
            </a:r>
            <a:r>
              <a:rPr lang="en-US" altLang="ko-KR" sz="1100" dirty="0">
                <a:solidFill>
                  <a:srgbClr val="00B050"/>
                </a:solidFill>
              </a:rPr>
              <a:t>n</a:t>
            </a:r>
            <a:r>
              <a:rPr lang="ko-KR" altLang="en-US" sz="1100" dirty="0">
                <a:solidFill>
                  <a:srgbClr val="00B050"/>
                </a:solidFill>
              </a:rPr>
              <a:t>번 째부터 </a:t>
            </a:r>
            <a:r>
              <a:rPr lang="en-US" altLang="ko-KR" sz="1100" dirty="0">
                <a:solidFill>
                  <a:srgbClr val="00B050"/>
                </a:solidFill>
              </a:rPr>
              <a:t>m-1</a:t>
            </a:r>
            <a:r>
              <a:rPr lang="ko-KR" altLang="en-US" sz="1100" dirty="0">
                <a:solidFill>
                  <a:srgbClr val="00B050"/>
                </a:solidFill>
              </a:rPr>
              <a:t>번째 행까지 </a:t>
            </a:r>
            <a:r>
              <a:rPr lang="en-US" altLang="ko-KR" sz="1100" dirty="0">
                <a:solidFill>
                  <a:srgbClr val="00B050"/>
                </a:solidFill>
              </a:rPr>
              <a:t>Indexing</a:t>
            </a:r>
            <a:endParaRPr lang="ko-KR" altLang="en-US" sz="1100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0186FA-32F8-4BDC-B596-AA1223149030}"/>
              </a:ext>
            </a:extLst>
          </p:cNvPr>
          <p:cNvSpPr txBox="1"/>
          <p:nvPr/>
        </p:nvSpPr>
        <p:spPr>
          <a:xfrm>
            <a:off x="3056709" y="3116720"/>
            <a:ext cx="21053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B050"/>
                </a:solidFill>
              </a:rPr>
              <a:t>//[n, m]: n</a:t>
            </a:r>
            <a:r>
              <a:rPr lang="ko-KR" altLang="en-US" sz="1100" dirty="0">
                <a:solidFill>
                  <a:srgbClr val="00B050"/>
                </a:solidFill>
              </a:rPr>
              <a:t>행 </a:t>
            </a:r>
            <a:r>
              <a:rPr lang="en-US" altLang="ko-KR" sz="1100" dirty="0">
                <a:solidFill>
                  <a:srgbClr val="00B050"/>
                </a:solidFill>
              </a:rPr>
              <a:t>m</a:t>
            </a:r>
            <a:r>
              <a:rPr lang="ko-KR" altLang="en-US" sz="1100" dirty="0">
                <a:solidFill>
                  <a:srgbClr val="00B050"/>
                </a:solidFill>
              </a:rPr>
              <a:t>열 </a:t>
            </a:r>
            <a:r>
              <a:rPr lang="en-US" altLang="ko-KR" sz="1100" dirty="0">
                <a:solidFill>
                  <a:srgbClr val="00B050"/>
                </a:solidFill>
              </a:rPr>
              <a:t>Indexing</a:t>
            </a:r>
            <a:endParaRPr lang="ko-KR" altLang="en-US" sz="1100" dirty="0">
              <a:solidFill>
                <a:srgbClr val="00B05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BD6334-ECF6-4983-8648-878BD3BCB095}"/>
              </a:ext>
            </a:extLst>
          </p:cNvPr>
          <p:cNvSpPr txBox="1"/>
          <p:nvPr/>
        </p:nvSpPr>
        <p:spPr>
          <a:xfrm>
            <a:off x="2645697" y="4381278"/>
            <a:ext cx="412086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B050"/>
                </a:solidFill>
              </a:rPr>
              <a:t>//[n : m, : ]: n</a:t>
            </a:r>
            <a:r>
              <a:rPr lang="ko-KR" altLang="en-US" sz="1100" dirty="0">
                <a:solidFill>
                  <a:srgbClr val="00B050"/>
                </a:solidFill>
              </a:rPr>
              <a:t>번째 행부터 </a:t>
            </a:r>
            <a:r>
              <a:rPr lang="en-US" altLang="ko-KR" sz="1100" dirty="0">
                <a:solidFill>
                  <a:srgbClr val="00B050"/>
                </a:solidFill>
              </a:rPr>
              <a:t>m-1</a:t>
            </a:r>
            <a:r>
              <a:rPr lang="ko-KR" altLang="en-US" sz="1100" dirty="0">
                <a:solidFill>
                  <a:srgbClr val="00B050"/>
                </a:solidFill>
              </a:rPr>
              <a:t>번째 행까지의 모든 열 </a:t>
            </a:r>
            <a:r>
              <a:rPr lang="en-US" altLang="ko-KR" sz="1100" dirty="0">
                <a:solidFill>
                  <a:srgbClr val="00B050"/>
                </a:solidFill>
              </a:rPr>
              <a:t>Indexing</a:t>
            </a:r>
            <a:endParaRPr lang="ko-KR" altLang="en-US" sz="11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991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6455884"/>
            <a:ext cx="12191999" cy="4021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407010" y="1434528"/>
            <a:ext cx="30677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17841" y="903783"/>
            <a:ext cx="78848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Data Manipulation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29396" y="6503053"/>
            <a:ext cx="2217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Recommender Systems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8005C8-DF87-4DD9-8BF3-C6EF9A778917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i="1" dirty="0">
                <a:latin typeface="times" panose="02020603050405020304" pitchFamily="18" charset="0"/>
                <a:cs typeface="times" panose="02020603050405020304" pitchFamily="18" charset="0"/>
              </a:rPr>
              <a:t>Yunsang Joo</a:t>
            </a:r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52CE93-7D45-4084-8D86-AB4DA33C1DEA}"/>
              </a:ext>
            </a:extLst>
          </p:cNvPr>
          <p:cNvSpPr txBox="1"/>
          <p:nvPr/>
        </p:nvSpPr>
        <p:spPr>
          <a:xfrm>
            <a:off x="317841" y="1469788"/>
            <a:ext cx="6113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2196F3"/>
                </a:solidFill>
                <a:effectLst/>
                <a:latin typeface="Roboto"/>
              </a:rPr>
              <a:t>2.1.5. Saving Memory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3940DB-CE98-46E1-A75C-3918D7735D9B}"/>
              </a:ext>
            </a:extLst>
          </p:cNvPr>
          <p:cNvSpPr txBox="1"/>
          <p:nvPr/>
        </p:nvSpPr>
        <p:spPr>
          <a:xfrm>
            <a:off x="2645696" y="2156456"/>
            <a:ext cx="50352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B050"/>
                </a:solidFill>
              </a:rPr>
              <a:t>//Y = Y + X </a:t>
            </a:r>
            <a:r>
              <a:rPr lang="ko-KR" altLang="en-US" sz="1100" dirty="0">
                <a:solidFill>
                  <a:srgbClr val="00B050"/>
                </a:solidFill>
              </a:rPr>
              <a:t>실행 시</a:t>
            </a:r>
            <a:r>
              <a:rPr lang="en-US" altLang="ko-KR" sz="1100" dirty="0">
                <a:solidFill>
                  <a:srgbClr val="00B050"/>
                </a:solidFill>
              </a:rPr>
              <a:t>, </a:t>
            </a:r>
            <a:r>
              <a:rPr lang="ko-KR" altLang="en-US" sz="1100" dirty="0">
                <a:solidFill>
                  <a:srgbClr val="00B050"/>
                </a:solidFill>
              </a:rPr>
              <a:t>기존 </a:t>
            </a:r>
            <a:r>
              <a:rPr lang="en-US" altLang="ko-KR" sz="1100" dirty="0">
                <a:solidFill>
                  <a:srgbClr val="00B050"/>
                </a:solidFill>
              </a:rPr>
              <a:t>Y</a:t>
            </a:r>
            <a:r>
              <a:rPr lang="ko-KR" altLang="en-US" sz="1100" dirty="0">
                <a:solidFill>
                  <a:srgbClr val="00B050"/>
                </a:solidFill>
              </a:rPr>
              <a:t>의 </a:t>
            </a:r>
            <a:r>
              <a:rPr lang="en-US" altLang="ko-KR" sz="1100" dirty="0">
                <a:solidFill>
                  <a:srgbClr val="00B050"/>
                </a:solidFill>
              </a:rPr>
              <a:t>id</a:t>
            </a:r>
            <a:r>
              <a:rPr lang="ko-KR" altLang="en-US" sz="1100" dirty="0">
                <a:solidFill>
                  <a:srgbClr val="00B050"/>
                </a:solidFill>
              </a:rPr>
              <a:t>값이 변경됨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0186FA-32F8-4BDC-B596-AA1223149030}"/>
              </a:ext>
            </a:extLst>
          </p:cNvPr>
          <p:cNvSpPr txBox="1"/>
          <p:nvPr/>
        </p:nvSpPr>
        <p:spPr>
          <a:xfrm>
            <a:off x="2645696" y="3116720"/>
            <a:ext cx="370985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B050"/>
                </a:solidFill>
              </a:rPr>
              <a:t>//Z[:] = X + Y </a:t>
            </a:r>
            <a:r>
              <a:rPr lang="ko-KR" altLang="en-US" sz="1100" dirty="0">
                <a:solidFill>
                  <a:srgbClr val="00B050"/>
                </a:solidFill>
              </a:rPr>
              <a:t>실행 시</a:t>
            </a:r>
            <a:r>
              <a:rPr lang="en-US" altLang="ko-KR" sz="1100" dirty="0">
                <a:solidFill>
                  <a:srgbClr val="00B050"/>
                </a:solidFill>
              </a:rPr>
              <a:t>, </a:t>
            </a:r>
            <a:r>
              <a:rPr lang="ko-KR" altLang="en-US" sz="1100" dirty="0">
                <a:solidFill>
                  <a:srgbClr val="00B050"/>
                </a:solidFill>
              </a:rPr>
              <a:t>기존 </a:t>
            </a:r>
            <a:r>
              <a:rPr lang="en-US" altLang="ko-KR" sz="1100" dirty="0">
                <a:solidFill>
                  <a:srgbClr val="00B050"/>
                </a:solidFill>
              </a:rPr>
              <a:t>Z</a:t>
            </a:r>
            <a:r>
              <a:rPr lang="ko-KR" altLang="en-US" sz="1100" dirty="0">
                <a:solidFill>
                  <a:srgbClr val="00B050"/>
                </a:solidFill>
              </a:rPr>
              <a:t>의 </a:t>
            </a:r>
            <a:r>
              <a:rPr lang="en-US" altLang="ko-KR" sz="1100" dirty="0">
                <a:solidFill>
                  <a:srgbClr val="00B050"/>
                </a:solidFill>
              </a:rPr>
              <a:t>id</a:t>
            </a:r>
            <a:r>
              <a:rPr lang="ko-KR" altLang="en-US" sz="1100" dirty="0">
                <a:solidFill>
                  <a:srgbClr val="00B050"/>
                </a:solidFill>
              </a:rPr>
              <a:t>값이 변경되지 않음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BD6334-ECF6-4983-8648-878BD3BCB095}"/>
              </a:ext>
            </a:extLst>
          </p:cNvPr>
          <p:cNvSpPr txBox="1"/>
          <p:nvPr/>
        </p:nvSpPr>
        <p:spPr>
          <a:xfrm>
            <a:off x="2645696" y="4408270"/>
            <a:ext cx="412086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B050"/>
                </a:solidFill>
              </a:rPr>
              <a:t>//X += Y </a:t>
            </a:r>
            <a:r>
              <a:rPr lang="ko-KR" altLang="en-US" sz="1100" dirty="0">
                <a:solidFill>
                  <a:srgbClr val="00B050"/>
                </a:solidFill>
              </a:rPr>
              <a:t>실행 시</a:t>
            </a:r>
            <a:r>
              <a:rPr lang="en-US" altLang="ko-KR" sz="1100" dirty="0">
                <a:solidFill>
                  <a:srgbClr val="00B050"/>
                </a:solidFill>
              </a:rPr>
              <a:t>, </a:t>
            </a:r>
            <a:r>
              <a:rPr lang="ko-KR" altLang="en-US" sz="1100" dirty="0">
                <a:solidFill>
                  <a:srgbClr val="00B050"/>
                </a:solidFill>
              </a:rPr>
              <a:t>기존 </a:t>
            </a:r>
            <a:r>
              <a:rPr lang="en-US" altLang="ko-KR" sz="1100" dirty="0">
                <a:solidFill>
                  <a:srgbClr val="00B050"/>
                </a:solidFill>
              </a:rPr>
              <a:t>X</a:t>
            </a:r>
            <a:r>
              <a:rPr lang="ko-KR" altLang="en-US" sz="1100" dirty="0">
                <a:solidFill>
                  <a:srgbClr val="00B050"/>
                </a:solidFill>
              </a:rPr>
              <a:t>의 </a:t>
            </a:r>
            <a:r>
              <a:rPr lang="en-US" altLang="ko-KR" sz="1100" dirty="0">
                <a:solidFill>
                  <a:srgbClr val="00B050"/>
                </a:solidFill>
              </a:rPr>
              <a:t>id</a:t>
            </a:r>
            <a:r>
              <a:rPr lang="ko-KR" altLang="en-US" sz="1100" dirty="0">
                <a:solidFill>
                  <a:srgbClr val="00B050"/>
                </a:solidFill>
              </a:rPr>
              <a:t>값은 변경되지 않음</a:t>
            </a:r>
            <a:endParaRPr lang="en-US" altLang="ko-KR" sz="1100" dirty="0">
              <a:solidFill>
                <a:srgbClr val="00B050"/>
              </a:solidFill>
            </a:endParaRPr>
          </a:p>
          <a:p>
            <a:endParaRPr lang="en-US" altLang="ko-KR" sz="1100" dirty="0">
              <a:solidFill>
                <a:srgbClr val="00B050"/>
              </a:solidFill>
            </a:endParaRPr>
          </a:p>
          <a:p>
            <a:endParaRPr lang="en-US" altLang="ko-KR" sz="1100" dirty="0">
              <a:solidFill>
                <a:srgbClr val="00B050"/>
              </a:solidFill>
            </a:endParaRPr>
          </a:p>
          <a:p>
            <a:r>
              <a:rPr lang="ko-KR" altLang="en-US" sz="1100" dirty="0">
                <a:solidFill>
                  <a:srgbClr val="00B050"/>
                </a:solidFill>
              </a:rPr>
              <a:t>상황에 맞게 적절하게 사용하여 메모리 활용가능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45A108-DCBB-48D6-A703-AEDD207DB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41" y="2128987"/>
            <a:ext cx="1076475" cy="98121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0FFD712-6F2D-4F50-8861-98A5B035F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41" y="3110199"/>
            <a:ext cx="1600423" cy="133368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8854927-8053-4523-A21F-510D131CC3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262" y="4381278"/>
            <a:ext cx="1105054" cy="99073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D976445-05E6-4D01-BC9A-7DFA30B9053E}"/>
              </a:ext>
            </a:extLst>
          </p:cNvPr>
          <p:cNvSpPr txBox="1"/>
          <p:nvPr/>
        </p:nvSpPr>
        <p:spPr>
          <a:xfrm>
            <a:off x="6901540" y="1460733"/>
            <a:ext cx="4624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2196F3"/>
                </a:solidFill>
                <a:effectLst/>
                <a:latin typeface="Roboto"/>
              </a:rPr>
              <a:t>2.1.6. Conversion to Other Python Objects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747ADA02-A793-4CB4-A831-346DDCA41A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2283" y="2156456"/>
            <a:ext cx="2010056" cy="100979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8373BCA8-EFB9-4510-B87E-02ABB285BE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3760" y="3289123"/>
            <a:ext cx="2191056" cy="88594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4FE069E-B2DC-4F35-81D0-B47971A04EAF}"/>
              </a:ext>
            </a:extLst>
          </p:cNvPr>
          <p:cNvSpPr txBox="1"/>
          <p:nvPr/>
        </p:nvSpPr>
        <p:spPr>
          <a:xfrm>
            <a:off x="6901540" y="4549455"/>
            <a:ext cx="515983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B050"/>
                </a:solidFill>
              </a:rPr>
              <a:t>Size-1</a:t>
            </a:r>
            <a:r>
              <a:rPr lang="ko-KR" altLang="en-US" sz="1100" dirty="0">
                <a:solidFill>
                  <a:srgbClr val="00B050"/>
                </a:solidFill>
              </a:rPr>
              <a:t>인 </a:t>
            </a:r>
            <a:r>
              <a:rPr lang="en-US" altLang="ko-KR" sz="1100" dirty="0">
                <a:solidFill>
                  <a:srgbClr val="00B050"/>
                </a:solidFill>
              </a:rPr>
              <a:t>tensor</a:t>
            </a:r>
            <a:r>
              <a:rPr lang="ko-KR" altLang="en-US" sz="1100" dirty="0">
                <a:solidFill>
                  <a:srgbClr val="00B050"/>
                </a:solidFill>
              </a:rPr>
              <a:t>를 </a:t>
            </a:r>
            <a:r>
              <a:rPr lang="en-US" altLang="ko-KR" sz="1100" dirty="0">
                <a:solidFill>
                  <a:srgbClr val="00B050"/>
                </a:solidFill>
              </a:rPr>
              <a:t>scalar</a:t>
            </a:r>
            <a:r>
              <a:rPr lang="ko-KR" altLang="en-US" sz="1100" dirty="0">
                <a:solidFill>
                  <a:srgbClr val="00B050"/>
                </a:solidFill>
              </a:rPr>
              <a:t>로 변환하기 위해 </a:t>
            </a:r>
            <a:r>
              <a:rPr lang="en-US" altLang="ko-KR" sz="1100" dirty="0">
                <a:solidFill>
                  <a:srgbClr val="00B050"/>
                </a:solidFill>
              </a:rPr>
              <a:t>item</a:t>
            </a:r>
            <a:r>
              <a:rPr lang="ko-KR" altLang="en-US" sz="1100" dirty="0">
                <a:solidFill>
                  <a:srgbClr val="00B050"/>
                </a:solidFill>
              </a:rPr>
              <a:t>함수 또는 </a:t>
            </a:r>
            <a:r>
              <a:rPr lang="en-US" altLang="ko-KR" sz="1100" dirty="0">
                <a:solidFill>
                  <a:srgbClr val="00B050"/>
                </a:solidFill>
              </a:rPr>
              <a:t>python </a:t>
            </a:r>
            <a:r>
              <a:rPr lang="ko-KR" altLang="en-US" sz="1100" dirty="0">
                <a:solidFill>
                  <a:srgbClr val="00B050"/>
                </a:solidFill>
              </a:rPr>
              <a:t>내장함수 사용</a:t>
            </a:r>
          </a:p>
        </p:txBody>
      </p:sp>
    </p:spTree>
    <p:extLst>
      <p:ext uri="{BB962C8B-B14F-4D97-AF65-F5344CB8AC3E}">
        <p14:creationId xmlns:p14="http://schemas.microsoft.com/office/powerpoint/2010/main" val="1184456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6455884"/>
            <a:ext cx="12191999" cy="4021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407010" y="1434528"/>
            <a:ext cx="335509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17841" y="903783"/>
            <a:ext cx="78848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Data Preprocessing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29396" y="6503053"/>
            <a:ext cx="2217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Recommender Systems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8005C8-DF87-4DD9-8BF3-C6EF9A778917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i="1" dirty="0">
                <a:latin typeface="times" panose="02020603050405020304" pitchFamily="18" charset="0"/>
                <a:cs typeface="times" panose="02020603050405020304" pitchFamily="18" charset="0"/>
              </a:rPr>
              <a:t>Yunsang Joo</a:t>
            </a:r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1ABBAC-64A5-4A83-8D44-47D25C983E3D}"/>
              </a:ext>
            </a:extLst>
          </p:cNvPr>
          <p:cNvSpPr txBox="1"/>
          <p:nvPr/>
        </p:nvSpPr>
        <p:spPr>
          <a:xfrm>
            <a:off x="407010" y="1585740"/>
            <a:ext cx="6113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2196F3"/>
                </a:solidFill>
                <a:effectLst/>
                <a:latin typeface="Roboto"/>
              </a:rPr>
              <a:t>2.2.1. Reading the Dataset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537EC5-633F-403C-A432-AAABA4FEA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10" y="2002241"/>
            <a:ext cx="4734586" cy="158137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4D35CB3-4D1D-4CF4-BAB2-0C2D86F00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49" y="3583612"/>
            <a:ext cx="4410691" cy="204816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5EA832D-0D03-4377-AF79-E3E0D934648E}"/>
              </a:ext>
            </a:extLst>
          </p:cNvPr>
          <p:cNvSpPr txBox="1"/>
          <p:nvPr/>
        </p:nvSpPr>
        <p:spPr>
          <a:xfrm>
            <a:off x="3237879" y="1755602"/>
            <a:ext cx="27710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00B050"/>
                </a:solidFill>
              </a:rPr>
              <a:t>임의의 데이터 셋 생성</a:t>
            </a:r>
            <a:endParaRPr lang="en-US" altLang="ko-KR" sz="1100" dirty="0">
              <a:solidFill>
                <a:srgbClr val="00B050"/>
              </a:solidFill>
            </a:endParaRPr>
          </a:p>
          <a:p>
            <a:r>
              <a:rPr lang="en-US" altLang="ko-KR" sz="1100" dirty="0">
                <a:solidFill>
                  <a:srgbClr val="00B050"/>
                </a:solidFill>
              </a:rPr>
              <a:t>Column names: NumRooms, Alley, Price</a:t>
            </a:r>
          </a:p>
          <a:p>
            <a:r>
              <a:rPr lang="en-US" altLang="ko-KR" sz="1100" dirty="0">
                <a:solidFill>
                  <a:srgbClr val="00B050"/>
                </a:solidFill>
              </a:rPr>
              <a:t>NA: </a:t>
            </a:r>
            <a:r>
              <a:rPr lang="ko-KR" altLang="en-US" sz="1100" dirty="0">
                <a:solidFill>
                  <a:srgbClr val="00B050"/>
                </a:solidFill>
              </a:rPr>
              <a:t>결측치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087D8C-9A56-4B40-8682-19212208089F}"/>
              </a:ext>
            </a:extLst>
          </p:cNvPr>
          <p:cNvSpPr txBox="1"/>
          <p:nvPr/>
        </p:nvSpPr>
        <p:spPr>
          <a:xfrm>
            <a:off x="6045378" y="719117"/>
            <a:ext cx="3213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2196F3"/>
                </a:solidFill>
                <a:effectLst/>
                <a:latin typeface="Roboto"/>
              </a:rPr>
              <a:t>2.2.2. Handling Missing Data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4D282D3-DD54-4953-BC37-9233996728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769" y="1150422"/>
            <a:ext cx="3581900" cy="160995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717ED5C-16C9-4134-A51D-72D03B74D8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6769" y="2760372"/>
            <a:ext cx="3162741" cy="147658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E2DF90E-FBD8-4DCE-911D-D7FCA885B928}"/>
              </a:ext>
            </a:extLst>
          </p:cNvPr>
          <p:cNvSpPr txBox="1"/>
          <p:nvPr/>
        </p:nvSpPr>
        <p:spPr>
          <a:xfrm>
            <a:off x="8199073" y="1507521"/>
            <a:ext cx="38491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B050"/>
                </a:solidFill>
              </a:rPr>
              <a:t>//data.iloc[: , 0:2]: </a:t>
            </a:r>
            <a:r>
              <a:rPr lang="ko-KR" altLang="en-US" sz="1100" dirty="0">
                <a:solidFill>
                  <a:srgbClr val="00B050"/>
                </a:solidFill>
              </a:rPr>
              <a:t>모든 행의 </a:t>
            </a:r>
            <a:r>
              <a:rPr lang="en-US" altLang="ko-KR" sz="1100" dirty="0">
                <a:solidFill>
                  <a:srgbClr val="00B050"/>
                </a:solidFill>
              </a:rPr>
              <a:t>0</a:t>
            </a:r>
            <a:r>
              <a:rPr lang="ko-KR" altLang="en-US" sz="1100" dirty="0">
                <a:solidFill>
                  <a:srgbClr val="00B050"/>
                </a:solidFill>
              </a:rPr>
              <a:t>번째부터 </a:t>
            </a:r>
            <a:r>
              <a:rPr lang="en-US" altLang="ko-KR" sz="1100" dirty="0">
                <a:solidFill>
                  <a:srgbClr val="00B050"/>
                </a:solidFill>
              </a:rPr>
              <a:t>1</a:t>
            </a:r>
            <a:r>
              <a:rPr lang="ko-KR" altLang="en-US" sz="1100" dirty="0">
                <a:solidFill>
                  <a:srgbClr val="00B050"/>
                </a:solidFill>
              </a:rPr>
              <a:t>번째 열 </a:t>
            </a:r>
            <a:r>
              <a:rPr lang="en-US" altLang="ko-KR" sz="1100" dirty="0">
                <a:solidFill>
                  <a:srgbClr val="00B050"/>
                </a:solidFill>
              </a:rPr>
              <a:t>Indexing</a:t>
            </a:r>
          </a:p>
          <a:p>
            <a:r>
              <a:rPr lang="en-US" altLang="ko-KR" sz="1100" dirty="0">
                <a:solidFill>
                  <a:srgbClr val="00B050"/>
                </a:solidFill>
              </a:rPr>
              <a:t>//inputs/fillna(inputs.mean()): </a:t>
            </a:r>
            <a:r>
              <a:rPr lang="ko-KR" altLang="en-US" sz="1100" dirty="0">
                <a:solidFill>
                  <a:srgbClr val="00B050"/>
                </a:solidFill>
              </a:rPr>
              <a:t>결측치를 평균으로 대체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E5450B-90F0-40C4-9E5C-E57F6B50B744}"/>
              </a:ext>
            </a:extLst>
          </p:cNvPr>
          <p:cNvSpPr txBox="1"/>
          <p:nvPr/>
        </p:nvSpPr>
        <p:spPr>
          <a:xfrm>
            <a:off x="8619241" y="3117471"/>
            <a:ext cx="32944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B050"/>
                </a:solidFill>
              </a:rPr>
              <a:t>//pd.get_dummies: “NaN”</a:t>
            </a:r>
            <a:r>
              <a:rPr lang="ko-KR" altLang="en-US" sz="1100" dirty="0">
                <a:solidFill>
                  <a:srgbClr val="00B050"/>
                </a:solidFill>
              </a:rPr>
              <a:t>을 범주로 간주하여 </a:t>
            </a:r>
            <a:r>
              <a:rPr lang="en-US" altLang="ko-KR" sz="1100" dirty="0">
                <a:solidFill>
                  <a:srgbClr val="00B050"/>
                </a:solidFill>
              </a:rPr>
              <a:t>“Alley_Pave”, ”Alley_NaN” </a:t>
            </a:r>
            <a:r>
              <a:rPr lang="ko-KR" altLang="en-US" sz="1100" dirty="0">
                <a:solidFill>
                  <a:srgbClr val="00B050"/>
                </a:solidFill>
              </a:rPr>
              <a:t>두 개의 열로 자동 변환</a:t>
            </a:r>
            <a:r>
              <a:rPr lang="en-US" altLang="ko-KR" sz="1100" dirty="0">
                <a:solidFill>
                  <a:srgbClr val="00B050"/>
                </a:solidFill>
              </a:rPr>
              <a:t>(</a:t>
            </a:r>
            <a:r>
              <a:rPr lang="ko-KR" altLang="en-US" sz="1100" dirty="0">
                <a:solidFill>
                  <a:srgbClr val="00B050"/>
                </a:solidFill>
              </a:rPr>
              <a:t>값은 </a:t>
            </a:r>
            <a:r>
              <a:rPr lang="en-US" altLang="ko-KR" sz="1100" dirty="0">
                <a:solidFill>
                  <a:srgbClr val="00B050"/>
                </a:solidFill>
              </a:rPr>
              <a:t>0</a:t>
            </a:r>
            <a:r>
              <a:rPr lang="ko-KR" altLang="en-US" sz="1100" dirty="0">
                <a:solidFill>
                  <a:srgbClr val="00B050"/>
                </a:solidFill>
              </a:rPr>
              <a:t>과 </a:t>
            </a:r>
            <a:r>
              <a:rPr lang="en-US" altLang="ko-KR" sz="1100" dirty="0">
                <a:solidFill>
                  <a:srgbClr val="00B050"/>
                </a:solidFill>
              </a:rPr>
              <a:t>1</a:t>
            </a:r>
            <a:r>
              <a:rPr lang="ko-KR" altLang="en-US" sz="1100" dirty="0">
                <a:solidFill>
                  <a:srgbClr val="00B050"/>
                </a:solidFill>
              </a:rPr>
              <a:t>로 설정</a:t>
            </a:r>
            <a:r>
              <a:rPr lang="en-US" altLang="ko-KR" sz="1100" dirty="0">
                <a:solidFill>
                  <a:srgbClr val="00B050"/>
                </a:solidFill>
              </a:rPr>
              <a:t>) </a:t>
            </a:r>
            <a:endParaRPr lang="ko-KR" altLang="en-US" sz="1100" dirty="0">
              <a:solidFill>
                <a:srgbClr val="00B05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DD6108-BA9D-403A-8A8D-F1CD0CD0A753}"/>
              </a:ext>
            </a:extLst>
          </p:cNvPr>
          <p:cNvSpPr txBox="1"/>
          <p:nvPr/>
        </p:nvSpPr>
        <p:spPr>
          <a:xfrm>
            <a:off x="6045378" y="4205646"/>
            <a:ext cx="43140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2196F3"/>
                </a:solidFill>
                <a:effectLst/>
                <a:latin typeface="Roboto"/>
              </a:rPr>
              <a:t>2.2.3. Conversion to the Tensor Format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4421547E-A1F5-4F8E-ADD3-8C6F69FC9D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6769" y="4554095"/>
            <a:ext cx="4391638" cy="179095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B08CD87-C882-419D-A26A-B85150E7064B}"/>
              </a:ext>
            </a:extLst>
          </p:cNvPr>
          <p:cNvSpPr txBox="1"/>
          <p:nvPr/>
        </p:nvSpPr>
        <p:spPr>
          <a:xfrm>
            <a:off x="8476434" y="5270240"/>
            <a:ext cx="35718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B050"/>
                </a:solidFill>
              </a:rPr>
              <a:t>//</a:t>
            </a:r>
            <a:r>
              <a:rPr lang="en-US" altLang="ko-KR" sz="1100" dirty="0" err="1">
                <a:solidFill>
                  <a:srgbClr val="00B050"/>
                </a:solidFill>
              </a:rPr>
              <a:t>input.values</a:t>
            </a:r>
            <a:r>
              <a:rPr lang="ko-KR" altLang="en-US" sz="1100" dirty="0">
                <a:solidFill>
                  <a:srgbClr val="00B050"/>
                </a:solidFill>
              </a:rPr>
              <a:t>로 </a:t>
            </a:r>
            <a:r>
              <a:rPr lang="en-US" altLang="ko-KR" sz="1100" dirty="0">
                <a:solidFill>
                  <a:srgbClr val="00B050"/>
                </a:solidFill>
              </a:rPr>
              <a:t>dataframe</a:t>
            </a:r>
            <a:r>
              <a:rPr lang="ko-KR" altLang="en-US" sz="1100" dirty="0">
                <a:solidFill>
                  <a:srgbClr val="00B050"/>
                </a:solidFill>
              </a:rPr>
              <a:t>의 요소들을 </a:t>
            </a:r>
            <a:r>
              <a:rPr lang="en-US" altLang="ko-KR" sz="1100" dirty="0">
                <a:solidFill>
                  <a:srgbClr val="00B050"/>
                </a:solidFill>
              </a:rPr>
              <a:t>scalar</a:t>
            </a:r>
            <a:r>
              <a:rPr lang="ko-KR" altLang="en-US" sz="1100" dirty="0">
                <a:solidFill>
                  <a:srgbClr val="00B050"/>
                </a:solidFill>
              </a:rPr>
              <a:t>로 변환</a:t>
            </a:r>
          </a:p>
        </p:txBody>
      </p:sp>
    </p:spTree>
    <p:extLst>
      <p:ext uri="{BB962C8B-B14F-4D97-AF65-F5344CB8AC3E}">
        <p14:creationId xmlns:p14="http://schemas.microsoft.com/office/powerpoint/2010/main" val="784127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6455884"/>
            <a:ext cx="12191999" cy="4021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 flipV="1">
            <a:off x="407010" y="1427003"/>
            <a:ext cx="2510361" cy="7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17841" y="903783"/>
            <a:ext cx="78848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  <a:r>
              <a:rPr lang="ko-KR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Algebra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29396" y="6503053"/>
            <a:ext cx="2217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Recommender Systems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8005C8-DF87-4DD9-8BF3-C6EF9A778917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i="1" dirty="0">
                <a:latin typeface="times" panose="02020603050405020304" pitchFamily="18" charset="0"/>
                <a:cs typeface="times" panose="02020603050405020304" pitchFamily="18" charset="0"/>
              </a:rPr>
              <a:t>Yunsang Joo</a:t>
            </a:r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DE218D-DCB2-4246-85B9-3667D8F22E93}"/>
              </a:ext>
            </a:extLst>
          </p:cNvPr>
          <p:cNvSpPr txBox="1"/>
          <p:nvPr/>
        </p:nvSpPr>
        <p:spPr>
          <a:xfrm>
            <a:off x="317841" y="1588416"/>
            <a:ext cx="6113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2196F3"/>
                </a:solidFill>
                <a:effectLst/>
                <a:latin typeface="Roboto"/>
              </a:rPr>
              <a:t>2.3.1. Scalars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F3BAC5-C6E5-4636-9DC4-95C7174CB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09" y="2013141"/>
            <a:ext cx="4124901" cy="15051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003AF96-6BE4-4011-8606-B755E5E41B83}"/>
              </a:ext>
            </a:extLst>
          </p:cNvPr>
          <p:cNvSpPr txBox="1"/>
          <p:nvPr/>
        </p:nvSpPr>
        <p:spPr>
          <a:xfrm>
            <a:off x="317841" y="3565470"/>
            <a:ext cx="16981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2196F3"/>
                </a:solidFill>
                <a:effectLst/>
                <a:latin typeface="Roboto"/>
              </a:rPr>
              <a:t>2.3.2. Vectors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BD673E1-D03E-43B5-8978-D35517655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09" y="3981971"/>
            <a:ext cx="1409897" cy="87642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129B91F-0EAD-4B6F-9A08-0E62A6963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6037" y="3981971"/>
            <a:ext cx="666843" cy="70494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55F7E98-1DB2-48C6-B4C8-E710B1B76000}"/>
              </a:ext>
            </a:extLst>
          </p:cNvPr>
          <p:cNvSpPr txBox="1"/>
          <p:nvPr/>
        </p:nvSpPr>
        <p:spPr>
          <a:xfrm>
            <a:off x="4690468" y="1643809"/>
            <a:ext cx="46799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2196F3"/>
                </a:solidFill>
                <a:effectLst/>
                <a:latin typeface="Roboto"/>
              </a:rPr>
              <a:t>2.3.2.1. Length, Dimensionality, and Shape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F8B43B1B-5DF9-4EBF-83FB-19AAC58796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0562" y="2016352"/>
            <a:ext cx="476316" cy="69542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F0237F9-4E83-4620-AC7F-A6A9451DA2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0562" y="2711071"/>
            <a:ext cx="1105054" cy="71447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FBC1C93-2E7F-4E6A-9FEB-86D70DB5D9E6}"/>
              </a:ext>
            </a:extLst>
          </p:cNvPr>
          <p:cNvSpPr txBox="1"/>
          <p:nvPr/>
        </p:nvSpPr>
        <p:spPr>
          <a:xfrm>
            <a:off x="4690468" y="3358655"/>
            <a:ext cx="16981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2196F3"/>
                </a:solidFill>
                <a:effectLst/>
                <a:latin typeface="Roboto"/>
              </a:rPr>
              <a:t>2.3.3. Matrices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25365F36-A893-4586-A749-2AC69CD213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0562" y="3750136"/>
            <a:ext cx="2381582" cy="144800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A66ADCE9-B2AD-4AAE-BF77-B7EE080FB9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60562" y="5204118"/>
            <a:ext cx="2086266" cy="1181265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6381C296-5FC2-490B-BF7F-31849712FA8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99380" y="3753339"/>
            <a:ext cx="3534268" cy="1162212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182B3E46-BB24-4AEA-8B2E-2126784D9F5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99380" y="4915551"/>
            <a:ext cx="1971950" cy="100026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2753ED8-430F-4915-B977-3BDF7B13854B}"/>
              </a:ext>
            </a:extLst>
          </p:cNvPr>
          <p:cNvSpPr txBox="1"/>
          <p:nvPr/>
        </p:nvSpPr>
        <p:spPr>
          <a:xfrm>
            <a:off x="8834034" y="4903578"/>
            <a:ext cx="21053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B050"/>
                </a:solidFill>
              </a:rPr>
              <a:t>//symmetric</a:t>
            </a:r>
            <a:endParaRPr lang="ko-KR" altLang="en-US" sz="1100" dirty="0">
              <a:solidFill>
                <a:srgbClr val="00B05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39159CE-37DA-42E9-B301-D1EA8769F1DB}"/>
              </a:ext>
            </a:extLst>
          </p:cNvPr>
          <p:cNvSpPr txBox="1"/>
          <p:nvPr/>
        </p:nvSpPr>
        <p:spPr>
          <a:xfrm>
            <a:off x="5043338" y="5167399"/>
            <a:ext cx="21053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B050"/>
                </a:solidFill>
              </a:rPr>
              <a:t>//transpose</a:t>
            </a:r>
            <a:endParaRPr lang="ko-KR" altLang="en-US" sz="11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175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3810</TotalTime>
  <Words>1067</Words>
  <Application>Microsoft Office PowerPoint</Application>
  <PresentationFormat>와이드스크린</PresentationFormat>
  <Paragraphs>202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Roboto</vt:lpstr>
      <vt:lpstr>맑은 고딕</vt:lpstr>
      <vt:lpstr>Arial</vt:lpstr>
      <vt:lpstr>Cambria Math</vt:lpstr>
      <vt:lpstr>times</vt:lpstr>
      <vt:lpstr>Office 테마</vt:lpstr>
      <vt:lpstr>2. Preliminaries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스태킹 앙상블 모델을 통한 심장 마비 가능성 예측</dc:title>
  <dc:creator>주윤상</dc:creator>
  <cp:lastModifiedBy>주윤상</cp:lastModifiedBy>
  <cp:revision>328</cp:revision>
  <dcterms:created xsi:type="dcterms:W3CDTF">2020-09-02T13:03:10Z</dcterms:created>
  <dcterms:modified xsi:type="dcterms:W3CDTF">2021-03-29T06:35:47Z</dcterms:modified>
</cp:coreProperties>
</file>