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0" r:id="rId2"/>
    <p:sldId id="284" r:id="rId3"/>
    <p:sldId id="291" r:id="rId4"/>
    <p:sldId id="292" r:id="rId5"/>
    <p:sldId id="293" r:id="rId6"/>
    <p:sldId id="295" r:id="rId7"/>
    <p:sldId id="296" r:id="rId8"/>
    <p:sldId id="297" r:id="rId9"/>
    <p:sldId id="308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6" r:id="rId20"/>
  </p:sldIdLst>
  <p:sldSz cx="9144000" cy="6858000" type="screen4x3"/>
  <p:notesSz cx="6797675" cy="9926638"/>
  <p:embeddedFontLst>
    <p:embeddedFont>
      <p:font typeface="Cambria Math" panose="02040503050406030204" pitchFamily="18" charset="0"/>
      <p:regular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나눔고딕 ExtraBold" panose="020D0904000000000000" pitchFamily="50" charset="-127"/>
      <p:bold r:id="rId26"/>
    </p:embeddedFont>
    <p:embeddedFont>
      <p:font typeface="나눔명조 ExtraBold" panose="02020603020101020101" pitchFamily="18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87483" autoAdjust="0"/>
  </p:normalViewPr>
  <p:slideViewPr>
    <p:cSldViewPr>
      <p:cViewPr>
        <p:scale>
          <a:sx n="125" d="100"/>
          <a:sy n="125" d="100"/>
        </p:scale>
        <p:origin x="1218" y="-32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9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5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2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2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1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361553"/>
            <a:ext cx="676875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Inpyo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 Hong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 </a:t>
            </a:r>
            <a:endParaRPr lang="en-US" altLang="ko-KR" sz="1400" spc="-100" dirty="0">
              <a:solidFill>
                <a:schemeClr val="bg1"/>
              </a:solidFill>
              <a:latin typeface="나눔고딕 ExtraBold" panose="020D0904000000000000" charset="-127"/>
              <a:ea typeface="나눔고딕 ExtraBold" panose="020D090400000000000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pc="-50" dirty="0">
                <a:latin typeface="나눔고딕 ExtraBold" panose="020D0904000000000000" charset="-127"/>
                <a:ea typeface="나눔고딕 ExtraBold" panose="020D0904000000000000" charset="-127"/>
              </a:rPr>
              <a:t>Dive Into Deep Learning</a:t>
            </a:r>
            <a:br>
              <a:rPr lang="en-US" altLang="ko-KR" spc="-50" dirty="0">
                <a:latin typeface="나눔고딕 ExtraBold" panose="020D0904000000000000" charset="-127"/>
                <a:ea typeface="나눔고딕 ExtraBold" panose="020D0904000000000000" charset="-127"/>
              </a:rPr>
            </a:br>
            <a:r>
              <a:rPr lang="en-US" altLang="ko-KR" sz="2000" spc="-50" dirty="0">
                <a:latin typeface="나눔고딕 ExtraBold" panose="020D0904000000000000" charset="-127"/>
                <a:ea typeface="나눔고딕 ExtraBold" panose="020D0904000000000000" charset="-127"/>
              </a:rPr>
              <a:t> </a:t>
            </a:r>
            <a:br>
              <a:rPr lang="en-US" altLang="ko-KR" spc="-50" dirty="0">
                <a:latin typeface="나눔고딕 ExtraBold" panose="020D0904000000000000" charset="-127"/>
                <a:ea typeface="나눔고딕 ExtraBold" panose="020D0904000000000000" charset="-127"/>
              </a:rPr>
            </a:br>
            <a:r>
              <a:rPr lang="en-US" altLang="ko-KR" sz="2700" b="0" i="0" dirty="0">
                <a:effectLst/>
                <a:latin typeface="나눔고딕 ExtraBold" panose="020D0904000000000000" charset="-127"/>
                <a:ea typeface="나눔고딕 ExtraBold" panose="020D0904000000000000" charset="-127"/>
              </a:rPr>
              <a:t>Multilayer </a:t>
            </a:r>
            <a:r>
              <a:rPr lang="en-US" altLang="ko-KR" sz="2700" b="0" i="0" dirty="0" err="1">
                <a:effectLst/>
                <a:latin typeface="나눔고딕 ExtraBold" panose="020D0904000000000000" charset="-127"/>
                <a:ea typeface="나눔고딕 ExtraBold" panose="020D0904000000000000" charset="-127"/>
              </a:rPr>
              <a:t>Perceptrons</a:t>
            </a:r>
            <a:r>
              <a:rPr lang="en-US" altLang="ko-KR" sz="2700" b="0" i="0" dirty="0">
                <a:effectLst/>
                <a:latin typeface="나눔고딕 ExtraBold" panose="020D0904000000000000" charset="-127"/>
                <a:ea typeface="나눔고딕 ExtraBold" panose="020D0904000000000000" charset="-127"/>
              </a:rPr>
              <a:t> | Session 4</a:t>
            </a:r>
            <a:endParaRPr lang="ko-KR" altLang="en-US" b="0" spc="-50" dirty="0">
              <a:latin typeface="나눔고딕 ExtraBold" panose="020D0904000000000000" charset="-127"/>
              <a:ea typeface="나눔고딕 ExtraBold" panose="020D090400000000000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89DF96-2238-4181-B0F9-AE1888A1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96" y="452504"/>
            <a:ext cx="5547792" cy="2497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749" y="6337895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2015488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Weight Decay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(L2 Regularization)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784821-C33B-479E-937B-C94B13D197F3}"/>
              </a:ext>
            </a:extLst>
          </p:cNvPr>
          <p:cNvSpPr/>
          <p:nvPr/>
        </p:nvSpPr>
        <p:spPr>
          <a:xfrm>
            <a:off x="3070101" y="2824734"/>
            <a:ext cx="4411910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Weight Decay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사용하는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Regression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모델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=&gt; Ridge Regression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AF7B48-5899-403F-83FD-AE1A705E8DCD}"/>
              </a:ext>
            </a:extLst>
          </p:cNvPr>
          <p:cNvSpPr/>
          <p:nvPr/>
        </p:nvSpPr>
        <p:spPr>
          <a:xfrm>
            <a:off x="3059832" y="909514"/>
            <a:ext cx="4411910" cy="40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모델의 복잡도↓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=&gt; Overfitting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방지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A243B-C307-40E4-9575-4A859B92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47" y="3789040"/>
            <a:ext cx="2407357" cy="24167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A5560C-4844-3A44-B620-41A4E4F8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87" y="1800013"/>
            <a:ext cx="3733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92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749" y="6337895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2015488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Weight Decay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(L2 Regularization)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EAF55-6491-4136-A6A0-395CDC50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48" y="2065307"/>
            <a:ext cx="3562847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F1FD6-7FB3-4DE1-AA57-E917829B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221498"/>
            <a:ext cx="5649458" cy="1575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6BEE0D-0270-4FF0-A149-6992BB8A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16" y="5301208"/>
            <a:ext cx="5420481" cy="8097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28371F-2CD0-1643-A737-50194C984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840457"/>
            <a:ext cx="3733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32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749" y="6337895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2015488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Drop out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2919BF-7C5D-4E33-A072-EBB0D77B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02421"/>
            <a:ext cx="6434576" cy="23716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17B0E-ED2E-4B4D-9438-2F5708094F95}"/>
              </a:ext>
            </a:extLst>
          </p:cNvPr>
          <p:cNvSpPr/>
          <p:nvPr/>
        </p:nvSpPr>
        <p:spPr>
          <a:xfrm>
            <a:off x="2051720" y="4365104"/>
            <a:ext cx="5519836" cy="178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P(0~1)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의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확률로 몇 개의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 unit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을 </a:t>
            </a:r>
            <a:r>
              <a:rPr lang="ko-KR" altLang="en-US" sz="16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꺼버림</a:t>
            </a:r>
            <a:b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sz="16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tt.nn.dropout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</a:t>
            </a:r>
            <a:r>
              <a:rPr lang="en-US" altLang="ko-KR" sz="16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hidden_layer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)</a:t>
            </a:r>
          </a:p>
          <a:p>
            <a:pPr marL="285750" indent="-285750">
              <a:lnSpc>
                <a:spcPct val="140000"/>
              </a:lnSpc>
              <a:buFont typeface="Symbol" panose="05050102010706020507" pitchFamily="18" charset="2"/>
              <a:buChar char="Þ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모델의 복잡도↓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Training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시에만 사용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앙상블 기법 중 하나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232835-51E5-824A-9705-72B048B5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3" y="2306825"/>
            <a:ext cx="7366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0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749" y="6337895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2015488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Forward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&amp;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Back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17B0E-ED2E-4B4D-9438-2F5708094F95}"/>
              </a:ext>
            </a:extLst>
          </p:cNvPr>
          <p:cNvSpPr/>
          <p:nvPr/>
        </p:nvSpPr>
        <p:spPr>
          <a:xfrm>
            <a:off x="2157748" y="4446018"/>
            <a:ext cx="6158668" cy="109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각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Unit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에 대한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 layer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의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Weight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추측 불가능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(W1~W11)</a:t>
            </a:r>
            <a:b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Back propagation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을 통해 모든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Weight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예측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FC46-D45E-43DD-8302-0683CD8E1148}"/>
              </a:ext>
            </a:extLst>
          </p:cNvPr>
          <p:cNvSpPr txBox="1"/>
          <p:nvPr/>
        </p:nvSpPr>
        <p:spPr>
          <a:xfrm>
            <a:off x="4139952" y="3028626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 layer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7FC4FF-7DB2-46D5-B12E-2C1C91A2F34F}"/>
              </a:ext>
            </a:extLst>
          </p:cNvPr>
          <p:cNvSpPr/>
          <p:nvPr/>
        </p:nvSpPr>
        <p:spPr>
          <a:xfrm>
            <a:off x="4464149" y="1331042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64F6649-918C-4A9E-A9C7-A30B33188704}"/>
              </a:ext>
            </a:extLst>
          </p:cNvPr>
          <p:cNvSpPr/>
          <p:nvPr/>
        </p:nvSpPr>
        <p:spPr>
          <a:xfrm>
            <a:off x="4464149" y="1876930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2C9752-7D56-4E4E-815A-154D794ECB4F}"/>
              </a:ext>
            </a:extLst>
          </p:cNvPr>
          <p:cNvSpPr/>
          <p:nvPr/>
        </p:nvSpPr>
        <p:spPr>
          <a:xfrm>
            <a:off x="4466069" y="2422818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A7C00B-E88A-4528-9703-04AC737F177E}"/>
              </a:ext>
            </a:extLst>
          </p:cNvPr>
          <p:cNvSpPr/>
          <p:nvPr/>
        </p:nvSpPr>
        <p:spPr>
          <a:xfrm>
            <a:off x="2326659" y="148746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06A2F2-6C6E-49E3-8CF5-BDA7D06A95CF}"/>
              </a:ext>
            </a:extLst>
          </p:cNvPr>
          <p:cNvSpPr/>
          <p:nvPr/>
        </p:nvSpPr>
        <p:spPr>
          <a:xfrm>
            <a:off x="2326659" y="202200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FD66A1-CBC4-41EA-BA60-A2029F7E6C33}"/>
              </a:ext>
            </a:extLst>
          </p:cNvPr>
          <p:cNvSpPr/>
          <p:nvPr/>
        </p:nvSpPr>
        <p:spPr>
          <a:xfrm>
            <a:off x="2327558" y="255654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B5DF08-5716-4004-AE10-1154E7A38219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2495304" y="1575083"/>
            <a:ext cx="1968845" cy="2269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1A0C64-42E3-4A41-B3E4-A2B907103174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2495304" y="1597779"/>
            <a:ext cx="1968845" cy="523192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27D974-16FA-4BB4-94D5-33D78C02BAEF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 flipV="1">
            <a:off x="2495304" y="1597779"/>
            <a:ext cx="1970765" cy="106908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10E768-F7DC-41F4-A5B9-FAAC8A9EA1F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2495304" y="1670060"/>
            <a:ext cx="1966925" cy="462259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857A172-F319-4E77-A4E0-780910E3716D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2495304" y="2132319"/>
            <a:ext cx="1966925" cy="99324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5FA69B-F78F-4755-92A6-DBF5FBC2AFDB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2495304" y="2132319"/>
            <a:ext cx="1966925" cy="63910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0625C3-AE41-47E8-83EE-BEA1B9003E9A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2496203" y="1746843"/>
            <a:ext cx="1967946" cy="92001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8E4E03-5F75-48BB-BAC8-F002937AA49B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2496203" y="2363293"/>
            <a:ext cx="1973706" cy="30356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7924470-A161-40B6-827F-F9729FBB4B62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2496203" y="2666859"/>
            <a:ext cx="1973706" cy="19325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15EB948-CA7D-45A4-A3DF-9A0610B48EC4}"/>
              </a:ext>
            </a:extLst>
          </p:cNvPr>
          <p:cNvSpPr/>
          <p:nvPr/>
        </p:nvSpPr>
        <p:spPr>
          <a:xfrm>
            <a:off x="6649717" y="1949915"/>
            <a:ext cx="504056" cy="48808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B17B1B-DEB6-4DA9-8907-A5AE743B95B7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4968205" y="1575083"/>
            <a:ext cx="1656184" cy="44540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33520F-9D30-4439-A303-3270776251B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4968205" y="2120971"/>
            <a:ext cx="1656184" cy="4937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21A33-9C3F-4611-956D-A141A18B2922}"/>
              </a:ext>
            </a:extLst>
          </p:cNvPr>
          <p:cNvCxnSpPr>
            <a:cxnSpLocks/>
          </p:cNvCxnSpPr>
          <p:nvPr/>
        </p:nvCxnSpPr>
        <p:spPr>
          <a:xfrm flipH="1">
            <a:off x="4970125" y="2376049"/>
            <a:ext cx="1557382" cy="329151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5AC6052-3A55-411F-B4AC-1D2D4498F84F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7153773" y="2193956"/>
            <a:ext cx="698076" cy="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60BDC3-3F14-4042-8B93-5AB6C1ADA338}"/>
              </a:ext>
            </a:extLst>
          </p:cNvPr>
          <p:cNvSpPr txBox="1"/>
          <p:nvPr/>
        </p:nvSpPr>
        <p:spPr>
          <a:xfrm>
            <a:off x="2102281" y="2991533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Input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31F48-4297-41C0-A8A9-5A267DD73450}"/>
              </a:ext>
            </a:extLst>
          </p:cNvPr>
          <p:cNvSpPr txBox="1"/>
          <p:nvPr/>
        </p:nvSpPr>
        <p:spPr>
          <a:xfrm>
            <a:off x="6527507" y="3060758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96BFA9-B3AC-466A-B2A6-B4785F54E30D}"/>
              </a:ext>
            </a:extLst>
          </p:cNvPr>
          <p:cNvCxnSpPr>
            <a:cxnSpLocks/>
          </p:cNvCxnSpPr>
          <p:nvPr/>
        </p:nvCxnSpPr>
        <p:spPr>
          <a:xfrm flipH="1">
            <a:off x="2627784" y="1052736"/>
            <a:ext cx="4752528" cy="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0A077A-2D46-4D0B-B07C-DA562FB4AFD5}"/>
              </a:ext>
            </a:extLst>
          </p:cNvPr>
          <p:cNvSpPr txBox="1"/>
          <p:nvPr/>
        </p:nvSpPr>
        <p:spPr>
          <a:xfrm>
            <a:off x="3779912" y="587229"/>
            <a:ext cx="2634203" cy="44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Forward propagation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1DDAEF2-8A7C-4933-863E-F239B9C30BF9}"/>
              </a:ext>
            </a:extLst>
          </p:cNvPr>
          <p:cNvCxnSpPr>
            <a:cxnSpLocks/>
          </p:cNvCxnSpPr>
          <p:nvPr/>
        </p:nvCxnSpPr>
        <p:spPr>
          <a:xfrm flipV="1">
            <a:off x="2590945" y="3638223"/>
            <a:ext cx="4789367" cy="14846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1BC556-346D-42D1-90F6-98C29ED4D29C}"/>
              </a:ext>
            </a:extLst>
          </p:cNvPr>
          <p:cNvSpPr txBox="1"/>
          <p:nvPr/>
        </p:nvSpPr>
        <p:spPr>
          <a:xfrm>
            <a:off x="3877617" y="3577345"/>
            <a:ext cx="2252861" cy="44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Back propagation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10D75F-0BC5-4AFD-A480-448BCDF84ADB}"/>
              </a:ext>
            </a:extLst>
          </p:cNvPr>
          <p:cNvSpPr txBox="1"/>
          <p:nvPr/>
        </p:nvSpPr>
        <p:spPr>
          <a:xfrm>
            <a:off x="2974710" y="1261150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A33097-1ABB-4796-A436-0948B0EED085}"/>
              </a:ext>
            </a:extLst>
          </p:cNvPr>
          <p:cNvSpPr txBox="1"/>
          <p:nvPr/>
        </p:nvSpPr>
        <p:spPr>
          <a:xfrm>
            <a:off x="2974710" y="1602949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00E37-CB16-4355-8B58-2DB36DF589F9}"/>
              </a:ext>
            </a:extLst>
          </p:cNvPr>
          <p:cNvSpPr txBox="1"/>
          <p:nvPr/>
        </p:nvSpPr>
        <p:spPr>
          <a:xfrm>
            <a:off x="2610390" y="1680646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AE7009-6329-4097-AD6A-2046EB152CB6}"/>
              </a:ext>
            </a:extLst>
          </p:cNvPr>
          <p:cNvSpPr txBox="1"/>
          <p:nvPr/>
        </p:nvSpPr>
        <p:spPr>
          <a:xfrm>
            <a:off x="2762790" y="1833046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0F3F20-563E-4D78-8618-6691C69F519F}"/>
              </a:ext>
            </a:extLst>
          </p:cNvPr>
          <p:cNvSpPr txBox="1"/>
          <p:nvPr/>
        </p:nvSpPr>
        <p:spPr>
          <a:xfrm>
            <a:off x="2915190" y="1985446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BCEAD-7C3B-4070-B8AE-C1F7F2298D26}"/>
              </a:ext>
            </a:extLst>
          </p:cNvPr>
          <p:cNvSpPr txBox="1"/>
          <p:nvPr/>
        </p:nvSpPr>
        <p:spPr>
          <a:xfrm>
            <a:off x="2743492" y="2137276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CE6903-077C-4DC4-AD7F-4708BC409E6C}"/>
              </a:ext>
            </a:extLst>
          </p:cNvPr>
          <p:cNvSpPr txBox="1"/>
          <p:nvPr/>
        </p:nvSpPr>
        <p:spPr>
          <a:xfrm>
            <a:off x="2571794" y="2338574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0FBE85-D3D0-4942-A7A9-BE89F43AF1F0}"/>
              </a:ext>
            </a:extLst>
          </p:cNvPr>
          <p:cNvSpPr txBox="1"/>
          <p:nvPr/>
        </p:nvSpPr>
        <p:spPr>
          <a:xfrm>
            <a:off x="2985443" y="2367566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9938D6-92BB-4C33-9B63-AF64A49B7FFE}"/>
              </a:ext>
            </a:extLst>
          </p:cNvPr>
          <p:cNvSpPr txBox="1"/>
          <p:nvPr/>
        </p:nvSpPr>
        <p:spPr>
          <a:xfrm>
            <a:off x="2859061" y="2623639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EB423B-DC07-4A82-A6E8-EEAFB96953EB}"/>
              </a:ext>
            </a:extLst>
          </p:cNvPr>
          <p:cNvSpPr txBox="1"/>
          <p:nvPr/>
        </p:nvSpPr>
        <p:spPr>
          <a:xfrm>
            <a:off x="5195583" y="1414621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9852CE-9C71-4516-8DFC-9D65E33E5372}"/>
              </a:ext>
            </a:extLst>
          </p:cNvPr>
          <p:cNvSpPr txBox="1"/>
          <p:nvPr/>
        </p:nvSpPr>
        <p:spPr>
          <a:xfrm>
            <a:off x="5218313" y="1889692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AFE640-0EAC-4867-9055-836CF7EC8894}"/>
              </a:ext>
            </a:extLst>
          </p:cNvPr>
          <p:cNvSpPr txBox="1"/>
          <p:nvPr/>
        </p:nvSpPr>
        <p:spPr>
          <a:xfrm>
            <a:off x="5195583" y="2309750"/>
            <a:ext cx="504056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W12</a:t>
            </a:r>
          </a:p>
        </p:txBody>
      </p:sp>
    </p:spTree>
    <p:extLst>
      <p:ext uri="{BB962C8B-B14F-4D97-AF65-F5344CB8AC3E}">
        <p14:creationId xmlns:p14="http://schemas.microsoft.com/office/powerpoint/2010/main" val="29870767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749" y="6337895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2015488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Forward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&amp;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Back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17B0E-ED2E-4B4D-9438-2F5708094F95}"/>
              </a:ext>
            </a:extLst>
          </p:cNvPr>
          <p:cNvSpPr/>
          <p:nvPr/>
        </p:nvSpPr>
        <p:spPr>
          <a:xfrm>
            <a:off x="1838400" y="3872491"/>
            <a:ext cx="5519836" cy="213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F(x, y, z) = (x + y) z</a:t>
            </a: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q = x + y</a:t>
            </a: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 = q z</a:t>
            </a: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FC46-D45E-43DD-8302-0683CD8E1148}"/>
              </a:ext>
            </a:extLst>
          </p:cNvPr>
          <p:cNvSpPr txBox="1"/>
          <p:nvPr/>
        </p:nvSpPr>
        <p:spPr>
          <a:xfrm>
            <a:off x="4139952" y="3028626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 layer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7FC4FF-7DB2-46D5-B12E-2C1C91A2F34F}"/>
              </a:ext>
            </a:extLst>
          </p:cNvPr>
          <p:cNvSpPr/>
          <p:nvPr/>
        </p:nvSpPr>
        <p:spPr>
          <a:xfrm>
            <a:off x="4464149" y="1331042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A7C00B-E88A-4528-9703-04AC737F177E}"/>
              </a:ext>
            </a:extLst>
          </p:cNvPr>
          <p:cNvSpPr/>
          <p:nvPr/>
        </p:nvSpPr>
        <p:spPr>
          <a:xfrm>
            <a:off x="2326659" y="148746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06A2F2-6C6E-49E3-8CF5-BDA7D06A95CF}"/>
              </a:ext>
            </a:extLst>
          </p:cNvPr>
          <p:cNvSpPr/>
          <p:nvPr/>
        </p:nvSpPr>
        <p:spPr>
          <a:xfrm>
            <a:off x="2326659" y="202200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FD66A1-CBC4-41EA-BA60-A2029F7E6C33}"/>
              </a:ext>
            </a:extLst>
          </p:cNvPr>
          <p:cNvSpPr/>
          <p:nvPr/>
        </p:nvSpPr>
        <p:spPr>
          <a:xfrm>
            <a:off x="2327558" y="255654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B5DF08-5716-4004-AE10-1154E7A38219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2495304" y="1575083"/>
            <a:ext cx="1968845" cy="2269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10E768-F7DC-41F4-A5B9-FAAC8A9EA1F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2495304" y="1670060"/>
            <a:ext cx="1966925" cy="462259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0625C3-AE41-47E8-83EE-BEA1B9003E9A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2496203" y="2311354"/>
            <a:ext cx="4031304" cy="355505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15EB948-CA7D-45A4-A3DF-9A0610B48EC4}"/>
              </a:ext>
            </a:extLst>
          </p:cNvPr>
          <p:cNvSpPr/>
          <p:nvPr/>
        </p:nvSpPr>
        <p:spPr>
          <a:xfrm>
            <a:off x="6624389" y="1955495"/>
            <a:ext cx="504056" cy="472565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B17B1B-DEB6-4DA9-8907-A5AE743B95B7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4968205" y="1575083"/>
            <a:ext cx="1656184" cy="44540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5AC6052-3A55-411F-B4AC-1D2D4498F84F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7128445" y="2191778"/>
            <a:ext cx="698076" cy="776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60BDC3-3F14-4042-8B93-5AB6C1ADA338}"/>
              </a:ext>
            </a:extLst>
          </p:cNvPr>
          <p:cNvSpPr txBox="1"/>
          <p:nvPr/>
        </p:nvSpPr>
        <p:spPr>
          <a:xfrm>
            <a:off x="2102281" y="2991533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Input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31F48-4297-41C0-A8A9-5A267DD73450}"/>
              </a:ext>
            </a:extLst>
          </p:cNvPr>
          <p:cNvSpPr txBox="1"/>
          <p:nvPr/>
        </p:nvSpPr>
        <p:spPr>
          <a:xfrm>
            <a:off x="6527507" y="3060758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96BFA9-B3AC-466A-B2A6-B4785F54E30D}"/>
              </a:ext>
            </a:extLst>
          </p:cNvPr>
          <p:cNvCxnSpPr>
            <a:cxnSpLocks/>
          </p:cNvCxnSpPr>
          <p:nvPr/>
        </p:nvCxnSpPr>
        <p:spPr>
          <a:xfrm flipH="1">
            <a:off x="2627784" y="1052736"/>
            <a:ext cx="4752528" cy="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0A077A-2D46-4D0B-B07C-DA562FB4AFD5}"/>
              </a:ext>
            </a:extLst>
          </p:cNvPr>
          <p:cNvSpPr txBox="1"/>
          <p:nvPr/>
        </p:nvSpPr>
        <p:spPr>
          <a:xfrm>
            <a:off x="3779912" y="587229"/>
            <a:ext cx="2634203" cy="44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Forward propagation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EB423B-DC07-4A82-A6E8-EEAFB96953EB}"/>
              </a:ext>
            </a:extLst>
          </p:cNvPr>
          <p:cNvSpPr txBox="1"/>
          <p:nvPr/>
        </p:nvSpPr>
        <p:spPr>
          <a:xfrm>
            <a:off x="4991050" y="1138265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71691E-6CD4-4F55-991E-519E40693E98}"/>
              </a:ext>
            </a:extLst>
          </p:cNvPr>
          <p:cNvSpPr txBox="1"/>
          <p:nvPr/>
        </p:nvSpPr>
        <p:spPr>
          <a:xfrm>
            <a:off x="7188016" y="1656087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C2BB63-E1DF-4584-92A5-13D036B0EB99}"/>
              </a:ext>
            </a:extLst>
          </p:cNvPr>
          <p:cNvSpPr txBox="1"/>
          <p:nvPr/>
        </p:nvSpPr>
        <p:spPr>
          <a:xfrm>
            <a:off x="1887152" y="1331042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F54EB2-F798-43BE-A4BF-C08A56DA81F4}"/>
              </a:ext>
            </a:extLst>
          </p:cNvPr>
          <p:cNvSpPr txBox="1"/>
          <p:nvPr/>
        </p:nvSpPr>
        <p:spPr>
          <a:xfrm>
            <a:off x="1887152" y="1861024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98B3E2-D01F-46C0-A3EB-172792ED12D9}"/>
              </a:ext>
            </a:extLst>
          </p:cNvPr>
          <p:cNvSpPr txBox="1"/>
          <p:nvPr/>
        </p:nvSpPr>
        <p:spPr>
          <a:xfrm>
            <a:off x="1887152" y="2443577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30296C-455F-4A1E-A9C2-0AF67A572273}"/>
              </a:ext>
            </a:extLst>
          </p:cNvPr>
          <p:cNvSpPr txBox="1"/>
          <p:nvPr/>
        </p:nvSpPr>
        <p:spPr>
          <a:xfrm>
            <a:off x="2288540" y="1168631"/>
            <a:ext cx="483022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8F5D98-3AB3-4239-80EA-3CC140D692EC}"/>
              </a:ext>
            </a:extLst>
          </p:cNvPr>
          <p:cNvSpPr txBox="1"/>
          <p:nvPr/>
        </p:nvSpPr>
        <p:spPr>
          <a:xfrm>
            <a:off x="2373418" y="1714737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3CFCA-6D73-4493-BB9E-0A70D302EE08}"/>
              </a:ext>
            </a:extLst>
          </p:cNvPr>
          <p:cNvSpPr txBox="1"/>
          <p:nvPr/>
        </p:nvSpPr>
        <p:spPr>
          <a:xfrm>
            <a:off x="2368852" y="2246759"/>
            <a:ext cx="504056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4C05F1-738C-42E3-8C05-AF0D96C37599}"/>
              </a:ext>
            </a:extLst>
          </p:cNvPr>
          <p:cNvSpPr txBox="1"/>
          <p:nvPr/>
        </p:nvSpPr>
        <p:spPr>
          <a:xfrm>
            <a:off x="3856551" y="4599319"/>
            <a:ext cx="145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= 1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EC2F51-85FF-4756-80C1-FA6564C51BA4}"/>
              </a:ext>
            </a:extLst>
          </p:cNvPr>
          <p:cNvSpPr txBox="1"/>
          <p:nvPr/>
        </p:nvSpPr>
        <p:spPr>
          <a:xfrm>
            <a:off x="5592663" y="4599319"/>
            <a:ext cx="171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/∂y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43AC08-D916-4472-992C-B196B12E8790}"/>
              </a:ext>
            </a:extLst>
          </p:cNvPr>
          <p:cNvSpPr txBox="1"/>
          <p:nvPr/>
        </p:nvSpPr>
        <p:spPr>
          <a:xfrm>
            <a:off x="1907704" y="6170939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= -4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F68CA-206E-45B0-B3EB-E0920585B19E}"/>
              </a:ext>
            </a:extLst>
          </p:cNvPr>
          <p:cNvSpPr txBox="1"/>
          <p:nvPr/>
        </p:nvSpPr>
        <p:spPr>
          <a:xfrm>
            <a:off x="3856551" y="5227476"/>
            <a:ext cx="3449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∂f/∂z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q = x + y = (-2 + 5) = 3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15AFD1-07BF-45E1-A271-A63A71F00CA1}"/>
              </a:ext>
            </a:extLst>
          </p:cNvPr>
          <p:cNvSpPr txBox="1"/>
          <p:nvPr/>
        </p:nvSpPr>
        <p:spPr>
          <a:xfrm>
            <a:off x="5601312" y="6108862"/>
            <a:ext cx="995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∂f/∂x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?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1C0075-CF83-475E-8975-56168BB36E90}"/>
              </a:ext>
            </a:extLst>
          </p:cNvPr>
          <p:cNvSpPr txBox="1"/>
          <p:nvPr/>
        </p:nvSpPr>
        <p:spPr>
          <a:xfrm>
            <a:off x="7094686" y="6107361"/>
            <a:ext cx="995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 = ?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97E914-B13E-4673-BBC1-DF7ED197EB84}"/>
              </a:ext>
            </a:extLst>
          </p:cNvPr>
          <p:cNvSpPr txBox="1"/>
          <p:nvPr/>
        </p:nvSpPr>
        <p:spPr>
          <a:xfrm>
            <a:off x="2887600" y="1254770"/>
            <a:ext cx="132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= 1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254D63-7E4E-4261-8940-B32B6C60D804}"/>
              </a:ext>
            </a:extLst>
          </p:cNvPr>
          <p:cNvSpPr txBox="1"/>
          <p:nvPr/>
        </p:nvSpPr>
        <p:spPr>
          <a:xfrm>
            <a:off x="2964695" y="1981224"/>
            <a:ext cx="139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/∂y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E8AB62-28C7-4CC8-966C-7B74523415E7}"/>
              </a:ext>
            </a:extLst>
          </p:cNvPr>
          <p:cNvSpPr txBox="1"/>
          <p:nvPr/>
        </p:nvSpPr>
        <p:spPr>
          <a:xfrm>
            <a:off x="2998744" y="2691426"/>
            <a:ext cx="1154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∂f/∂z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3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C8A098-D202-447E-8011-6046EC18A526}"/>
              </a:ext>
            </a:extLst>
          </p:cNvPr>
          <p:cNvSpPr/>
          <p:nvPr/>
        </p:nvSpPr>
        <p:spPr>
          <a:xfrm>
            <a:off x="2872908" y="1168631"/>
            <a:ext cx="1321018" cy="20216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79231-7F9E-4CB9-8E9C-47F149C70A39}"/>
              </a:ext>
            </a:extLst>
          </p:cNvPr>
          <p:cNvSpPr txBox="1"/>
          <p:nvPr/>
        </p:nvSpPr>
        <p:spPr>
          <a:xfrm>
            <a:off x="7569966" y="4666503"/>
            <a:ext cx="1830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Local gradient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253A39-5C5A-400C-B629-B6ECDC4D21AE}"/>
              </a:ext>
            </a:extLst>
          </p:cNvPr>
          <p:cNvSpPr txBox="1"/>
          <p:nvPr/>
        </p:nvSpPr>
        <p:spPr>
          <a:xfrm>
            <a:off x="2837734" y="3231170"/>
            <a:ext cx="1529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 gradient</a:t>
            </a:r>
            <a:endParaRPr lang="ko-KR" altLang="en-US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745E8A-13DC-4A30-B2EB-63C7CC3C4A4F}"/>
              </a:ext>
            </a:extLst>
          </p:cNvPr>
          <p:cNvSpPr txBox="1"/>
          <p:nvPr/>
        </p:nvSpPr>
        <p:spPr>
          <a:xfrm>
            <a:off x="5466043" y="1411354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= -4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BDCDEB-CD82-406D-9192-CEBF1288A61C}"/>
              </a:ext>
            </a:extLst>
          </p:cNvPr>
          <p:cNvSpPr txBox="1"/>
          <p:nvPr/>
        </p:nvSpPr>
        <p:spPr>
          <a:xfrm>
            <a:off x="7794551" y="1333056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∂f/∂x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?</a:t>
            </a:r>
          </a:p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 = 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62A595-E11D-450C-A2B6-8FF5566F2F5D}"/>
              </a:ext>
            </a:extLst>
          </p:cNvPr>
          <p:cNvSpPr txBox="1"/>
          <p:nvPr/>
        </p:nvSpPr>
        <p:spPr>
          <a:xfrm>
            <a:off x="7755749" y="2278071"/>
            <a:ext cx="1573876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Output: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Loss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DDA92C-20FE-974F-8D4E-532CEA723ECA}"/>
              </a:ext>
            </a:extLst>
          </p:cNvPr>
          <p:cNvSpPr/>
          <p:nvPr/>
        </p:nvSpPr>
        <p:spPr>
          <a:xfrm>
            <a:off x="5460970" y="6043783"/>
            <a:ext cx="2696787" cy="496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ECF72A-5CDF-0745-9920-74FEDB5E37CF}"/>
              </a:ext>
            </a:extLst>
          </p:cNvPr>
          <p:cNvSpPr/>
          <p:nvPr/>
        </p:nvSpPr>
        <p:spPr>
          <a:xfrm>
            <a:off x="7623049" y="1337426"/>
            <a:ext cx="1251554" cy="656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66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8" grpId="0"/>
      <p:bldP spid="8" grpId="0" animBg="1"/>
      <p:bldP spid="80" grpId="0"/>
      <p:bldP spid="81" grpId="0"/>
      <p:bldP spid="82" grpId="0"/>
      <p:bldP spid="83" grpId="0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749" y="6337895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2015488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Forward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&amp;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Back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17B0E-ED2E-4B4D-9438-2F5708094F95}"/>
              </a:ext>
            </a:extLst>
          </p:cNvPr>
          <p:cNvSpPr/>
          <p:nvPr/>
        </p:nvSpPr>
        <p:spPr>
          <a:xfrm>
            <a:off x="691491" y="4417398"/>
            <a:ext cx="2188650" cy="109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 = q z</a:t>
            </a: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X = -2, y = 5, z = 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FC46-D45E-43DD-8302-0683CD8E1148}"/>
              </a:ext>
            </a:extLst>
          </p:cNvPr>
          <p:cNvSpPr txBox="1"/>
          <p:nvPr/>
        </p:nvSpPr>
        <p:spPr>
          <a:xfrm>
            <a:off x="4139952" y="3028626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 layer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7FC4FF-7DB2-46D5-B12E-2C1C91A2F34F}"/>
              </a:ext>
            </a:extLst>
          </p:cNvPr>
          <p:cNvSpPr/>
          <p:nvPr/>
        </p:nvSpPr>
        <p:spPr>
          <a:xfrm>
            <a:off x="4464149" y="1331042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A7C00B-E88A-4528-9703-04AC737F177E}"/>
              </a:ext>
            </a:extLst>
          </p:cNvPr>
          <p:cNvSpPr/>
          <p:nvPr/>
        </p:nvSpPr>
        <p:spPr>
          <a:xfrm>
            <a:off x="2326659" y="148746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06A2F2-6C6E-49E3-8CF5-BDA7D06A95CF}"/>
              </a:ext>
            </a:extLst>
          </p:cNvPr>
          <p:cNvSpPr/>
          <p:nvPr/>
        </p:nvSpPr>
        <p:spPr>
          <a:xfrm>
            <a:off x="2326659" y="202200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FD66A1-CBC4-41EA-BA60-A2029F7E6C33}"/>
              </a:ext>
            </a:extLst>
          </p:cNvPr>
          <p:cNvSpPr/>
          <p:nvPr/>
        </p:nvSpPr>
        <p:spPr>
          <a:xfrm>
            <a:off x="2327558" y="255654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B5DF08-5716-4004-AE10-1154E7A38219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2495304" y="1575083"/>
            <a:ext cx="1968845" cy="2269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10E768-F7DC-41F4-A5B9-FAAC8A9EA1F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2495304" y="1670060"/>
            <a:ext cx="1966925" cy="462259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0625C3-AE41-47E8-83EE-BEA1B9003E9A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2496203" y="2311354"/>
            <a:ext cx="4031304" cy="355505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15EB948-CA7D-45A4-A3DF-9A0610B48EC4}"/>
              </a:ext>
            </a:extLst>
          </p:cNvPr>
          <p:cNvSpPr/>
          <p:nvPr/>
        </p:nvSpPr>
        <p:spPr>
          <a:xfrm>
            <a:off x="6624389" y="1955495"/>
            <a:ext cx="504056" cy="472565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B17B1B-DEB6-4DA9-8907-A5AE743B95B7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4968205" y="1575083"/>
            <a:ext cx="1656184" cy="44540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5AC6052-3A55-411F-B4AC-1D2D4498F84F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7128445" y="2191778"/>
            <a:ext cx="698076" cy="776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60BDC3-3F14-4042-8B93-5AB6C1ADA338}"/>
              </a:ext>
            </a:extLst>
          </p:cNvPr>
          <p:cNvSpPr txBox="1"/>
          <p:nvPr/>
        </p:nvSpPr>
        <p:spPr>
          <a:xfrm>
            <a:off x="2102281" y="2991533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Input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31F48-4297-41C0-A8A9-5A267DD73450}"/>
              </a:ext>
            </a:extLst>
          </p:cNvPr>
          <p:cNvSpPr txBox="1"/>
          <p:nvPr/>
        </p:nvSpPr>
        <p:spPr>
          <a:xfrm>
            <a:off x="6527507" y="3060758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96BFA9-B3AC-466A-B2A6-B4785F54E30D}"/>
              </a:ext>
            </a:extLst>
          </p:cNvPr>
          <p:cNvCxnSpPr>
            <a:cxnSpLocks/>
          </p:cNvCxnSpPr>
          <p:nvPr/>
        </p:nvCxnSpPr>
        <p:spPr>
          <a:xfrm>
            <a:off x="2326659" y="1034339"/>
            <a:ext cx="5234395" cy="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0A077A-2D46-4D0B-B07C-DA562FB4AFD5}"/>
              </a:ext>
            </a:extLst>
          </p:cNvPr>
          <p:cNvSpPr txBox="1"/>
          <p:nvPr/>
        </p:nvSpPr>
        <p:spPr>
          <a:xfrm>
            <a:off x="3779912" y="587229"/>
            <a:ext cx="2634203" cy="44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Back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propagation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EB423B-DC07-4A82-A6E8-EEAFB96953EB}"/>
              </a:ext>
            </a:extLst>
          </p:cNvPr>
          <p:cNvSpPr txBox="1"/>
          <p:nvPr/>
        </p:nvSpPr>
        <p:spPr>
          <a:xfrm>
            <a:off x="4991050" y="1138265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71691E-6CD4-4F55-991E-519E40693E98}"/>
              </a:ext>
            </a:extLst>
          </p:cNvPr>
          <p:cNvSpPr txBox="1"/>
          <p:nvPr/>
        </p:nvSpPr>
        <p:spPr>
          <a:xfrm>
            <a:off x="7188016" y="1656087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C2BB63-E1DF-4584-92A5-13D036B0EB99}"/>
              </a:ext>
            </a:extLst>
          </p:cNvPr>
          <p:cNvSpPr txBox="1"/>
          <p:nvPr/>
        </p:nvSpPr>
        <p:spPr>
          <a:xfrm>
            <a:off x="1887152" y="1331042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F54EB2-F798-43BE-A4BF-C08A56DA81F4}"/>
              </a:ext>
            </a:extLst>
          </p:cNvPr>
          <p:cNvSpPr txBox="1"/>
          <p:nvPr/>
        </p:nvSpPr>
        <p:spPr>
          <a:xfrm>
            <a:off x="1887152" y="1861024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98B3E2-D01F-46C0-A3EB-172792ED12D9}"/>
              </a:ext>
            </a:extLst>
          </p:cNvPr>
          <p:cNvSpPr txBox="1"/>
          <p:nvPr/>
        </p:nvSpPr>
        <p:spPr>
          <a:xfrm>
            <a:off x="1887152" y="2443577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30296C-455F-4A1E-A9C2-0AF67A572273}"/>
              </a:ext>
            </a:extLst>
          </p:cNvPr>
          <p:cNvSpPr txBox="1"/>
          <p:nvPr/>
        </p:nvSpPr>
        <p:spPr>
          <a:xfrm>
            <a:off x="2288540" y="1168631"/>
            <a:ext cx="483022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8F5D98-3AB3-4239-80EA-3CC140D692EC}"/>
              </a:ext>
            </a:extLst>
          </p:cNvPr>
          <p:cNvSpPr txBox="1"/>
          <p:nvPr/>
        </p:nvSpPr>
        <p:spPr>
          <a:xfrm>
            <a:off x="2373418" y="1714737"/>
            <a:ext cx="373038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3CFCA-6D73-4493-BB9E-0A70D302EE08}"/>
              </a:ext>
            </a:extLst>
          </p:cNvPr>
          <p:cNvSpPr txBox="1"/>
          <p:nvPr/>
        </p:nvSpPr>
        <p:spPr>
          <a:xfrm>
            <a:off x="2368852" y="2246759"/>
            <a:ext cx="504056" cy="40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15AFD1-07BF-45E1-A271-A63A71F00CA1}"/>
              </a:ext>
            </a:extLst>
          </p:cNvPr>
          <p:cNvSpPr txBox="1"/>
          <p:nvPr/>
        </p:nvSpPr>
        <p:spPr>
          <a:xfrm>
            <a:off x="3320079" y="5492863"/>
            <a:ext cx="2812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∂f/∂x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=( ∂f /∂q) * (∂q /∂x)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=(-4)(1) = -4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1C0075-CF83-475E-8975-56168BB36E90}"/>
              </a:ext>
            </a:extLst>
          </p:cNvPr>
          <p:cNvSpPr txBox="1"/>
          <p:nvPr/>
        </p:nvSpPr>
        <p:spPr>
          <a:xfrm>
            <a:off x="6224683" y="5492863"/>
            <a:ext cx="2812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 = (∂f/ ∂q)  * (∂q / ∂y)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(-4)(1) = -4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97E914-B13E-4673-BBC1-DF7ED197EB84}"/>
              </a:ext>
            </a:extLst>
          </p:cNvPr>
          <p:cNvSpPr txBox="1"/>
          <p:nvPr/>
        </p:nvSpPr>
        <p:spPr>
          <a:xfrm>
            <a:off x="2887600" y="1254770"/>
            <a:ext cx="1111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= 1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254D63-7E4E-4261-8940-B32B6C60D804}"/>
              </a:ext>
            </a:extLst>
          </p:cNvPr>
          <p:cNvSpPr txBox="1"/>
          <p:nvPr/>
        </p:nvSpPr>
        <p:spPr>
          <a:xfrm>
            <a:off x="2915101" y="1991834"/>
            <a:ext cx="1137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/∂y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E8AB62-28C7-4CC8-966C-7B74523415E7}"/>
              </a:ext>
            </a:extLst>
          </p:cNvPr>
          <p:cNvSpPr txBox="1"/>
          <p:nvPr/>
        </p:nvSpPr>
        <p:spPr>
          <a:xfrm>
            <a:off x="2898389" y="2731454"/>
            <a:ext cx="1154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∂f/∂z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3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D063A-7430-4F21-A82B-ED8167A595D6}"/>
              </a:ext>
            </a:extLst>
          </p:cNvPr>
          <p:cNvSpPr txBox="1"/>
          <p:nvPr/>
        </p:nvSpPr>
        <p:spPr>
          <a:xfrm>
            <a:off x="5508104" y="1277454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= -4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9580D9-7899-4308-B5D1-E2096BCB8BC4}"/>
              </a:ext>
            </a:extLst>
          </p:cNvPr>
          <p:cNvSpPr txBox="1"/>
          <p:nvPr/>
        </p:nvSpPr>
        <p:spPr>
          <a:xfrm>
            <a:off x="4858008" y="4668297"/>
            <a:ext cx="1215302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Chain Rule</a:t>
            </a:r>
            <a:endParaRPr lang="en-US" altLang="ko-KR" sz="1200" b="1" spc="-3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61096B-FD6E-4971-ACC4-938993EE0F6F}"/>
              </a:ext>
            </a:extLst>
          </p:cNvPr>
          <p:cNvCxnSpPr>
            <a:cxnSpLocks/>
          </p:cNvCxnSpPr>
          <p:nvPr/>
        </p:nvCxnSpPr>
        <p:spPr>
          <a:xfrm flipV="1">
            <a:off x="4845738" y="5036539"/>
            <a:ext cx="267601" cy="41015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579E92-20EC-4F3F-8983-0256A79533D7}"/>
              </a:ext>
            </a:extLst>
          </p:cNvPr>
          <p:cNvCxnSpPr>
            <a:cxnSpLocks/>
          </p:cNvCxnSpPr>
          <p:nvPr/>
        </p:nvCxnSpPr>
        <p:spPr>
          <a:xfrm flipH="1" flipV="1">
            <a:off x="5731927" y="5074895"/>
            <a:ext cx="1662401" cy="41796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BCE12-EE14-4A3B-975F-6D75B79FFC00}"/>
              </a:ext>
            </a:extLst>
          </p:cNvPr>
          <p:cNvSpPr txBox="1"/>
          <p:nvPr/>
        </p:nvSpPr>
        <p:spPr>
          <a:xfrm>
            <a:off x="3476544" y="4207151"/>
            <a:ext cx="5160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Chain Rule (</a:t>
            </a:r>
            <a:r>
              <a:rPr lang="en-US" altLang="ko-KR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 gradient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gradient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D2709F-F991-4A1D-AA38-11AD52D4B872}"/>
              </a:ext>
            </a:extLst>
          </p:cNvPr>
          <p:cNvSpPr/>
          <p:nvPr/>
        </p:nvSpPr>
        <p:spPr>
          <a:xfrm>
            <a:off x="5340234" y="1195781"/>
            <a:ext cx="1430465" cy="56101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725943-5748-4AB0-9335-295E64D03068}"/>
              </a:ext>
            </a:extLst>
          </p:cNvPr>
          <p:cNvSpPr txBox="1"/>
          <p:nvPr/>
        </p:nvSpPr>
        <p:spPr>
          <a:xfrm>
            <a:off x="5106701" y="2603208"/>
            <a:ext cx="1822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gradient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4613B88-66A2-42A1-A325-8AF02D95ADC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5897649" y="1756794"/>
            <a:ext cx="157818" cy="897641"/>
          </a:xfrm>
          <a:prstGeom prst="straightConnector1">
            <a:avLst/>
          </a:prstGeom>
          <a:ln w="22225">
            <a:solidFill>
              <a:srgbClr val="00B05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78B28C-8E92-4D49-8465-3E4B5AF165EA}"/>
              </a:ext>
            </a:extLst>
          </p:cNvPr>
          <p:cNvSpPr/>
          <p:nvPr/>
        </p:nvSpPr>
        <p:spPr>
          <a:xfrm>
            <a:off x="3275856" y="4034610"/>
            <a:ext cx="5616624" cy="228333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345714-FE01-5F49-B470-5391E388F760}"/>
              </a:ext>
            </a:extLst>
          </p:cNvPr>
          <p:cNvSpPr txBox="1"/>
          <p:nvPr/>
        </p:nvSpPr>
        <p:spPr>
          <a:xfrm>
            <a:off x="7838710" y="1331042"/>
            <a:ext cx="1197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∂f/∂x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-4</a:t>
            </a:r>
          </a:p>
          <a:p>
            <a:r>
              <a:rPr lang="en-US" altLang="ko-KR" b="0" i="0" u="none" strike="noStrike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∂f/∂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 = -4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45BD94-BA65-4145-828A-0D0737122AEA}"/>
              </a:ext>
            </a:extLst>
          </p:cNvPr>
          <p:cNvSpPr/>
          <p:nvPr/>
        </p:nvSpPr>
        <p:spPr>
          <a:xfrm>
            <a:off x="7739212" y="1336487"/>
            <a:ext cx="1251554" cy="656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2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2015488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Forward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&amp;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Back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Propagation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956B0E-C806-4252-895D-EC0958675173}"/>
              </a:ext>
            </a:extLst>
          </p:cNvPr>
          <p:cNvSpPr txBox="1"/>
          <p:nvPr/>
        </p:nvSpPr>
        <p:spPr>
          <a:xfrm>
            <a:off x="2771800" y="836712"/>
            <a:ext cx="6192688" cy="199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Forward propagation 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  <a:sym typeface="Wingdings" panose="05000000000000000000" pitchFamily="2" charset="2"/>
              </a:rPr>
              <a:t>&lt;= =&gt; 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Back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propagation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두 과정을 여러 번 반복해 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weight 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추정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필요 메모리 ↑ 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=&gt;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큰 배치크기 사용해 훈련 시 메모리 부족 오류 가능성</a:t>
            </a:r>
            <a:endParaRPr lang="en-US" altLang="ko-KR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Sigmoid Function 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사용 시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성능 ↓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B945A3-9D7F-44BC-B893-D49D690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05064"/>
            <a:ext cx="7474702" cy="14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8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4" y="918245"/>
            <a:ext cx="1445494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Initialization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956B0E-C806-4252-895D-EC0958675173}"/>
              </a:ext>
            </a:extLst>
          </p:cNvPr>
          <p:cNvSpPr txBox="1"/>
          <p:nvPr/>
        </p:nvSpPr>
        <p:spPr>
          <a:xfrm>
            <a:off x="2471192" y="699331"/>
            <a:ext cx="6192688" cy="199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초기값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및 활성화함수 선택에 따라 모델의 성능 좌우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 Vanishing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Gradients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 Exploding Gradients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표현력 제한</a:t>
            </a:r>
            <a:endParaRPr lang="en-US" altLang="ko-KR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101C7-90D7-459B-A050-7ABCED02A11E}"/>
              </a:ext>
            </a:extLst>
          </p:cNvPr>
          <p:cNvSpPr txBox="1"/>
          <p:nvPr/>
        </p:nvSpPr>
        <p:spPr>
          <a:xfrm>
            <a:off x="660360" y="5716200"/>
            <a:ext cx="3623608" cy="44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절대값 ↑ 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0, 1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로 수렴 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소실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BAB60-784D-429F-87A6-781FF7C3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41" y="2925095"/>
            <a:ext cx="3263568" cy="2519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D7BB6-A33E-4451-AFA1-B0C39B5C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08" y="2925095"/>
            <a:ext cx="3263568" cy="2519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8F0DBA-02C3-47A1-A25F-6438740F3AD8}"/>
              </a:ext>
            </a:extLst>
          </p:cNvPr>
          <p:cNvSpPr txBox="1"/>
          <p:nvPr/>
        </p:nvSpPr>
        <p:spPr>
          <a:xfrm>
            <a:off x="5012112" y="5688983"/>
            <a:ext cx="4131887" cy="834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절대값 ↑ 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음수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: 0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으로 수렴 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소실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	 -&gt;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양수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: Exploding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Gradients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9" name="제목 20">
            <a:extLst>
              <a:ext uri="{FF2B5EF4-FFF2-40B4-BE49-F238E27FC236}">
                <a16:creationId xmlns:a16="http://schemas.microsoft.com/office/drawing/2014/main" id="{92030D06-F51A-44EA-8242-0BB988EF462F}"/>
              </a:ext>
            </a:extLst>
          </p:cNvPr>
          <p:cNvSpPr txBox="1">
            <a:spLocks/>
          </p:cNvSpPr>
          <p:nvPr/>
        </p:nvSpPr>
        <p:spPr>
          <a:xfrm>
            <a:off x="1907704" y="2556610"/>
            <a:ext cx="1080120" cy="459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Sigmoid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20" name="제목 20">
            <a:extLst>
              <a:ext uri="{FF2B5EF4-FFF2-40B4-BE49-F238E27FC236}">
                <a16:creationId xmlns:a16="http://schemas.microsoft.com/office/drawing/2014/main" id="{1B17FFB9-BFE7-4184-A969-41910C56DD6F}"/>
              </a:ext>
            </a:extLst>
          </p:cNvPr>
          <p:cNvSpPr txBox="1">
            <a:spLocks/>
          </p:cNvSpPr>
          <p:nvPr/>
        </p:nvSpPr>
        <p:spPr>
          <a:xfrm>
            <a:off x="6537995" y="2556610"/>
            <a:ext cx="1080120" cy="459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dirty="0" err="1">
                <a:cs typeface="Malgun Gothic Semilight" panose="020B0503020000020004" pitchFamily="34" charset="-127"/>
              </a:rPr>
              <a:t>Relu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6611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4" y="918245"/>
            <a:ext cx="1445494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Initialization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101C7-90D7-459B-A050-7ABCED02A11E}"/>
              </a:ext>
            </a:extLst>
          </p:cNvPr>
          <p:cNvSpPr txBox="1"/>
          <p:nvPr/>
        </p:nvSpPr>
        <p:spPr>
          <a:xfrm>
            <a:off x="3150865" y="4197127"/>
            <a:ext cx="3623608" cy="12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작은 범위의 난수 설정 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표준편차 ↓ 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(0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에 수렴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)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학습 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X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B24B4-C661-4145-A4F0-FE25E07C5920}"/>
              </a:ext>
            </a:extLst>
          </p:cNvPr>
          <p:cNvSpPr txBox="1"/>
          <p:nvPr/>
        </p:nvSpPr>
        <p:spPr>
          <a:xfrm>
            <a:off x="2098577" y="5949280"/>
            <a:ext cx="6624736" cy="44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=&gt;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학습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가능 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조건</a:t>
            </a:r>
            <a:r>
              <a:rPr lang="en-US" altLang="ko-KR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레이어가 많아도 가중치의 평균과 표준편차가 일정</a:t>
            </a:r>
            <a:endParaRPr lang="en-US" altLang="ko-KR" sz="18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A4C60F-7656-4AE2-BB94-A1838771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972" y="1218987"/>
            <a:ext cx="2800741" cy="2200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87016-4054-432C-8200-FDA86CDF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26" y="768972"/>
            <a:ext cx="457263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19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4" y="918245"/>
            <a:ext cx="1445494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Initialization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956B0E-C806-4252-895D-EC0958675173}"/>
              </a:ext>
            </a:extLst>
          </p:cNvPr>
          <p:cNvSpPr txBox="1"/>
          <p:nvPr/>
        </p:nvSpPr>
        <p:spPr>
          <a:xfrm>
            <a:off x="2400406" y="821835"/>
            <a:ext cx="6192688" cy="44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Xavier Initialization(Gaussian)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101C7-90D7-459B-A050-7ABCED02A11E}"/>
              </a:ext>
            </a:extLst>
          </p:cNvPr>
          <p:cNvSpPr txBox="1"/>
          <p:nvPr/>
        </p:nvSpPr>
        <p:spPr>
          <a:xfrm>
            <a:off x="5319490" y="1561622"/>
            <a:ext cx="3623608" cy="161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이전 레이어와 다음 레이어의 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노드 수에 따라 조정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=&gt;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분산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표준편차</a:t>
            </a: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)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값 유지</a:t>
            </a:r>
            <a:b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=&gt; Vanishing, Exploding </a:t>
            </a:r>
            <a:r>
              <a:rPr lang="ko-KR" altLang="en-US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방지</a:t>
            </a:r>
            <a:endParaRPr lang="en-US" altLang="ko-KR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4F6CEA-9FD4-4054-B40A-BF467F00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36" y="1653257"/>
            <a:ext cx="2486372" cy="1190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E80433E1-488D-465C-9D57-7B7014291848}"/>
              </a:ext>
            </a:extLst>
          </p:cNvPr>
          <p:cNvSpPr/>
          <p:nvPr/>
        </p:nvSpPr>
        <p:spPr>
          <a:xfrm>
            <a:off x="2948042" y="3807492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4ABDE26-D5C7-4D64-A558-CA28060ADBE5}"/>
              </a:ext>
            </a:extLst>
          </p:cNvPr>
          <p:cNvSpPr/>
          <p:nvPr/>
        </p:nvSpPr>
        <p:spPr>
          <a:xfrm>
            <a:off x="2948042" y="4353380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FA9060-913C-456C-9654-C7A5B9526EC7}"/>
              </a:ext>
            </a:extLst>
          </p:cNvPr>
          <p:cNvSpPr/>
          <p:nvPr/>
        </p:nvSpPr>
        <p:spPr>
          <a:xfrm>
            <a:off x="2949962" y="4899268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2A36DC5-16EA-44A6-9B14-EC58B2536CE5}"/>
              </a:ext>
            </a:extLst>
          </p:cNvPr>
          <p:cNvSpPr/>
          <p:nvPr/>
        </p:nvSpPr>
        <p:spPr>
          <a:xfrm>
            <a:off x="810552" y="396391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513DA8-E7E7-407E-94EF-511963FACD06}"/>
              </a:ext>
            </a:extLst>
          </p:cNvPr>
          <p:cNvSpPr/>
          <p:nvPr/>
        </p:nvSpPr>
        <p:spPr>
          <a:xfrm>
            <a:off x="810552" y="449845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DDA9AA7-FDD7-4867-A1F2-CAEE891A1265}"/>
              </a:ext>
            </a:extLst>
          </p:cNvPr>
          <p:cNvSpPr/>
          <p:nvPr/>
        </p:nvSpPr>
        <p:spPr>
          <a:xfrm>
            <a:off x="811451" y="5032996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7F00EE7-B16F-490D-A3DF-3118D504D823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H="1">
            <a:off x="979197" y="4051533"/>
            <a:ext cx="1968845" cy="2269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6913592-EE3F-4B9D-BF54-9B52B20BB520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979197" y="4074229"/>
            <a:ext cx="1968845" cy="523192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BAC14FF-2BDB-44BA-9F07-6E2B62AF2802}"/>
              </a:ext>
            </a:extLst>
          </p:cNvPr>
          <p:cNvCxnSpPr>
            <a:cxnSpLocks/>
            <a:stCxn id="51" idx="2"/>
            <a:endCxn id="52" idx="6"/>
          </p:cNvCxnSpPr>
          <p:nvPr/>
        </p:nvCxnSpPr>
        <p:spPr>
          <a:xfrm flipH="1" flipV="1">
            <a:off x="979197" y="4074229"/>
            <a:ext cx="1970765" cy="106908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EEAF80-D82D-4F35-8A29-6258429C45AA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979197" y="4146510"/>
            <a:ext cx="1966925" cy="462259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EA6663D-DAFF-4F92-8911-0800863DB3D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979197" y="4608769"/>
            <a:ext cx="1966925" cy="99324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EA02C8D-045E-4DBA-BF07-AB096C31826E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979197" y="4608769"/>
            <a:ext cx="1966925" cy="63910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C67301C-9511-44D8-81C7-1AC759597C3A}"/>
              </a:ext>
            </a:extLst>
          </p:cNvPr>
          <p:cNvCxnSpPr>
            <a:cxnSpLocks/>
            <a:endCxn id="54" idx="6"/>
          </p:cNvCxnSpPr>
          <p:nvPr/>
        </p:nvCxnSpPr>
        <p:spPr>
          <a:xfrm flipH="1">
            <a:off x="980096" y="4223293"/>
            <a:ext cx="1967946" cy="92001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5F4967D-57E8-4127-9299-B6617B63B7C0}"/>
              </a:ext>
            </a:extLst>
          </p:cNvPr>
          <p:cNvCxnSpPr>
            <a:cxnSpLocks/>
            <a:endCxn id="54" idx="6"/>
          </p:cNvCxnSpPr>
          <p:nvPr/>
        </p:nvCxnSpPr>
        <p:spPr>
          <a:xfrm flipH="1">
            <a:off x="980096" y="4839743"/>
            <a:ext cx="1973706" cy="30356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C7854C4-14E1-450C-B388-1B9F52E66DAA}"/>
              </a:ext>
            </a:extLst>
          </p:cNvPr>
          <p:cNvCxnSpPr>
            <a:cxnSpLocks/>
            <a:endCxn id="54" idx="6"/>
          </p:cNvCxnSpPr>
          <p:nvPr/>
        </p:nvCxnSpPr>
        <p:spPr>
          <a:xfrm flipH="1" flipV="1">
            <a:off x="980096" y="5143309"/>
            <a:ext cx="1973706" cy="19325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16BBA07D-ACDC-4E40-8734-371B72F335CF}"/>
              </a:ext>
            </a:extLst>
          </p:cNvPr>
          <p:cNvSpPr/>
          <p:nvPr/>
        </p:nvSpPr>
        <p:spPr>
          <a:xfrm>
            <a:off x="5133610" y="4426365"/>
            <a:ext cx="504056" cy="48808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43EFD3-78E8-43E3-B4A0-AE17FF05368B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3452098" y="4051533"/>
            <a:ext cx="1656184" cy="44540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0C9318-AD22-419F-B169-74242E436E06}"/>
              </a:ext>
            </a:extLst>
          </p:cNvPr>
          <p:cNvCxnSpPr>
            <a:cxnSpLocks/>
            <a:endCxn id="50" idx="6"/>
          </p:cNvCxnSpPr>
          <p:nvPr/>
        </p:nvCxnSpPr>
        <p:spPr>
          <a:xfrm flipH="1" flipV="1">
            <a:off x="3452098" y="4597421"/>
            <a:ext cx="1656184" cy="49378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C8C459-1F9F-4096-A073-E9991C96D396}"/>
              </a:ext>
            </a:extLst>
          </p:cNvPr>
          <p:cNvCxnSpPr>
            <a:cxnSpLocks/>
          </p:cNvCxnSpPr>
          <p:nvPr/>
        </p:nvCxnSpPr>
        <p:spPr>
          <a:xfrm flipH="1">
            <a:off x="3454018" y="4852499"/>
            <a:ext cx="1557382" cy="329151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5A574B-033A-46D4-9C4B-610FE0F82EDE}"/>
                  </a:ext>
                </a:extLst>
              </p:cNvPr>
              <p:cNvSpPr txBox="1"/>
              <p:nvPr/>
            </p:nvSpPr>
            <p:spPr>
              <a:xfrm>
                <a:off x="6474658" y="4164317"/>
                <a:ext cx="2005754" cy="1212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ko-KR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E(w) : 0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ko-KR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V(w) :</a:t>
                </a:r>
                <a14:m>
                  <m:oMath xmlns:m="http://schemas.openxmlformats.org/officeDocument/2006/math">
                    <m:r>
                      <a:rPr lang="en-US" altLang="ko-KR" b="1" i="0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ad>
                      <m:radPr>
                        <m:degHide m:val="on"/>
                        <m:ctrlPr>
                          <a:rPr lang="en-US" altLang="ko-KR" b="1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1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1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3+1</m:t>
                            </m:r>
                          </m:den>
                        </m:f>
                      </m:e>
                    </m:rad>
                  </m:oMath>
                </a14:m>
                <a:endParaRPr lang="en-US" altLang="ko-KR" b="1" spc="-3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3020000020004" pitchFamily="34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5A574B-033A-46D4-9C4B-610FE0F8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658" y="4164317"/>
                <a:ext cx="2005754" cy="1212896"/>
              </a:xfrm>
              <a:prstGeom prst="rect">
                <a:avLst/>
              </a:prstGeom>
              <a:blipFill>
                <a:blip r:embed="rId3"/>
                <a:stretch>
                  <a:fillRect l="-2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2B6E6DEB-87D2-4A4B-ABBC-232B3C795128}"/>
              </a:ext>
            </a:extLst>
          </p:cNvPr>
          <p:cNvSpPr/>
          <p:nvPr/>
        </p:nvSpPr>
        <p:spPr>
          <a:xfrm>
            <a:off x="2797078" y="3458941"/>
            <a:ext cx="864096" cy="2244759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98A941-34FD-4A3A-8486-D3A949EC8ECA}"/>
              </a:ext>
            </a:extLst>
          </p:cNvPr>
          <p:cNvSpPr/>
          <p:nvPr/>
        </p:nvSpPr>
        <p:spPr>
          <a:xfrm>
            <a:off x="3741424" y="2479239"/>
            <a:ext cx="398528" cy="279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236299-2AE7-491B-AFDD-D0B72E9F93DA}"/>
              </a:ext>
            </a:extLst>
          </p:cNvPr>
          <p:cNvSpPr/>
          <p:nvPr/>
        </p:nvSpPr>
        <p:spPr>
          <a:xfrm>
            <a:off x="4281670" y="2490222"/>
            <a:ext cx="398528" cy="279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39D0A4-0D72-4AFC-9266-429CE9E787CB}"/>
              </a:ext>
            </a:extLst>
          </p:cNvPr>
          <p:cNvSpPr txBox="1"/>
          <p:nvPr/>
        </p:nvSpPr>
        <p:spPr>
          <a:xfrm>
            <a:off x="2264365" y="3048208"/>
            <a:ext cx="1535669" cy="30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100" b="1" spc="-3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Forward propagation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4740B2-F677-4ECD-ABF6-7F7D06C1967E}"/>
              </a:ext>
            </a:extLst>
          </p:cNvPr>
          <p:cNvCxnSpPr>
            <a:cxnSpLocks/>
            <a:stCxn id="4" idx="4"/>
            <a:endCxn id="83" idx="0"/>
          </p:cNvCxnSpPr>
          <p:nvPr/>
        </p:nvCxnSpPr>
        <p:spPr>
          <a:xfrm flipH="1">
            <a:off x="3032200" y="2758383"/>
            <a:ext cx="908488" cy="289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56CAE62-58B0-4DC7-A3BD-8E8FF240F3E8}"/>
              </a:ext>
            </a:extLst>
          </p:cNvPr>
          <p:cNvCxnSpPr>
            <a:cxnSpLocks/>
            <a:stCxn id="82" idx="4"/>
            <a:endCxn id="88" idx="0"/>
          </p:cNvCxnSpPr>
          <p:nvPr/>
        </p:nvCxnSpPr>
        <p:spPr>
          <a:xfrm>
            <a:off x="4480934" y="2769366"/>
            <a:ext cx="467885" cy="25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3C9E184-C09A-4C0F-8D45-5854765D04D9}"/>
              </a:ext>
            </a:extLst>
          </p:cNvPr>
          <p:cNvSpPr txBox="1"/>
          <p:nvPr/>
        </p:nvSpPr>
        <p:spPr>
          <a:xfrm>
            <a:off x="4180984" y="3028602"/>
            <a:ext cx="1535669" cy="30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100" b="1" spc="-3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Back propagation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56043C-3A5D-7A40-A528-6C7EB7BB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89" y="2898984"/>
            <a:ext cx="6139991" cy="35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7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267744" y="947890"/>
            <a:ext cx="5588624" cy="127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Linearity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Assumption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의 한계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선형성</a:t>
            </a:r>
            <a:endParaRPr lang="en-US" altLang="ko-KR" sz="14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Linearity Assumption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pic>
        <p:nvPicPr>
          <p:cNvPr id="1026" name="Picture 2" descr="선형 회귀 - 위키백과, 우리 모두의 백과사전">
            <a:extLst>
              <a:ext uri="{FF2B5EF4-FFF2-40B4-BE49-F238E27FC236}">
                <a16:creationId xmlns:a16="http://schemas.microsoft.com/office/drawing/2014/main" id="{6746405D-45BE-426A-9E61-DC05025E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08" y="2011608"/>
            <a:ext cx="1909327" cy="15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번역] ML 초보자의 완벽한 가이드">
            <a:extLst>
              <a:ext uri="{FF2B5EF4-FFF2-40B4-BE49-F238E27FC236}">
                <a16:creationId xmlns:a16="http://schemas.microsoft.com/office/drawing/2014/main" id="{E9B2FCB7-A396-4D27-8EA2-375B0C8BE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98" y="2011608"/>
            <a:ext cx="2005922" cy="15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67F2C7-CEA2-4417-AD85-CAD99D1C2A3E}"/>
              </a:ext>
            </a:extLst>
          </p:cNvPr>
          <p:cNvSpPr txBox="1"/>
          <p:nvPr/>
        </p:nvSpPr>
        <p:spPr>
          <a:xfrm>
            <a:off x="2271688" y="3717032"/>
            <a:ext cx="5743088" cy="188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Ex) Cats and Dogs distinguish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sz="12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픽셀의 밝기로만 이미지를 구분</a:t>
            </a:r>
            <a:r>
              <a:rPr lang="en-US" altLang="ko-KR" sz="12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 -&gt; </a:t>
            </a:r>
            <a:r>
              <a:rPr lang="ko-KR" altLang="en-US" sz="12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개와 고양이를 구분하기 위한 유일한 특성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sz="12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이미지 반전 시 구분 </a:t>
            </a:r>
            <a:r>
              <a:rPr lang="en-US" altLang="ko-KR" sz="12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X</a:t>
            </a:r>
          </a:p>
          <a:p>
            <a:pPr>
              <a:lnSpc>
                <a:spcPct val="140000"/>
              </a:lnSpc>
            </a:pPr>
            <a:r>
              <a:rPr lang="en-US" altLang="ko-KR" sz="8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Ex) XOR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1032" name="Picture 8" descr="퍼셉트론과 XOR">
            <a:extLst>
              <a:ext uri="{FF2B5EF4-FFF2-40B4-BE49-F238E27FC236}">
                <a16:creationId xmlns:a16="http://schemas.microsoft.com/office/drawing/2014/main" id="{D9680319-0145-4DF7-81E6-9F275C11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10" y="4809894"/>
            <a:ext cx="4347651" cy="1918279"/>
          </a:xfrm>
          <a:prstGeom prst="rect">
            <a:avLst/>
          </a:prstGeom>
          <a:solidFill>
            <a:schemeClr val="bg2"/>
          </a:solidFill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267744" y="947890"/>
            <a:ext cx="5588624" cy="153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Multilayer Perceptron(MLP)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간단한 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deep neural network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Multiple layer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의 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Fully connected 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방식</a:t>
            </a:r>
            <a:endParaRPr lang="en-US" altLang="ko-KR" sz="14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학습력이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좋은 모델 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Overfitting(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과대적합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) 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유발 가능성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</a:p>
          <a:p>
            <a:pPr>
              <a:lnSpc>
                <a:spcPct val="140000"/>
              </a:lnSpc>
            </a:pP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Multilayer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Perceptron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(MLP)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7F2C7-CEA2-4417-AD85-CAD99D1C2A3E}"/>
              </a:ext>
            </a:extLst>
          </p:cNvPr>
          <p:cNvSpPr txBox="1"/>
          <p:nvPr/>
        </p:nvSpPr>
        <p:spPr>
          <a:xfrm>
            <a:off x="3563888" y="4194230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 layer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E39D759-2277-430A-BDBC-FDBA3830738F}"/>
              </a:ext>
            </a:extLst>
          </p:cNvPr>
          <p:cNvSpPr/>
          <p:nvPr/>
        </p:nvSpPr>
        <p:spPr>
          <a:xfrm>
            <a:off x="3851920" y="2497214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06756C-13BD-4B2C-9E26-9E1D5865D2EF}"/>
              </a:ext>
            </a:extLst>
          </p:cNvPr>
          <p:cNvSpPr/>
          <p:nvPr/>
        </p:nvSpPr>
        <p:spPr>
          <a:xfrm>
            <a:off x="3851920" y="3043102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70CA4E-3F94-43DF-9C92-05EFD1AFC049}"/>
              </a:ext>
            </a:extLst>
          </p:cNvPr>
          <p:cNvSpPr/>
          <p:nvPr/>
        </p:nvSpPr>
        <p:spPr>
          <a:xfrm>
            <a:off x="3853840" y="3588990"/>
            <a:ext cx="504056" cy="4880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1DC5231-CE58-419C-B774-7A411F639AFA}"/>
              </a:ext>
            </a:extLst>
          </p:cNvPr>
          <p:cNvSpPr/>
          <p:nvPr/>
        </p:nvSpPr>
        <p:spPr>
          <a:xfrm>
            <a:off x="1714430" y="2653638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1B0ADF-DC38-416E-95AD-4E0ACDF24D50}"/>
              </a:ext>
            </a:extLst>
          </p:cNvPr>
          <p:cNvSpPr/>
          <p:nvPr/>
        </p:nvSpPr>
        <p:spPr>
          <a:xfrm>
            <a:off x="1714430" y="3188178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3C8274-AAF4-4838-B03C-C64561735862}"/>
              </a:ext>
            </a:extLst>
          </p:cNvPr>
          <p:cNvSpPr/>
          <p:nvPr/>
        </p:nvSpPr>
        <p:spPr>
          <a:xfrm>
            <a:off x="1715329" y="3722718"/>
            <a:ext cx="168645" cy="220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161202-20E6-4B3C-88D5-CCD8D35D6C7C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>
            <a:off x="1883075" y="2741255"/>
            <a:ext cx="1968845" cy="2269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012442-8FCE-44B5-B754-A06B3F27CD7B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 flipH="1" flipV="1">
            <a:off x="1883075" y="2763951"/>
            <a:ext cx="1968845" cy="523192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C161F6-63A7-47A1-9C07-5EF87E7DF1B2}"/>
              </a:ext>
            </a:extLst>
          </p:cNvPr>
          <p:cNvCxnSpPr>
            <a:cxnSpLocks/>
            <a:stCxn id="14" idx="2"/>
            <a:endCxn id="3" idx="6"/>
          </p:cNvCxnSpPr>
          <p:nvPr/>
        </p:nvCxnSpPr>
        <p:spPr>
          <a:xfrm flipH="1" flipV="1">
            <a:off x="1883075" y="2763951"/>
            <a:ext cx="1970765" cy="106908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9CD2FD-D24F-4A25-B3F7-20973846F13C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883075" y="2836232"/>
            <a:ext cx="1966925" cy="462259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482939-1976-4BA1-9251-A62E1B7C0096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1883075" y="3298491"/>
            <a:ext cx="1966925" cy="99324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71039DB-E325-4046-925E-934DD3D4F2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1883075" y="3298491"/>
            <a:ext cx="1966925" cy="63910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BF81365-91D7-46D1-9573-CC705B447F5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883974" y="2913015"/>
            <a:ext cx="1967946" cy="92001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531A753-A46A-4916-AE55-725BF97300E8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883974" y="3529465"/>
            <a:ext cx="1973706" cy="30356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7EE3391-865E-4951-BAD1-8A62A493402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1883974" y="3833031"/>
            <a:ext cx="1973706" cy="19325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2DC6F32C-7570-4403-8971-07424A4E41E9}"/>
              </a:ext>
            </a:extLst>
          </p:cNvPr>
          <p:cNvSpPr/>
          <p:nvPr/>
        </p:nvSpPr>
        <p:spPr>
          <a:xfrm>
            <a:off x="6034164" y="2754844"/>
            <a:ext cx="504056" cy="48808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856AB94-04A7-4AE1-A1C9-A55747FA6626}"/>
              </a:ext>
            </a:extLst>
          </p:cNvPr>
          <p:cNvSpPr/>
          <p:nvPr/>
        </p:nvSpPr>
        <p:spPr>
          <a:xfrm>
            <a:off x="6034236" y="3405579"/>
            <a:ext cx="504056" cy="48808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B519786-2FE7-4EFB-8D0B-B3BEE7025B25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4355976" y="2741255"/>
            <a:ext cx="1656184" cy="20043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76C10E9-3A73-484E-B3C1-C4DFBAA242F2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4355976" y="2741255"/>
            <a:ext cx="1656184" cy="80345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4C705FD-6281-4D4D-95F8-568928F4D94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55976" y="3054139"/>
            <a:ext cx="1656184" cy="233004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7FA135-24B2-4F85-9CD3-5ACB6C56E6A5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355976" y="3287143"/>
            <a:ext cx="1656184" cy="36531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BF0F8EA-6156-455E-B354-568E8528810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4357896" y="3149617"/>
            <a:ext cx="1654264" cy="683414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5D6E24-E7E0-4E9F-9D0E-014F30E6CCC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4357896" y="3788032"/>
            <a:ext cx="1654264" cy="44999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AC51E39-6B7B-4653-BBAA-A9DFA476D582}"/>
              </a:ext>
            </a:extLst>
          </p:cNvPr>
          <p:cNvCxnSpPr>
            <a:cxnSpLocks/>
            <a:endCxn id="55" idx="6"/>
          </p:cNvCxnSpPr>
          <p:nvPr/>
        </p:nvCxnSpPr>
        <p:spPr>
          <a:xfrm flipH="1">
            <a:off x="6538220" y="2998885"/>
            <a:ext cx="698076" cy="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130C9AD-B800-4035-81D6-8DAEAF1AED4E}"/>
              </a:ext>
            </a:extLst>
          </p:cNvPr>
          <p:cNvCxnSpPr>
            <a:cxnSpLocks/>
            <a:endCxn id="56" idx="6"/>
          </p:cNvCxnSpPr>
          <p:nvPr/>
        </p:nvCxnSpPr>
        <p:spPr>
          <a:xfrm flipH="1">
            <a:off x="6538292" y="3649620"/>
            <a:ext cx="698004" cy="0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C9022D-7C69-43F7-86E0-BFF10A26DFE9}"/>
              </a:ext>
            </a:extLst>
          </p:cNvPr>
          <p:cNvSpPr txBox="1"/>
          <p:nvPr/>
        </p:nvSpPr>
        <p:spPr>
          <a:xfrm>
            <a:off x="1545519" y="4168568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Input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736FF-DF3B-4BF0-9D5A-2CB55002B2EF}"/>
              </a:ext>
            </a:extLst>
          </p:cNvPr>
          <p:cNvSpPr txBox="1"/>
          <p:nvPr/>
        </p:nvSpPr>
        <p:spPr>
          <a:xfrm>
            <a:off x="5915278" y="4226930"/>
            <a:ext cx="1321018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Output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679FEE-5A16-41E2-AA77-3593CFFE248F}"/>
              </a:ext>
            </a:extLst>
          </p:cNvPr>
          <p:cNvSpPr txBox="1"/>
          <p:nvPr/>
        </p:nvSpPr>
        <p:spPr>
          <a:xfrm>
            <a:off x="1429819" y="4956566"/>
            <a:ext cx="6426549" cy="932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Hidden layer: </a:t>
            </a:r>
            <a:r>
              <a:rPr lang="ko-KR" altLang="en-US" sz="14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얻고자하는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이상적인 </a:t>
            </a:r>
            <a:r>
              <a:rPr lang="ko-KR" altLang="en-US" sz="14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타겟값을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학습하는  역할</a:t>
            </a:r>
            <a:endParaRPr lang="en-US" altLang="ko-KR" sz="14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	   Hidden layer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의 추가로 더욱 많은 특성함수를 추가 가능</a:t>
            </a:r>
            <a:endParaRPr lang="en-US" altLang="ko-KR" sz="14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5197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Multilayer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Perceptron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(MLP)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B2F816-5440-45E6-985B-6D49A389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83" y="1976823"/>
            <a:ext cx="7137530" cy="39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96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Activation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function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76812-B964-4770-8CDF-238043B1D9DB}"/>
              </a:ext>
            </a:extLst>
          </p:cNvPr>
          <p:cNvSpPr/>
          <p:nvPr/>
        </p:nvSpPr>
        <p:spPr>
          <a:xfrm>
            <a:off x="2217390" y="1140205"/>
            <a:ext cx="6926609" cy="230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Activation function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각각의 뉴런에서 학습된 결과를 계산하기 쉽도록 가공 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Non-linearity(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비선형성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)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추가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복잡한 함수 학습가능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(ex. 2</a:t>
            </a:r>
            <a:r>
              <a:rPr lang="ko-KR" altLang="en-US" sz="16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차함수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Activation function 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종류</a:t>
            </a:r>
            <a:endParaRPr lang="en-US" altLang="ko-KR" sz="14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628650" lvl="1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Sigmoid		y = </a:t>
            </a:r>
            <a:r>
              <a:rPr lang="en-US" altLang="ko-KR" sz="14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tf.nn.sigmoid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(x);</a:t>
            </a:r>
          </a:p>
          <a:p>
            <a:pPr marL="628650" lvl="1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 sz="14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ReLu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		y = </a:t>
            </a:r>
            <a:r>
              <a:rPr lang="en-US" altLang="ko-KR" sz="14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tf.nn.relu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(x);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특정 모델과 기대 결과에 따른 적절한 </a:t>
            </a: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activation function </a:t>
            </a:r>
            <a:r>
              <a:rPr lang="ko-KR" altLang="en-US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선택이 매우 중요</a:t>
            </a:r>
            <a:endParaRPr lang="en-US" altLang="ko-KR" sz="14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3074" name="Picture 2" descr="딥러닝에서 사용하는 활성화함수">
            <a:extLst>
              <a:ext uri="{FF2B5EF4-FFF2-40B4-BE49-F238E27FC236}">
                <a16:creationId xmlns:a16="http://schemas.microsoft.com/office/drawing/2014/main" id="{93677727-2DB1-41AB-9D8A-CB0BF89F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6810"/>
            <a:ext cx="3761358" cy="23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딥러닝에서 사용하는 활성화함수">
            <a:extLst>
              <a:ext uri="{FF2B5EF4-FFF2-40B4-BE49-F238E27FC236}">
                <a16:creationId xmlns:a16="http://schemas.microsoft.com/office/drawing/2014/main" id="{CFDAF21E-AE3E-48C7-BD68-6A54FA8C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72" y="3714925"/>
            <a:ext cx="3672408" cy="23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572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Underfitting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&amp;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Overfitting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76812-B964-4770-8CDF-238043B1D9DB}"/>
              </a:ext>
            </a:extLst>
          </p:cNvPr>
          <p:cNvSpPr/>
          <p:nvPr/>
        </p:nvSpPr>
        <p:spPr>
          <a:xfrm>
            <a:off x="2199210" y="1208723"/>
            <a:ext cx="3233854" cy="144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Underfitting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학습 제대로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X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심플한 모델에 발생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복잡한 모델로 </a:t>
            </a:r>
            <a:r>
              <a:rPr lang="ko-KR" altLang="en-US" sz="16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수정시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해결가능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7786D-7092-4383-A392-21C3B083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52" y="3476722"/>
            <a:ext cx="3999659" cy="2787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69E6E6-5F41-4F00-80FD-16F0A81C96EE}"/>
              </a:ext>
            </a:extLst>
          </p:cNvPr>
          <p:cNvSpPr txBox="1"/>
          <p:nvPr/>
        </p:nvSpPr>
        <p:spPr>
          <a:xfrm>
            <a:off x="2123728" y="3517294"/>
            <a:ext cx="528685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Lost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4A0D2-9A06-4960-A069-E7918EC71C3A}"/>
              </a:ext>
            </a:extLst>
          </p:cNvPr>
          <p:cNvSpPr txBox="1"/>
          <p:nvPr/>
        </p:nvSpPr>
        <p:spPr>
          <a:xfrm>
            <a:off x="6748008" y="5941078"/>
            <a:ext cx="1640976" cy="36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Model complexity</a:t>
            </a:r>
            <a:endParaRPr lang="en-US" altLang="ko-KR" sz="12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08603E-3F04-4BF9-840E-6004821C2905}"/>
              </a:ext>
            </a:extLst>
          </p:cNvPr>
          <p:cNvSpPr/>
          <p:nvPr/>
        </p:nvSpPr>
        <p:spPr>
          <a:xfrm>
            <a:off x="5567536" y="1208132"/>
            <a:ext cx="3576464" cy="178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Overfitting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트레이닝 데이터를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memorization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Test data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error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↑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training error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↓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너무 복잡한 모델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or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훈련데이터 부족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Regularization -&gt; Overfitting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방지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A2BA18-9206-4E1C-B714-94782C6F922C}"/>
              </a:ext>
            </a:extLst>
          </p:cNvPr>
          <p:cNvCxnSpPr>
            <a:cxnSpLocks/>
          </p:cNvCxnSpPr>
          <p:nvPr/>
        </p:nvCxnSpPr>
        <p:spPr>
          <a:xfrm>
            <a:off x="5364088" y="1425801"/>
            <a:ext cx="0" cy="12241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01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Dataset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76812-B964-4770-8CDF-238043B1D9DB}"/>
              </a:ext>
            </a:extLst>
          </p:cNvPr>
          <p:cNvSpPr/>
          <p:nvPr/>
        </p:nvSpPr>
        <p:spPr>
          <a:xfrm>
            <a:off x="2407196" y="1772816"/>
            <a:ext cx="5973190" cy="247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Datasets</a:t>
            </a: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Simple model -&gt;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작은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Data sets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로 충분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Deep learning -&gt;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큰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600" b="1" spc="-3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DataSets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필요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Overfitting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피하기위한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방법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-&gt;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Regularization</a:t>
            </a:r>
            <a:b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 Weight decay(L2 Regularization)</a:t>
            </a:r>
            <a:b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</a:b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- Dropout </a:t>
            </a:r>
          </a:p>
        </p:txBody>
      </p:sp>
    </p:spTree>
    <p:extLst>
      <p:ext uri="{BB962C8B-B14F-4D97-AF65-F5344CB8AC3E}">
        <p14:creationId xmlns:p14="http://schemas.microsoft.com/office/powerpoint/2010/main" val="28127843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L1 Norm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&amp;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L2 Norm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F4CC7D-6924-4603-BB86-3E734BFBC745}"/>
              </a:ext>
            </a:extLst>
          </p:cNvPr>
          <p:cNvSpPr/>
          <p:nvPr/>
        </p:nvSpPr>
        <p:spPr>
          <a:xfrm>
            <a:off x="1585405" y="3006129"/>
            <a:ext cx="5973190" cy="144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L1 Norm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Outlier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에 둔감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Feature 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중 일부분 중요할 때 사용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76812-B964-4770-8CDF-238043B1D9DB}"/>
              </a:ext>
            </a:extLst>
          </p:cNvPr>
          <p:cNvSpPr/>
          <p:nvPr/>
        </p:nvSpPr>
        <p:spPr>
          <a:xfrm>
            <a:off x="2188171" y="907140"/>
            <a:ext cx="4328045" cy="144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Norm</a:t>
            </a:r>
          </a:p>
          <a:p>
            <a:pPr>
              <a:lnSpc>
                <a:spcPct val="140000"/>
              </a:lnSpc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벡터의 크기를 측정하는 함수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두 벡터 사이의 거리를 측정하기도 함</a:t>
            </a: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6" name="AutoShape 6" descr="$$ \lVert x \rVert_p = ({\sum_{i=1}^{n} |x_i|^p})^\frac{1}{p} $$">
            <a:extLst>
              <a:ext uri="{FF2B5EF4-FFF2-40B4-BE49-F238E27FC236}">
                <a16:creationId xmlns:a16="http://schemas.microsoft.com/office/drawing/2014/main" id="{950A3CCF-FAA6-44FB-B75D-E70602E1A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56093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0C9BF6-4EDB-4883-B5CF-E8F1E95BC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48" b="10176"/>
          <a:stretch/>
        </p:blipFill>
        <p:spPr>
          <a:xfrm>
            <a:off x="2270107" y="2151630"/>
            <a:ext cx="3312368" cy="663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BDC471-342B-4C49-B4EC-7A56E5FA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199520"/>
            <a:ext cx="3123518" cy="5824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784821-C33B-479E-937B-C94B13D197F3}"/>
              </a:ext>
            </a:extLst>
          </p:cNvPr>
          <p:cNvSpPr/>
          <p:nvPr/>
        </p:nvSpPr>
        <p:spPr>
          <a:xfrm>
            <a:off x="1585405" y="4829409"/>
            <a:ext cx="5973190" cy="109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L2 Norm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Outlier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에 민감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Feature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다 고르게 중요할 때 사용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DD679D-C7B4-45EA-A9DB-B889EC78B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521" y="5960932"/>
            <a:ext cx="3123518" cy="6077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300C73B-2818-45E5-9F3C-234C6B35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3997668"/>
            <a:ext cx="2199080" cy="21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5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cs typeface="Malgun Gothic Semilight" panose="020B0503020000020004" pitchFamily="34" charset="-127"/>
              </a:rPr>
              <a:t>L1 Norm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&amp;</a:t>
            </a:r>
            <a:br>
              <a:rPr lang="en-US" altLang="ko-KR" sz="1800" spc="-50" dirty="0">
                <a:cs typeface="Malgun Gothic Semilight" panose="020B0503020000020004" pitchFamily="34" charset="-127"/>
              </a:rPr>
            </a:br>
            <a:r>
              <a:rPr lang="en-US" altLang="ko-KR" sz="1800" spc="-50" dirty="0">
                <a:cs typeface="Malgun Gothic Semilight" panose="020B0503020000020004" pitchFamily="34" charset="-127"/>
              </a:rPr>
              <a:t>L2 Norm</a:t>
            </a:r>
            <a:endParaRPr lang="ko-KR" altLang="en-US" sz="1800" spc="-50" dirty="0">
              <a:cs typeface="Malgun Gothic Semilight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F4CC7D-6924-4603-BB86-3E734BFBC745}"/>
              </a:ext>
            </a:extLst>
          </p:cNvPr>
          <p:cNvSpPr/>
          <p:nvPr/>
        </p:nvSpPr>
        <p:spPr>
          <a:xfrm>
            <a:off x="1983186" y="692696"/>
            <a:ext cx="5973190" cy="144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L1 Norm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Outlier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에 둔감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미분 불가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BDC471-342B-4C49-B4EC-7A56E5FA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61" y="1979461"/>
            <a:ext cx="3123518" cy="5824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784821-C33B-479E-937B-C94B13D197F3}"/>
              </a:ext>
            </a:extLst>
          </p:cNvPr>
          <p:cNvSpPr/>
          <p:nvPr/>
        </p:nvSpPr>
        <p:spPr>
          <a:xfrm>
            <a:off x="1983186" y="4005064"/>
            <a:ext cx="5973190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L2 Norm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Outlier</a:t>
            </a:r>
            <a:r>
              <a:rPr lang="ko-KR" altLang="en-US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에 민감</a:t>
            </a: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DD679D-C7B4-45EA-A9DB-B889EC78B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461" y="4811512"/>
            <a:ext cx="3123518" cy="60779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C1EE1-F186-DB47-A3AF-7F418BACE6F3}"/>
              </a:ext>
            </a:extLst>
          </p:cNvPr>
          <p:cNvSpPr/>
          <p:nvPr/>
        </p:nvSpPr>
        <p:spPr>
          <a:xfrm>
            <a:off x="5580112" y="1219898"/>
            <a:ext cx="2948854" cy="178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(6.0, -2.0, 4.0)</a:t>
            </a: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|6.0|+|2.0|+|4.0|  = 12</a:t>
            </a:r>
          </a:p>
          <a:p>
            <a:pPr>
              <a:lnSpc>
                <a:spcPct val="140000"/>
              </a:lnSpc>
            </a:pPr>
            <a:endParaRPr lang="en-US" altLang="ko-KR" sz="1600" b="1" spc="-3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(4.0, -4.0, 4.0)</a:t>
            </a:r>
          </a:p>
          <a:p>
            <a:pPr>
              <a:lnSpc>
                <a:spcPct val="140000"/>
              </a:lnSpc>
            </a:pPr>
            <a:r>
              <a:rPr lang="en-US" altLang="ko-KR" sz="1600" b="1" spc="-3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|4.0|+|4.0|+|4.0|  = 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DEE7271-72E8-4546-AD46-16B0599BE7F0}"/>
                  </a:ext>
                </a:extLst>
              </p:cNvPr>
              <p:cNvSpPr/>
              <p:nvPr/>
            </p:nvSpPr>
            <p:spPr>
              <a:xfrm>
                <a:off x="5567536" y="4221088"/>
                <a:ext cx="3510334" cy="1797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(6.0, -2.0, 4.0) 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</m:ctrlPr>
                      </m:sSupPr>
                      <m:e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(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𝟔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.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𝟎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)</m:t>
                        </m:r>
                      </m:e>
                      <m:sup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</m:ctrlPr>
                      </m:sSupPr>
                      <m:e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(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−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𝟐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.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𝟎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)</m:t>
                        </m:r>
                      </m:e>
                      <m:sup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pc="-3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한컴 고딕" panose="02000500000000000000" pitchFamily="2" charset="-127"/>
                        <a:cs typeface="Malgun Gothic Semilight" panose="020B0503020000020004" pitchFamily="34" charset="-127"/>
                      </a:rPr>
                      <m:t> </m:t>
                    </m:r>
                  </m:oMath>
                </a14:m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</m:ctrlPr>
                      </m:sSupPr>
                      <m:e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(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𝟒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.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𝟎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)</m:t>
                        </m:r>
                      </m:e>
                      <m:sup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  = 56</a:t>
                </a:r>
              </a:p>
              <a:p>
                <a:pPr>
                  <a:lnSpc>
                    <a:spcPct val="140000"/>
                  </a:lnSpc>
                </a:pPr>
                <a:endParaRPr lang="en-US" altLang="ko-KR" sz="1600" b="1" spc="-3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3020000020004" pitchFamily="34" charset="-127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(4.0, -4.0, 4.0)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</m:ctrlPr>
                      </m:sSupPr>
                      <m:e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(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𝟒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.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𝟎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)</m:t>
                        </m:r>
                      </m:e>
                      <m:sup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</m:ctrlPr>
                      </m:sSupPr>
                      <m:e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(−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𝟒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.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𝟎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)</m:t>
                        </m:r>
                      </m:e>
                      <m:sup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pc="-3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한컴 고딕" panose="02000500000000000000" pitchFamily="2" charset="-127"/>
                        <a:cs typeface="Malgun Gothic Semilight" panose="020B0503020000020004" pitchFamily="34" charset="-127"/>
                      </a:rPr>
                      <m:t> </m:t>
                    </m:r>
                  </m:oMath>
                </a14:m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</m:ctrlPr>
                      </m:sSupPr>
                      <m:e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(</m:t>
                        </m:r>
                        <m:r>
                          <a:rPr lang="en-US" altLang="ko-KR" sz="1600" b="1" i="1" spc="-3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𝟒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.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𝟎</m:t>
                        </m:r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)</m:t>
                        </m:r>
                      </m:e>
                      <m:sup>
                        <m:r>
                          <a:rPr lang="en-US" altLang="ko-KR" sz="1600" b="1" i="1" spc="-3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한컴 고딕" panose="02000500000000000000" pitchFamily="2" charset="-127"/>
                            <a:cs typeface="Malgun Gothic Semilight" panose="020B0503020000020004" pitchFamily="34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600" b="1" spc="-3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Malgun Gothic Semilight" panose="020B0503020000020004" pitchFamily="34" charset="-127"/>
                  </a:rPr>
                  <a:t> = 48</a:t>
                </a: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DEE7271-72E8-4546-AD46-16B0599BE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36" y="4221088"/>
                <a:ext cx="3510334" cy="1797800"/>
              </a:xfrm>
              <a:prstGeom prst="rect">
                <a:avLst/>
              </a:prstGeom>
              <a:blipFill>
                <a:blip r:embed="rId5"/>
                <a:stretch>
                  <a:fillRect l="-868" b="-3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A0707AB-7FEA-CB4A-8CBC-54E697EFB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719987"/>
            <a:ext cx="3181206" cy="2709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787C5D-2C7F-7040-B86C-D330EB695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4125" y="3981540"/>
            <a:ext cx="3256542" cy="24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55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6556</TotalTime>
  <Words>1013</Words>
  <Application>Microsoft Office PowerPoint</Application>
  <PresentationFormat>화면 슬라이드 쇼(4:3)</PresentationFormat>
  <Paragraphs>230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</vt:lpstr>
      <vt:lpstr>맑은 고딕</vt:lpstr>
      <vt:lpstr>Symbol</vt:lpstr>
      <vt:lpstr>나눔고딕 ExtraBold</vt:lpstr>
      <vt:lpstr>나눔명조 ExtraBold</vt:lpstr>
      <vt:lpstr>나눔고딕</vt:lpstr>
      <vt:lpstr>Cambria Math</vt:lpstr>
      <vt:lpstr>Wingdings</vt:lpstr>
      <vt:lpstr>Office 테마</vt:lpstr>
      <vt:lpstr>Dive Into Deep Learning   Multilayer Perceptrons | Session 4</vt:lpstr>
      <vt:lpstr>Linearity Assumption</vt:lpstr>
      <vt:lpstr>Multilayer Perceptron (MLP)</vt:lpstr>
      <vt:lpstr>Multilayer Perceptron (MLP)</vt:lpstr>
      <vt:lpstr>Activation function</vt:lpstr>
      <vt:lpstr>Underfitting &amp; Overfitting</vt:lpstr>
      <vt:lpstr>Dataset</vt:lpstr>
      <vt:lpstr>L1 Norm &amp; L2 Norm</vt:lpstr>
      <vt:lpstr>L1 Norm &amp; L2 Norm</vt:lpstr>
      <vt:lpstr>Weight Decay (L2 Regularization)</vt:lpstr>
      <vt:lpstr>Weight Decay (L2 Regularization)</vt:lpstr>
      <vt:lpstr>Drop out</vt:lpstr>
      <vt:lpstr>Forward Propagation &amp; Back Propagation</vt:lpstr>
      <vt:lpstr>Forward Propagation &amp; Back Propagation</vt:lpstr>
      <vt:lpstr>Forward Propagation &amp; Back Propagation</vt:lpstr>
      <vt:lpstr>Forward Propagation &amp; Back Propagation</vt:lpstr>
      <vt:lpstr>Initialization</vt:lpstr>
      <vt:lpstr>Initialization</vt:lpstr>
      <vt:lpstr>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홍 인표</cp:lastModifiedBy>
  <cp:revision>81</cp:revision>
  <dcterms:created xsi:type="dcterms:W3CDTF">2011-08-23T09:45:48Z</dcterms:created>
  <dcterms:modified xsi:type="dcterms:W3CDTF">2021-04-28T16:51:04Z</dcterms:modified>
</cp:coreProperties>
</file>