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8" r:id="rId2"/>
    <p:sldId id="358" r:id="rId3"/>
    <p:sldId id="359" r:id="rId4"/>
    <p:sldId id="357" r:id="rId5"/>
    <p:sldId id="366" r:id="rId6"/>
    <p:sldId id="350" r:id="rId7"/>
    <p:sldId id="351" r:id="rId8"/>
    <p:sldId id="368" r:id="rId9"/>
    <p:sldId id="352" r:id="rId10"/>
    <p:sldId id="360" r:id="rId11"/>
    <p:sldId id="361" r:id="rId12"/>
    <p:sldId id="324" r:id="rId13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767171"/>
    <a:srgbClr val="FFFFFF"/>
    <a:srgbClr val="F5F6F9"/>
    <a:srgbClr val="5B9BD5"/>
    <a:srgbClr val="222A35"/>
    <a:srgbClr val="E1E3EB"/>
    <a:srgbClr val="535D6D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7397" autoAdjust="0"/>
  </p:normalViewPr>
  <p:slideViewPr>
    <p:cSldViewPr snapToGrid="0">
      <p:cViewPr>
        <p:scale>
          <a:sx n="100" d="100"/>
          <a:sy n="100" d="100"/>
        </p:scale>
        <p:origin x="55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FCBC-7976-4FDA-9B7F-33EDC0D790CC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3500-2EE7-48C0-8813-6CEDDF7D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6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0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3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7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6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5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0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8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4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02973" y="6318296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81F29D-2EBB-462C-8B31-4F037D464DD5}"/>
              </a:ext>
            </a:extLst>
          </p:cNvPr>
          <p:cNvGrpSpPr/>
          <p:nvPr/>
        </p:nvGrpSpPr>
        <p:grpSpPr>
          <a:xfrm>
            <a:off x="3814824" y="1724619"/>
            <a:ext cx="4541466" cy="3570373"/>
            <a:chOff x="3814824" y="1724619"/>
            <a:chExt cx="4541466" cy="3570373"/>
          </a:xfrm>
        </p:grpSpPr>
        <p:sp>
          <p:nvSpPr>
            <p:cNvPr id="5" name="직사각형 4"/>
            <p:cNvSpPr/>
            <p:nvPr/>
          </p:nvSpPr>
          <p:spPr>
            <a:xfrm>
              <a:off x="3814824" y="3383014"/>
              <a:ext cx="4541466" cy="19119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>
                <a:lnSpc>
                  <a:spcPct val="150000"/>
                </a:lnSpc>
              </a:pPr>
              <a:r>
                <a:rPr lang="en-US" altLang="ko-KR" sz="1600" b="1" kern="0">
                  <a:solidFill>
                    <a:prstClr val="white"/>
                  </a:solidFill>
                </a:rPr>
                <a:t>Intelligent Information Processing Lab</a:t>
              </a:r>
              <a:endParaRPr lang="en-US" altLang="ko-KR" sz="1600" b="1" kern="0" dirty="0">
                <a:solidFill>
                  <a:prstClr val="white"/>
                </a:solidFill>
              </a:endParaRPr>
            </a:p>
            <a:p>
              <a:pPr lvl="1" algn="r">
                <a:lnSpc>
                  <a:spcPct val="150000"/>
                </a:lnSpc>
              </a:pPr>
              <a:r>
                <a:rPr lang="en-US" altLang="ko-KR" sz="1400">
                  <a:solidFill>
                    <a:prstClr val="white"/>
                  </a:solidFill>
                </a:rPr>
                <a:t>JunHo Yoon</a:t>
              </a: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>
              <a:off x="3814824" y="1724619"/>
              <a:ext cx="4541466" cy="1658394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57300" dist="38100" dir="16200000" sx="79000" sy="7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i="1" kern="0">
                  <a:solidFill>
                    <a:schemeClr val="tx1"/>
                  </a:solidFill>
                </a:rPr>
                <a:t>IIP Lab Seminar</a:t>
              </a:r>
              <a:endParaRPr lang="en-US" altLang="ko-KR" sz="2400" b="1" i="1" kern="0">
                <a:solidFill>
                  <a:schemeClr val="tx1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800" kern="0">
                  <a:solidFill>
                    <a:schemeClr val="tx1"/>
                  </a:solidFill>
                </a:rPr>
                <a:t>Multi-modal Deep Learning</a:t>
              </a:r>
              <a:endParaRPr lang="en-US" altLang="ko-KR" sz="600" kern="0">
                <a:solidFill>
                  <a:schemeClr val="tx1"/>
                </a:solidFill>
              </a:endParaRPr>
            </a:p>
            <a:p>
              <a:pPr algn="r" latinLnBrk="0">
                <a:lnSpc>
                  <a:spcPct val="150000"/>
                </a:lnSpc>
                <a:defRPr/>
              </a:pPr>
              <a:r>
                <a:rPr lang="en-US" altLang="ko-KR" sz="800" kern="0">
                  <a:solidFill>
                    <a:schemeClr val="tx1"/>
                  </a:solidFill>
                </a:rPr>
                <a:t>Aug.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Ablation Study -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Early Fusion, Late Fusion, Early&amp;Late Fusion | Question Query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Text </a:t>
            </a:r>
            <a:r>
              <a:rPr lang="en-US" altLang="ko-KR" sz="1400" b="1">
                <a:sym typeface="Wingdings" panose="05000000000000000000" pitchFamily="2" charset="2"/>
              </a:rPr>
              <a:t> </a:t>
            </a:r>
            <a:r>
              <a:rPr lang="en-US" altLang="ko-KR" sz="1400" b="1"/>
              <a:t>Question Query (T) : What section is this news photo about?</a:t>
            </a:r>
          </a:p>
          <a:p>
            <a:pPr marL="285750" indent="-285750">
              <a:buFontTx/>
              <a:buChar char="-"/>
            </a:pPr>
            <a:r>
              <a:rPr lang="en-US" altLang="ko-KR" sz="1400" b="1"/>
              <a:t>Text </a:t>
            </a:r>
            <a:r>
              <a:rPr lang="en-US" altLang="ko-KR" sz="1400" b="1">
                <a:sym typeface="Wingdings" panose="05000000000000000000" pitchFamily="2" charset="2"/>
              </a:rPr>
              <a:t> </a:t>
            </a:r>
            <a:r>
              <a:rPr lang="en-US" altLang="ko-KR" sz="1400" b="1"/>
              <a:t>Question Query (F) : Original Dataset</a:t>
            </a:r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precision / recall / f1-score / accuracy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0F72B917-0516-9D14-8D9A-E613B1E8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9443"/>
              </p:ext>
            </p:extLst>
          </p:nvPr>
        </p:nvGraphicFramePr>
        <p:xfrm>
          <a:off x="753353" y="3594826"/>
          <a:ext cx="10689232" cy="241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154">
                  <a:extLst>
                    <a:ext uri="{9D8B030D-6E8A-4147-A177-3AD203B41FA5}">
                      <a16:colId xmlns:a16="http://schemas.microsoft.com/office/drawing/2014/main" val="4015979814"/>
                    </a:ext>
                  </a:extLst>
                </a:gridCol>
                <a:gridCol w="2672308">
                  <a:extLst>
                    <a:ext uri="{9D8B030D-6E8A-4147-A177-3AD203B41FA5}">
                      <a16:colId xmlns:a16="http://schemas.microsoft.com/office/drawing/2014/main" val="1136394332"/>
                    </a:ext>
                  </a:extLst>
                </a:gridCol>
                <a:gridCol w="1336154">
                  <a:extLst>
                    <a:ext uri="{9D8B030D-6E8A-4147-A177-3AD203B41FA5}">
                      <a16:colId xmlns:a16="http://schemas.microsoft.com/office/drawing/2014/main" val="3273864376"/>
                    </a:ext>
                  </a:extLst>
                </a:gridCol>
                <a:gridCol w="1336154">
                  <a:extLst>
                    <a:ext uri="{9D8B030D-6E8A-4147-A177-3AD203B41FA5}">
                      <a16:colId xmlns:a16="http://schemas.microsoft.com/office/drawing/2014/main" val="601747548"/>
                    </a:ext>
                  </a:extLst>
                </a:gridCol>
                <a:gridCol w="1336154">
                  <a:extLst>
                    <a:ext uri="{9D8B030D-6E8A-4147-A177-3AD203B41FA5}">
                      <a16:colId xmlns:a16="http://schemas.microsoft.com/office/drawing/2014/main" val="3926297395"/>
                    </a:ext>
                  </a:extLst>
                </a:gridCol>
                <a:gridCol w="1336154">
                  <a:extLst>
                    <a:ext uri="{9D8B030D-6E8A-4147-A177-3AD203B41FA5}">
                      <a16:colId xmlns:a16="http://schemas.microsoft.com/office/drawing/2014/main" val="2851529461"/>
                    </a:ext>
                  </a:extLst>
                </a:gridCol>
                <a:gridCol w="1336154">
                  <a:extLst>
                    <a:ext uri="{9D8B030D-6E8A-4147-A177-3AD203B41FA5}">
                      <a16:colId xmlns:a16="http://schemas.microsoft.com/office/drawing/2014/main" val="386029283"/>
                    </a:ext>
                  </a:extLst>
                </a:gridCol>
              </a:tblGrid>
              <a:tr h="32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Modality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Question Query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45496"/>
                  </a:ext>
                </a:extLst>
              </a:tr>
              <a:tr h="32905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Multi-modal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Early Fusion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472021"/>
                  </a:ext>
                </a:extLst>
              </a:tr>
              <a:tr h="1935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515437"/>
                  </a:ext>
                </a:extLst>
              </a:tr>
              <a:tr h="329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Late Fusion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88397"/>
                  </a:ext>
                </a:extLst>
              </a:tr>
              <a:tr h="2322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47070"/>
                  </a:ext>
                </a:extLst>
              </a:tr>
              <a:tr h="329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Early&amp;Late Fusion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23938"/>
                  </a:ext>
                </a:extLst>
              </a:tr>
              <a:tr h="2322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3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6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Contribution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B6A74-E871-FFBC-230E-C02F8024B2FA}"/>
              </a:ext>
            </a:extLst>
          </p:cNvPr>
          <p:cNvSpPr txBox="1"/>
          <p:nvPr/>
        </p:nvSpPr>
        <p:spPr>
          <a:xfrm>
            <a:off x="753353" y="3832826"/>
            <a:ext cx="1068923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Question Query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400" b="1"/>
              <a:t>기존 </a:t>
            </a:r>
            <a:r>
              <a:rPr lang="en-US" altLang="ko-KR" sz="1400" b="1"/>
              <a:t>Multimodal Learning</a:t>
            </a:r>
            <a:r>
              <a:rPr lang="ko-KR" altLang="en-US" sz="1400" b="1"/>
              <a:t>의 경우 학습 모델에 대한 평가를 위해 입력 값으로 모든 정보가 필요함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Early&amp;Late Fusion</a:t>
            </a:r>
            <a:r>
              <a:rPr lang="ko-KR" altLang="en-US" sz="1400" b="1"/>
              <a:t>를 활용해 모델 평가 시 </a:t>
            </a:r>
            <a:r>
              <a:rPr lang="en-US" altLang="ko-KR" sz="1400" b="1"/>
              <a:t>Text Modal</a:t>
            </a:r>
            <a:r>
              <a:rPr lang="ko-KR" altLang="en-US" sz="1400" b="1"/>
              <a:t>의 경우 </a:t>
            </a:r>
            <a:r>
              <a:rPr lang="en-US" altLang="ko-KR" sz="1400" b="1"/>
              <a:t>Question Query</a:t>
            </a:r>
            <a:r>
              <a:rPr lang="ko-KR" altLang="en-US" sz="1400" b="1"/>
              <a:t>를 활용해 </a:t>
            </a:r>
            <a:r>
              <a:rPr lang="en-US" altLang="ko-KR" sz="1400" b="1"/>
              <a:t>Application </a:t>
            </a:r>
            <a:r>
              <a:rPr lang="ko-KR" altLang="en-US" sz="1400" b="1"/>
              <a:t>증가</a:t>
            </a:r>
            <a:r>
              <a:rPr lang="en-US" altLang="ko-KR" sz="1400" b="1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C2BBE-50CC-F89F-79CB-362C39C4453B}"/>
              </a:ext>
            </a:extLst>
          </p:cNvPr>
          <p:cNvSpPr txBox="1"/>
          <p:nvPr/>
        </p:nvSpPr>
        <p:spPr>
          <a:xfrm>
            <a:off x="753353" y="1895131"/>
            <a:ext cx="1068923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Early&amp;Late</a:t>
            </a:r>
            <a:r>
              <a:rPr lang="ko-KR" altLang="en-US" sz="1600" b="1"/>
              <a:t> </a:t>
            </a:r>
            <a:r>
              <a:rPr lang="en-US" altLang="ko-KR" sz="1600" b="1"/>
              <a:t>Fusion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Single Modality (Image-only)</a:t>
            </a:r>
            <a:r>
              <a:rPr lang="ko-KR" altLang="en-US" sz="1400" b="1"/>
              <a:t>의 부족한 특징 정보를 다른 </a:t>
            </a:r>
            <a:r>
              <a:rPr lang="en-US" altLang="ko-KR" sz="1400" b="1"/>
              <a:t>Modality (Text) </a:t>
            </a:r>
            <a:r>
              <a:rPr lang="ko-KR" altLang="en-US" sz="1400" b="1"/>
              <a:t>데이터를 사용하여 보완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 b="1"/>
              <a:t>기존 </a:t>
            </a:r>
            <a:r>
              <a:rPr lang="en-US" altLang="ko-KR" sz="1400" b="1"/>
              <a:t>Multimodal Fusion</a:t>
            </a:r>
            <a:r>
              <a:rPr lang="ko-KR" altLang="en-US" sz="1400" b="1"/>
              <a:t>방식과 달리 </a:t>
            </a:r>
            <a:r>
              <a:rPr lang="en-US" altLang="ko-KR" sz="1400" b="1"/>
              <a:t>Attention</a:t>
            </a:r>
            <a:r>
              <a:rPr lang="ko-KR" altLang="en-US" sz="1400" b="1"/>
              <a:t>을 활용한 각 특성의 데이터를 고려한 특징 추출 가능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Early Fusion</a:t>
            </a:r>
            <a:r>
              <a:rPr lang="ko-KR" altLang="en-US" sz="1400" b="1"/>
              <a:t>과 </a:t>
            </a:r>
            <a:r>
              <a:rPr lang="en-US" altLang="ko-KR" sz="1400" b="1"/>
              <a:t>Late Fusion</a:t>
            </a:r>
            <a:r>
              <a:rPr lang="ko-KR" altLang="en-US" sz="1400" b="1"/>
              <a:t>을 함께 사용함으로써 모델의 인지</a:t>
            </a:r>
            <a:r>
              <a:rPr lang="en-US" altLang="ko-KR" sz="1400" b="1"/>
              <a:t>(</a:t>
            </a:r>
            <a:r>
              <a:rPr lang="en-US" altLang="ko-KR" sz="1400" b="1">
                <a:sym typeface="Wingdings" panose="05000000000000000000" pitchFamily="2" charset="2"/>
              </a:rPr>
              <a:t>Cognitive</a:t>
            </a:r>
            <a:r>
              <a:rPr lang="en-US" altLang="ko-KR" sz="1400" b="1"/>
              <a:t>), </a:t>
            </a:r>
            <a:r>
              <a:rPr lang="ko-KR" altLang="en-US" sz="1400" b="1"/>
              <a:t>지각</a:t>
            </a:r>
            <a:r>
              <a:rPr lang="en-US" altLang="ko-KR" sz="1400" b="1"/>
              <a:t>(Perception) </a:t>
            </a:r>
            <a:r>
              <a:rPr lang="ko-KR" altLang="en-US" sz="1400" b="1"/>
              <a:t>능력 향상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72919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236592" y="3394771"/>
            <a:ext cx="11682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Thank you </a:t>
            </a:r>
            <a:r>
              <a:rPr lang="en-US" altLang="ko-KR" sz="2400">
                <a:sym typeface="Wingdings" panose="05000000000000000000" pitchFamily="2" charset="2"/>
              </a:rPr>
              <a:t></a:t>
            </a:r>
            <a:endParaRPr lang="en-US" altLang="ko-KR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E3338-C8E4-47C6-BE79-944C349969CE}"/>
              </a:ext>
            </a:extLst>
          </p:cNvPr>
          <p:cNvSpPr txBox="1"/>
          <p:nvPr/>
        </p:nvSpPr>
        <p:spPr>
          <a:xfrm>
            <a:off x="236591" y="5368075"/>
            <a:ext cx="116825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/>
              <a:t>JunHo Yoon   </a:t>
            </a:r>
            <a:r>
              <a:rPr lang="ko-KR" altLang="en-US" sz="1200"/>
              <a:t>윤준호</a:t>
            </a:r>
            <a:endParaRPr lang="en-US" altLang="ko-KR" sz="1200"/>
          </a:p>
          <a:p>
            <a:pPr algn="r"/>
            <a:r>
              <a:rPr lang="en-US" altLang="ko-KR" sz="1200"/>
              <a:t>Department of Computer Engineering, Gachon University | Researcher</a:t>
            </a:r>
          </a:p>
          <a:p>
            <a:pPr algn="r"/>
            <a:endParaRPr lang="en-US" altLang="ko-KR" sz="1200"/>
          </a:p>
          <a:p>
            <a:pPr algn="r"/>
            <a:r>
              <a:rPr lang="en-US" altLang="ko-KR" sz="1200"/>
              <a:t>Tel. +82-31-750-8822   Mobile. +82-10-9110-6257</a:t>
            </a:r>
          </a:p>
          <a:p>
            <a:pPr algn="r"/>
            <a:r>
              <a:rPr lang="en-US" altLang="ko-KR" sz="1200"/>
              <a:t>E-mail. junho6257@gachon.ac.kr</a:t>
            </a:r>
          </a:p>
        </p:txBody>
      </p:sp>
    </p:spTree>
    <p:extLst>
      <p:ext uri="{BB962C8B-B14F-4D97-AF65-F5344CB8AC3E}">
        <p14:creationId xmlns:p14="http://schemas.microsoft.com/office/powerpoint/2010/main" val="425349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Multimodal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Modality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400" b="1"/>
              <a:t>인간의 감각기관으로 부터 수집되는 다양한 형태의 데이터를 사용하여 모델을 학습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Vision / Text / Speech / Touch / Smell / (+Meta data)</a:t>
            </a:r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Key Point : </a:t>
            </a:r>
            <a:r>
              <a:rPr lang="ko-KR" altLang="en-US" sz="1400" b="1">
                <a:solidFill>
                  <a:srgbClr val="FF0000"/>
                </a:solidFill>
              </a:rPr>
              <a:t>각각의 데이터의 특성을 통합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783B63-BB0C-95CB-C424-3E249078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30" y="3429000"/>
            <a:ext cx="6363010" cy="26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9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Multimodal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Model</a:t>
            </a:r>
            <a:r>
              <a:rPr lang="ko-KR" altLang="en-US" sz="1600" b="1"/>
              <a:t>의 통합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400" b="1"/>
              <a:t>각 모델의 예측 값을 통합</a:t>
            </a:r>
            <a:endParaRPr lang="en-US" altLang="ko-KR" sz="14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/>
              <a:t>Ex)</a:t>
            </a:r>
            <a:r>
              <a:rPr lang="ko-KR" altLang="en-US" sz="1200"/>
              <a:t> </a:t>
            </a:r>
            <a:r>
              <a:rPr lang="en-US" altLang="ko-KR" sz="1200"/>
              <a:t>Ensemble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0B009-C717-FAD1-7309-C74BC7185C74}"/>
              </a:ext>
            </a:extLst>
          </p:cNvPr>
          <p:cNvSpPr txBox="1"/>
          <p:nvPr/>
        </p:nvSpPr>
        <p:spPr>
          <a:xfrm>
            <a:off x="753353" y="3063383"/>
            <a:ext cx="508356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Embedding Vector</a:t>
            </a:r>
            <a:r>
              <a:rPr lang="ko-KR" altLang="en-US" sz="1600" b="1"/>
              <a:t>의 통합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400" b="1"/>
              <a:t>신경망을 통해 추출된 </a:t>
            </a:r>
            <a:r>
              <a:rPr lang="en-US" altLang="ko-KR" sz="1400" b="1"/>
              <a:t>Embedding Vector</a:t>
            </a:r>
            <a:r>
              <a:rPr lang="ko-KR" altLang="en-US" sz="1400" b="1"/>
              <a:t>를 선형 결합</a:t>
            </a:r>
            <a:endParaRPr lang="en-US" altLang="ko-KR" sz="1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82AE44-E54F-5862-ABE3-E3AF5D00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28" y="3947207"/>
            <a:ext cx="4687190" cy="2347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0F97E2-54D8-38CF-1CDB-AD0A7DCB8D8A}"/>
              </a:ext>
            </a:extLst>
          </p:cNvPr>
          <p:cNvSpPr txBox="1"/>
          <p:nvPr/>
        </p:nvSpPr>
        <p:spPr>
          <a:xfrm>
            <a:off x="6353676" y="3063383"/>
            <a:ext cx="508356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데이터 차원의 통합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400" b="1"/>
              <a:t>추출된 </a:t>
            </a:r>
            <a:r>
              <a:rPr lang="en-US" altLang="ko-KR" sz="1400" b="1"/>
              <a:t>Embedding Vector</a:t>
            </a:r>
            <a:r>
              <a:rPr lang="ko-KR" altLang="en-US" sz="1400" b="1"/>
              <a:t>를 차원이 같은 데이터로 변환</a:t>
            </a:r>
            <a:endParaRPr lang="en-US" altLang="ko-KR" sz="1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726DD3-C0DD-2926-1F4B-227D9E969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050" y="3947207"/>
            <a:ext cx="4687190" cy="23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3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Multimodal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Task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Representation	: Multi-modal Data</a:t>
            </a:r>
            <a:r>
              <a:rPr lang="ko-KR" altLang="en-US" sz="1400" b="1"/>
              <a:t>를 어떻게 요약할 것인지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Alignment	: </a:t>
            </a:r>
            <a:r>
              <a:rPr lang="ko-KR" altLang="en-US" sz="1400" b="1"/>
              <a:t>각 </a:t>
            </a:r>
            <a:r>
              <a:rPr lang="en-US" altLang="ko-KR" sz="1400" b="1"/>
              <a:t>Modality</a:t>
            </a:r>
            <a:r>
              <a:rPr lang="ko-KR" altLang="en-US" sz="1400" b="1"/>
              <a:t> 데이터의 관계를 파악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Fusion		: </a:t>
            </a:r>
            <a:r>
              <a:rPr lang="ko-KR" altLang="en-US" sz="1400" b="1"/>
              <a:t>각 </a:t>
            </a:r>
            <a:r>
              <a:rPr lang="en-US" altLang="ko-KR" sz="1400" b="1"/>
              <a:t>Modality </a:t>
            </a:r>
            <a:r>
              <a:rPr lang="ko-KR" altLang="en-US" sz="1400" b="1"/>
              <a:t>데이터를 결합하여 </a:t>
            </a:r>
            <a:r>
              <a:rPr lang="en-US" altLang="ko-KR" sz="1400" b="1"/>
              <a:t>Target </a:t>
            </a:r>
            <a:r>
              <a:rPr lang="ko-KR" altLang="en-US" sz="1400" b="1"/>
              <a:t>값을 예측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Co-learning	: Knowledge</a:t>
            </a:r>
            <a:r>
              <a:rPr lang="ko-KR" altLang="en-US" sz="1400" b="1"/>
              <a:t>가 부족한 특정 </a:t>
            </a:r>
            <a:r>
              <a:rPr lang="en-US" altLang="ko-KR" sz="1400" b="1"/>
              <a:t>Modality </a:t>
            </a:r>
            <a:r>
              <a:rPr lang="ko-KR" altLang="en-US" sz="1400" b="1"/>
              <a:t>데이터를 다른 특성의 데이터를 사용하여 보완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Translation	: Entity</a:t>
            </a:r>
            <a:r>
              <a:rPr lang="ko-KR" altLang="en-US" sz="1400" b="1"/>
              <a:t>를 다른 </a:t>
            </a:r>
            <a:r>
              <a:rPr lang="en-US" altLang="ko-KR" sz="1400" b="1"/>
              <a:t>Modality</a:t>
            </a:r>
            <a:r>
              <a:rPr lang="ko-KR" altLang="en-US" sz="1400" b="1"/>
              <a:t>의 </a:t>
            </a:r>
            <a:r>
              <a:rPr lang="en-US" altLang="ko-KR" sz="1400" b="1"/>
              <a:t>Entity</a:t>
            </a:r>
            <a:r>
              <a:rPr lang="ko-KR" altLang="en-US" sz="1400" b="1"/>
              <a:t>로 변환</a:t>
            </a:r>
            <a:r>
              <a:rPr lang="en-US" altLang="ko-KR" sz="1400" b="1"/>
              <a:t>(</a:t>
            </a:r>
            <a:r>
              <a:rPr lang="ko-KR" altLang="en-US" sz="1400" b="1"/>
              <a:t>생성</a:t>
            </a:r>
            <a:r>
              <a:rPr lang="en-US" altLang="ko-KR" sz="1400" b="1"/>
              <a:t>)</a:t>
            </a:r>
            <a:endParaRPr lang="en-US" altLang="ko-KR" sz="1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7A7C1-65B1-F4F7-A779-F28A18C1BEEB}"/>
              </a:ext>
            </a:extLst>
          </p:cNvPr>
          <p:cNvSpPr txBox="1"/>
          <p:nvPr/>
        </p:nvSpPr>
        <p:spPr>
          <a:xfrm>
            <a:off x="753353" y="3882681"/>
            <a:ext cx="106892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Existing Method</a:t>
            </a:r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Early Fusion	: </a:t>
            </a:r>
            <a:r>
              <a:rPr lang="ko-KR" altLang="en-US" sz="1400" b="1"/>
              <a:t>결합</a:t>
            </a:r>
            <a:r>
              <a:rPr lang="en-US" altLang="ko-KR" sz="1400" b="1"/>
              <a:t>(</a:t>
            </a:r>
            <a:r>
              <a:rPr lang="ko-KR" altLang="en-US" sz="1400" b="1"/>
              <a:t>투영</a:t>
            </a:r>
            <a:r>
              <a:rPr lang="en-US" altLang="ko-KR" sz="1400" b="1"/>
              <a:t>)</a:t>
            </a:r>
            <a:r>
              <a:rPr lang="ko-KR" altLang="en-US" sz="1400" b="1"/>
              <a:t>한 이후 데이터의 특징 추출 </a:t>
            </a:r>
            <a:r>
              <a:rPr lang="en-US" altLang="ko-KR" sz="1400" b="1">
                <a:sym typeface="Wingdings" panose="05000000000000000000" pitchFamily="2" charset="2"/>
              </a:rPr>
              <a:t> </a:t>
            </a:r>
            <a:r>
              <a:rPr lang="ko-KR" altLang="en-US" sz="1400" b="1">
                <a:sym typeface="Wingdings" panose="05000000000000000000" pitchFamily="2" charset="2"/>
              </a:rPr>
              <a:t>인지 </a:t>
            </a:r>
            <a:r>
              <a:rPr lang="en-US" altLang="ko-KR" sz="1400" b="1">
                <a:sym typeface="Wingdings" panose="05000000000000000000" pitchFamily="2" charset="2"/>
              </a:rPr>
              <a:t>(Cognitive)</a:t>
            </a:r>
          </a:p>
          <a:p>
            <a:pPr marL="285750" indent="-285750">
              <a:buFontTx/>
              <a:buChar char="-"/>
            </a:pPr>
            <a:r>
              <a:rPr lang="en-US" altLang="ko-KR" sz="1400" b="1"/>
              <a:t>Late Fusion	: </a:t>
            </a:r>
            <a:r>
              <a:rPr lang="ko-KR" altLang="en-US" sz="1400" b="1"/>
              <a:t>각 데이터의 특징을 추출한 이후 결합</a:t>
            </a:r>
            <a:r>
              <a:rPr lang="en-US" altLang="ko-KR" sz="1400" b="1"/>
              <a:t>  </a:t>
            </a:r>
            <a:r>
              <a:rPr lang="en-US" altLang="ko-KR" sz="1400" b="1">
                <a:sym typeface="Wingdings" panose="05000000000000000000" pitchFamily="2" charset="2"/>
              </a:rPr>
              <a:t> </a:t>
            </a:r>
            <a:r>
              <a:rPr lang="ko-KR" altLang="en-US" sz="1400" b="1">
                <a:sym typeface="Wingdings" panose="05000000000000000000" pitchFamily="2" charset="2"/>
              </a:rPr>
              <a:t>지각 </a:t>
            </a:r>
            <a:r>
              <a:rPr lang="en-US" altLang="ko-KR" sz="1400" b="1">
                <a:sym typeface="Wingdings" panose="05000000000000000000" pitchFamily="2" charset="2"/>
              </a:rPr>
              <a:t>(Perception)</a:t>
            </a:r>
            <a:endParaRPr lang="en-US" altLang="ko-KR" sz="1400" b="1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D63269B-FC9D-11B7-9615-911BDEF613D6}"/>
              </a:ext>
            </a:extLst>
          </p:cNvPr>
          <p:cNvGrpSpPr/>
          <p:nvPr/>
        </p:nvGrpSpPr>
        <p:grpSpPr>
          <a:xfrm>
            <a:off x="1172477" y="5068748"/>
            <a:ext cx="8023202" cy="1249548"/>
            <a:chOff x="1064527" y="4898344"/>
            <a:chExt cx="8023202" cy="124954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7FF6094-1E73-8A0C-D8D8-ABBF87EBE2E2}"/>
                </a:ext>
              </a:extLst>
            </p:cNvPr>
            <p:cNvGrpSpPr/>
            <p:nvPr/>
          </p:nvGrpSpPr>
          <p:grpSpPr>
            <a:xfrm>
              <a:off x="1064527" y="4898344"/>
              <a:ext cx="3753221" cy="1249548"/>
              <a:chOff x="1064527" y="4898344"/>
              <a:chExt cx="3753221" cy="124954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277D19-168B-A5CC-853E-715AB6023132}"/>
                  </a:ext>
                </a:extLst>
              </p:cNvPr>
              <p:cNvSpPr txBox="1"/>
              <p:nvPr/>
            </p:nvSpPr>
            <p:spPr>
              <a:xfrm>
                <a:off x="2284601" y="5912046"/>
                <a:ext cx="1313071" cy="235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/>
                  <a:t>[ early fusion ]</a:t>
                </a:r>
                <a:endParaRPr lang="en-US" altLang="ko-KR" sz="1400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C9D451-E8DE-0BFD-B047-EBFCC0A7F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527" y="4898344"/>
                <a:ext cx="3753221" cy="1015663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EE275EF-BD5A-EB95-A79D-FB242294C701}"/>
                </a:ext>
              </a:extLst>
            </p:cNvPr>
            <p:cNvGrpSpPr/>
            <p:nvPr/>
          </p:nvGrpSpPr>
          <p:grpSpPr>
            <a:xfrm>
              <a:off x="5334508" y="4904593"/>
              <a:ext cx="3753221" cy="1243299"/>
              <a:chOff x="5334508" y="4904593"/>
              <a:chExt cx="3753221" cy="124329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96FBC2-77F7-6DBC-97CD-8CD14B64D829}"/>
                  </a:ext>
                </a:extLst>
              </p:cNvPr>
              <p:cNvSpPr txBox="1"/>
              <p:nvPr/>
            </p:nvSpPr>
            <p:spPr>
              <a:xfrm>
                <a:off x="6554582" y="5912046"/>
                <a:ext cx="1313071" cy="235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/>
                  <a:t>[ late fusion ]</a:t>
                </a:r>
                <a:endParaRPr lang="en-US" altLang="ko-KR" sz="140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CF0C5F0-C79E-5D63-1FE0-535DD95A6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4508" y="4904593"/>
                <a:ext cx="3753221" cy="100941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199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Base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418072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Vision Transformer</a:t>
            </a:r>
          </a:p>
          <a:p>
            <a:endParaRPr lang="en-US" altLang="ko-KR" sz="16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Contributions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이미지 분류에서 </a:t>
            </a:r>
            <a:r>
              <a:rPr lang="en-US" altLang="ko-KR" sz="1200"/>
              <a:t>Convolution </a:t>
            </a:r>
            <a:r>
              <a:rPr lang="ko-KR" altLang="en-US" sz="1200"/>
              <a:t>기법을 사용하지 않고 유의미한 성능을 달성함</a:t>
            </a:r>
            <a:endParaRPr lang="en-US" altLang="ko-KR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이미지 패치</a:t>
            </a:r>
            <a:r>
              <a:rPr lang="en-US" altLang="ko-KR" sz="1200"/>
              <a:t>(patch)</a:t>
            </a:r>
            <a:r>
              <a:rPr lang="ko-KR" altLang="en-US" sz="1200"/>
              <a:t>를 단어와 같이 처리</a:t>
            </a:r>
            <a:endParaRPr lang="en-US" altLang="ko-KR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/>
              <a:t>Transformer</a:t>
            </a:r>
            <a:r>
              <a:rPr lang="ko-KR" altLang="en-US" sz="1200"/>
              <a:t>의 </a:t>
            </a:r>
            <a:r>
              <a:rPr lang="en-US" altLang="ko-KR" sz="1200"/>
              <a:t>Encoder</a:t>
            </a:r>
            <a:r>
              <a:rPr lang="ko-KR" altLang="en-US" sz="1200"/>
              <a:t>를 컴퓨터 비전에 적용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향후 </a:t>
            </a:r>
            <a:r>
              <a:rPr lang="en-US" altLang="ko-KR" sz="1200">
                <a:sym typeface="Wingdings" panose="05000000000000000000" pitchFamily="2" charset="2"/>
              </a:rPr>
              <a:t>ViT </a:t>
            </a:r>
            <a:r>
              <a:rPr lang="ko-KR" altLang="en-US" sz="1200">
                <a:sym typeface="Wingdings" panose="05000000000000000000" pitchFamily="2" charset="2"/>
              </a:rPr>
              <a:t>발전 가능</a:t>
            </a:r>
            <a:endParaRPr lang="en-US" altLang="ko-KR" sz="1200"/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Limitations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대용량 데이터가 필요한 사전학습</a:t>
            </a:r>
            <a:endParaRPr lang="en-US" altLang="ko-KR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EFB7DB-17E0-C384-A417-7AD9D456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430" y="2366949"/>
            <a:ext cx="6130217" cy="3304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D99AC-890E-9922-9D46-0ABB79C6CA0E}"/>
              </a:ext>
            </a:extLst>
          </p:cNvPr>
          <p:cNvSpPr txBox="1"/>
          <p:nvPr/>
        </p:nvSpPr>
        <p:spPr>
          <a:xfrm>
            <a:off x="753352" y="4509935"/>
            <a:ext cx="41807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Early&amp;Late Fusion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Contribution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대용량 데이터가 필요한 사전학습 대신 부족한 이미지 특성을 텍스트</a:t>
            </a:r>
            <a:r>
              <a:rPr lang="en-US" altLang="ko-KR" sz="1200"/>
              <a:t> </a:t>
            </a:r>
            <a:r>
              <a:rPr lang="ko-KR" altLang="en-US" sz="1200"/>
              <a:t>데이터로 부터 보완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5557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N24News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A New Dataset for Multimodal News Classification</a:t>
            </a:r>
            <a:endParaRPr lang="en-US" altLang="ko-KR" sz="1400"/>
          </a:p>
          <a:p>
            <a:r>
              <a:rPr lang="en-US" altLang="ko-KR" sz="120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Zhen, Xu Shan, and Jie Yang. "N24News: A New Dataset for Multimodal News Classification." </a:t>
            </a:r>
            <a:r>
              <a:rPr lang="en-US" altLang="ko-KR" sz="120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arXiv:2108.13327</a:t>
            </a:r>
            <a:r>
              <a:rPr lang="en-US" altLang="ko-KR" sz="120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</a:p>
          <a:p>
            <a:r>
              <a:rPr lang="en-US" altLang="ko-KR" sz="1200"/>
              <a:t>Citation : 2</a:t>
            </a:r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Architecture</a:t>
            </a:r>
            <a:endParaRPr lang="en-US" altLang="ko-KR" sz="1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2C2AC0-2EF9-F7D0-3450-7BDE682B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17" y="3064682"/>
            <a:ext cx="2578374" cy="32093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457652-6B91-E176-3CB5-625A63860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270" y="3062886"/>
            <a:ext cx="3933040" cy="32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BEA8F75-2A08-1A93-9C4A-2B546D6BC467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101" name="모서리가 둥근 직사각형 5">
              <a:extLst>
                <a:ext uri="{FF2B5EF4-FFF2-40B4-BE49-F238E27FC236}">
                  <a16:creationId xmlns:a16="http://schemas.microsoft.com/office/drawing/2014/main" id="{BE18C25F-BB37-AF1C-4BB0-C7B926ECF023}"/>
                </a:ext>
              </a:extLst>
            </p:cNvPr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양쪽 모서리가 둥근 사각형 7">
              <a:extLst>
                <a:ext uri="{FF2B5EF4-FFF2-40B4-BE49-F238E27FC236}">
                  <a16:creationId xmlns:a16="http://schemas.microsoft.com/office/drawing/2014/main" id="{91D65E26-B25A-2F5F-1830-A1AC50C52726}"/>
                </a:ext>
              </a:extLst>
            </p:cNvPr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Proposed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Early&amp;Late Fusion</a:t>
            </a:r>
            <a:endParaRPr lang="en-US" altLang="ko-KR" sz="1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76E225-085B-DA56-3470-F54D5B4A8DD6}"/>
              </a:ext>
            </a:extLst>
          </p:cNvPr>
          <p:cNvSpPr/>
          <p:nvPr/>
        </p:nvSpPr>
        <p:spPr>
          <a:xfrm>
            <a:off x="753353" y="2482623"/>
            <a:ext cx="914400" cy="143603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Image</a:t>
            </a:r>
            <a:endParaRPr lang="ko-KR" altLang="en-US" sz="14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2FDBD9-C780-DBCE-1697-A042EFCA1440}"/>
              </a:ext>
            </a:extLst>
          </p:cNvPr>
          <p:cNvSpPr/>
          <p:nvPr/>
        </p:nvSpPr>
        <p:spPr>
          <a:xfrm>
            <a:off x="753353" y="4571627"/>
            <a:ext cx="914400" cy="14360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Text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F03913-D439-1F22-F792-C8D5D427640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67753" y="3200641"/>
            <a:ext cx="471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49B4A3-FB60-E39A-02C6-618B2EEBACC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667753" y="5289645"/>
            <a:ext cx="471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B8501F-6B2F-446F-B0A2-8231E3E70F44}"/>
              </a:ext>
            </a:extLst>
          </p:cNvPr>
          <p:cNvSpPr txBox="1"/>
          <p:nvPr/>
        </p:nvSpPr>
        <p:spPr>
          <a:xfrm>
            <a:off x="1685720" y="3918659"/>
            <a:ext cx="1685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Vision Transformer</a:t>
            </a:r>
          </a:p>
          <a:p>
            <a:pPr algn="ctr"/>
            <a:r>
              <a:rPr lang="en-US" altLang="ko-KR" sz="1200"/>
              <a:t>Input Embedding</a:t>
            </a:r>
            <a:endParaRPr lang="en-US" altLang="ko-KR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B74737-BAD1-0C71-A63B-D7D3FFAE67CB}"/>
              </a:ext>
            </a:extLst>
          </p:cNvPr>
          <p:cNvSpPr txBox="1"/>
          <p:nvPr/>
        </p:nvSpPr>
        <p:spPr>
          <a:xfrm>
            <a:off x="1652915" y="6004788"/>
            <a:ext cx="1685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Transformer</a:t>
            </a:r>
          </a:p>
          <a:p>
            <a:pPr algn="ctr"/>
            <a:r>
              <a:rPr lang="en-US" altLang="ko-KR" sz="1200"/>
              <a:t>Input Embedding</a:t>
            </a:r>
            <a:endParaRPr lang="en-US" altLang="ko-KR" sz="11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EF7F6B-054B-D84C-CBA3-A419407C0C17}"/>
              </a:ext>
            </a:extLst>
          </p:cNvPr>
          <p:cNvSpPr/>
          <p:nvPr/>
        </p:nvSpPr>
        <p:spPr>
          <a:xfrm>
            <a:off x="4083772" y="2486061"/>
            <a:ext cx="2317027" cy="143603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Vision Transformer</a:t>
            </a:r>
          </a:p>
          <a:p>
            <a:pPr algn="ctr"/>
            <a:r>
              <a:rPr lang="en-US" altLang="ko-KR" sz="1400" b="1"/>
              <a:t>Encoder</a:t>
            </a:r>
            <a:endParaRPr lang="ko-KR" altLang="en-US" sz="1400" b="1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ACCCE5-366D-D267-B036-35994E6D89E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851905" y="3204079"/>
            <a:ext cx="12318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2272B-1DC9-28ED-B0AB-0E4A462E208D}"/>
              </a:ext>
            </a:extLst>
          </p:cNvPr>
          <p:cNvSpPr/>
          <p:nvPr/>
        </p:nvSpPr>
        <p:spPr>
          <a:xfrm>
            <a:off x="4083771" y="4571627"/>
            <a:ext cx="2317027" cy="143603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Transformer</a:t>
            </a:r>
          </a:p>
          <a:p>
            <a:pPr algn="ctr"/>
            <a:r>
              <a:rPr lang="en-US" altLang="ko-KR" sz="1400" b="1"/>
              <a:t>Encoder</a:t>
            </a:r>
            <a:endParaRPr lang="ko-KR" altLang="en-US" sz="14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67E63F-AB18-56D2-A48B-E25A0F4017A0}"/>
              </a:ext>
            </a:extLst>
          </p:cNvPr>
          <p:cNvCxnSpPr>
            <a:cxnSpLocks/>
          </p:cNvCxnSpPr>
          <p:nvPr/>
        </p:nvCxnSpPr>
        <p:spPr>
          <a:xfrm>
            <a:off x="2851905" y="5283508"/>
            <a:ext cx="12318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23E42B-A464-B922-D785-05E3CC620C5D}"/>
              </a:ext>
            </a:extLst>
          </p:cNvPr>
          <p:cNvCxnSpPr>
            <a:cxnSpLocks/>
          </p:cNvCxnSpPr>
          <p:nvPr/>
        </p:nvCxnSpPr>
        <p:spPr>
          <a:xfrm>
            <a:off x="3229731" y="3189267"/>
            <a:ext cx="3452" cy="2100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DA9560DA-DC58-C846-15DF-C61FE58C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64" y="5118930"/>
            <a:ext cx="345237" cy="338555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8BBD17B-E214-FE9C-4240-2DF4623F6B08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400799" y="3200641"/>
            <a:ext cx="450339" cy="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A994FA-05AD-B818-90A5-DA12B9E7ED4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400798" y="5288207"/>
            <a:ext cx="450340" cy="1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6399E8-F1DB-B1A9-1966-02A4799AF7C4}"/>
              </a:ext>
            </a:extLst>
          </p:cNvPr>
          <p:cNvSpPr/>
          <p:nvPr/>
        </p:nvSpPr>
        <p:spPr>
          <a:xfrm>
            <a:off x="8578122" y="3534149"/>
            <a:ext cx="791565" cy="143603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MLP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992A872-3367-445A-9162-A7FDADF060D7}"/>
              </a:ext>
            </a:extLst>
          </p:cNvPr>
          <p:cNvCxnSpPr>
            <a:cxnSpLocks/>
          </p:cNvCxnSpPr>
          <p:nvPr/>
        </p:nvCxnSpPr>
        <p:spPr>
          <a:xfrm flipH="1">
            <a:off x="7707962" y="3200641"/>
            <a:ext cx="2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F5B37C1-58B7-B896-10C7-B5811F7A483F}"/>
              </a:ext>
            </a:extLst>
          </p:cNvPr>
          <p:cNvCxnSpPr>
            <a:cxnSpLocks/>
          </p:cNvCxnSpPr>
          <p:nvPr/>
        </p:nvCxnSpPr>
        <p:spPr>
          <a:xfrm flipH="1" flipV="1">
            <a:off x="7707962" y="5288207"/>
            <a:ext cx="273872" cy="8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6147D9E-7086-496A-517B-FA9FF3530DC0}"/>
              </a:ext>
            </a:extLst>
          </p:cNvPr>
          <p:cNvCxnSpPr>
            <a:cxnSpLocks/>
          </p:cNvCxnSpPr>
          <p:nvPr/>
        </p:nvCxnSpPr>
        <p:spPr>
          <a:xfrm>
            <a:off x="7963977" y="3189302"/>
            <a:ext cx="3452" cy="2107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C3849669-4657-C129-66D5-076B4EB5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358" y="4074323"/>
            <a:ext cx="345237" cy="338555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982783-C463-50A7-C256-0CB2D56F5CCA}"/>
              </a:ext>
            </a:extLst>
          </p:cNvPr>
          <p:cNvSpPr/>
          <p:nvPr/>
        </p:nvSpPr>
        <p:spPr>
          <a:xfrm>
            <a:off x="9870272" y="2488060"/>
            <a:ext cx="1014925" cy="352821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Class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200"/>
              <a:t>Health</a:t>
            </a:r>
          </a:p>
          <a:p>
            <a:pPr algn="ctr"/>
            <a:r>
              <a:rPr lang="en-US" altLang="ko-KR" sz="1200"/>
              <a:t>Science</a:t>
            </a:r>
          </a:p>
          <a:p>
            <a:pPr algn="ctr"/>
            <a:r>
              <a:rPr lang="en-US" altLang="ko-KR" sz="1200"/>
              <a:t>Travel</a:t>
            </a:r>
          </a:p>
          <a:p>
            <a:pPr algn="ctr"/>
            <a:r>
              <a:rPr lang="en-US" altLang="ko-KR" sz="1200"/>
              <a:t>Movies</a:t>
            </a:r>
          </a:p>
          <a:p>
            <a:pPr algn="ctr"/>
            <a:r>
              <a:rPr lang="en-US" altLang="ko-KR" sz="1200"/>
              <a:t>Dance</a:t>
            </a:r>
          </a:p>
          <a:p>
            <a:pPr algn="ctr"/>
            <a:r>
              <a:rPr lang="en-US" altLang="ko-KR" sz="1200"/>
              <a:t>...</a:t>
            </a:r>
          </a:p>
          <a:p>
            <a:pPr algn="ctr"/>
            <a:r>
              <a:rPr lang="en-US" altLang="ko-KR" sz="1200"/>
              <a:t>Real Estate</a:t>
            </a:r>
          </a:p>
          <a:p>
            <a:pPr algn="ctr"/>
            <a:r>
              <a:rPr lang="en-US" altLang="ko-KR" sz="1200"/>
              <a:t>Sports</a:t>
            </a:r>
          </a:p>
          <a:p>
            <a:pPr algn="ctr"/>
            <a:r>
              <a:rPr lang="en-US" altLang="ko-KR" sz="1200"/>
              <a:t>Theater</a:t>
            </a:r>
          </a:p>
          <a:p>
            <a:pPr algn="ctr"/>
            <a:r>
              <a:rPr lang="en-US" altLang="ko-KR" sz="1200"/>
              <a:t>Music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A4C4965-BEFB-6280-FBC7-FC496DED38DB}"/>
              </a:ext>
            </a:extLst>
          </p:cNvPr>
          <p:cNvCxnSpPr>
            <a:cxnSpLocks/>
            <a:stCxn id="53" idx="3"/>
            <a:endCxn id="69" idx="1"/>
          </p:cNvCxnSpPr>
          <p:nvPr/>
        </p:nvCxnSpPr>
        <p:spPr>
          <a:xfrm>
            <a:off x="9369687" y="4252167"/>
            <a:ext cx="5005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770658D-4D4C-B8D5-61AC-8126BAC4E1D9}"/>
              </a:ext>
            </a:extLst>
          </p:cNvPr>
          <p:cNvCxnSpPr>
            <a:cxnSpLocks/>
            <a:stCxn id="43" idx="2"/>
            <a:endCxn id="75" idx="1"/>
          </p:cNvCxnSpPr>
          <p:nvPr/>
        </p:nvCxnSpPr>
        <p:spPr>
          <a:xfrm rot="16200000" flipH="1">
            <a:off x="3137215" y="5553452"/>
            <a:ext cx="313452" cy="121517"/>
          </a:xfrm>
          <a:prstGeom prst="bentConnector2">
            <a:avLst/>
          </a:prstGeom>
          <a:ln w="285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7AB0D61-E298-42E4-BD18-49CBC7191F17}"/>
              </a:ext>
            </a:extLst>
          </p:cNvPr>
          <p:cNvSpPr txBox="1"/>
          <p:nvPr/>
        </p:nvSpPr>
        <p:spPr>
          <a:xfrm>
            <a:off x="3354700" y="5540104"/>
            <a:ext cx="712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Early</a:t>
            </a:r>
          </a:p>
          <a:p>
            <a:pPr algn="ctr"/>
            <a:r>
              <a:rPr lang="en-US" altLang="ko-KR" sz="1200"/>
              <a:t>Fusion</a:t>
            </a:r>
            <a:endParaRPr lang="en-US" altLang="ko-KR" sz="11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52F7B8-4CC2-00A7-BD53-5127DD644020}"/>
              </a:ext>
            </a:extLst>
          </p:cNvPr>
          <p:cNvSpPr txBox="1"/>
          <p:nvPr/>
        </p:nvSpPr>
        <p:spPr>
          <a:xfrm>
            <a:off x="6339956" y="4009848"/>
            <a:ext cx="1016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Early&amp;Late</a:t>
            </a:r>
          </a:p>
          <a:p>
            <a:pPr algn="ctr"/>
            <a:r>
              <a:rPr lang="en-US" altLang="ko-KR" sz="1200"/>
              <a:t>Fusion</a:t>
            </a:r>
            <a:endParaRPr lang="en-US" altLang="ko-KR" sz="110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BB58B85-F563-3684-40C6-51D70CB8E8D8}"/>
              </a:ext>
            </a:extLst>
          </p:cNvPr>
          <p:cNvCxnSpPr>
            <a:cxnSpLocks/>
            <a:stCxn id="68" idx="1"/>
            <a:endCxn id="78" idx="3"/>
          </p:cNvCxnSpPr>
          <p:nvPr/>
        </p:nvCxnSpPr>
        <p:spPr>
          <a:xfrm rot="10800000">
            <a:off x="7356668" y="4240681"/>
            <a:ext cx="434690" cy="2920"/>
          </a:xfrm>
          <a:prstGeom prst="bentConnector3">
            <a:avLst>
              <a:gd name="adj1" fmla="val 50000"/>
            </a:avLst>
          </a:prstGeom>
          <a:ln w="285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B27E15-9ED0-54E5-254D-DDED03ED76EB}"/>
              </a:ext>
            </a:extLst>
          </p:cNvPr>
          <p:cNvGrpSpPr/>
          <p:nvPr/>
        </p:nvGrpSpPr>
        <p:grpSpPr>
          <a:xfrm>
            <a:off x="2139273" y="2484143"/>
            <a:ext cx="716639" cy="1434515"/>
            <a:chOff x="2139273" y="2484143"/>
            <a:chExt cx="716639" cy="143451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83E6BA-A093-2CD5-69AF-76973ECEFF5F}"/>
                </a:ext>
              </a:extLst>
            </p:cNvPr>
            <p:cNvSpPr/>
            <p:nvPr/>
          </p:nvSpPr>
          <p:spPr>
            <a:xfrm>
              <a:off x="2139273" y="2986975"/>
              <a:ext cx="712632" cy="931683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Image</a:t>
              </a:r>
            </a:p>
            <a:p>
              <a:pPr algn="ctr"/>
              <a:endParaRPr lang="en-US" altLang="ko-KR" sz="1400" b="1"/>
            </a:p>
            <a:p>
              <a:pPr algn="ctr"/>
              <a:r>
                <a:rPr lang="en-US" altLang="ko-KR" sz="1400" b="1"/>
                <a:t>Emb</a:t>
              </a:r>
              <a:endParaRPr lang="ko-KR" altLang="en-US" sz="1400" b="1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B3AF880-854A-4BDA-80F6-198E5A07B5B9}"/>
                </a:ext>
              </a:extLst>
            </p:cNvPr>
            <p:cNvSpPr/>
            <p:nvPr/>
          </p:nvSpPr>
          <p:spPr>
            <a:xfrm>
              <a:off x="2143280" y="2484143"/>
              <a:ext cx="712632" cy="47719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Image</a:t>
              </a:r>
            </a:p>
            <a:p>
              <a:pPr algn="ctr"/>
              <a:r>
                <a:rPr lang="en-US" altLang="ko-KR" sz="1400" b="1"/>
                <a:t>[CLS]</a:t>
              </a:r>
              <a:endParaRPr lang="ko-KR" altLang="en-US" sz="1400" b="1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A841DB-D020-64AC-47C9-1188D430BC2C}"/>
              </a:ext>
            </a:extLst>
          </p:cNvPr>
          <p:cNvGrpSpPr/>
          <p:nvPr/>
        </p:nvGrpSpPr>
        <p:grpSpPr>
          <a:xfrm>
            <a:off x="2139273" y="4566882"/>
            <a:ext cx="717607" cy="1440781"/>
            <a:chOff x="2139273" y="4566882"/>
            <a:chExt cx="717607" cy="14407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1470F3-0F7E-A154-B15B-1E171CF16D36}"/>
                </a:ext>
              </a:extLst>
            </p:cNvPr>
            <p:cNvSpPr/>
            <p:nvPr/>
          </p:nvSpPr>
          <p:spPr>
            <a:xfrm>
              <a:off x="2139273" y="5080943"/>
              <a:ext cx="712632" cy="9267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Text</a:t>
              </a:r>
            </a:p>
            <a:p>
              <a:pPr algn="ctr"/>
              <a:endParaRPr lang="en-US" altLang="ko-KR" sz="1400" b="1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Emb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0073D2-E034-B746-82A6-09F4AFC4E8E6}"/>
                </a:ext>
              </a:extLst>
            </p:cNvPr>
            <p:cNvSpPr/>
            <p:nvPr/>
          </p:nvSpPr>
          <p:spPr>
            <a:xfrm>
              <a:off x="2144248" y="4566882"/>
              <a:ext cx="712632" cy="4823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Text</a:t>
              </a:r>
            </a:p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[CLS]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54AF5F3-6A29-6738-875C-77FB4BE5D402}"/>
              </a:ext>
            </a:extLst>
          </p:cNvPr>
          <p:cNvGrpSpPr/>
          <p:nvPr/>
        </p:nvGrpSpPr>
        <p:grpSpPr>
          <a:xfrm>
            <a:off x="6847447" y="2472009"/>
            <a:ext cx="856824" cy="1434515"/>
            <a:chOff x="2139273" y="2484143"/>
            <a:chExt cx="716639" cy="143451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675786C-DB17-5E8D-BD59-B790F4FB1908}"/>
                </a:ext>
              </a:extLst>
            </p:cNvPr>
            <p:cNvSpPr/>
            <p:nvPr/>
          </p:nvSpPr>
          <p:spPr>
            <a:xfrm>
              <a:off x="2139273" y="2986975"/>
              <a:ext cx="712632" cy="931683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Image</a:t>
              </a:r>
            </a:p>
            <a:p>
              <a:pPr algn="ctr"/>
              <a:endParaRPr lang="en-US" altLang="ko-KR" sz="1400" b="1"/>
            </a:p>
            <a:p>
              <a:pPr algn="ctr"/>
              <a:r>
                <a:rPr lang="en-US" altLang="ko-KR" sz="1400" b="1"/>
                <a:t>Context</a:t>
              </a:r>
              <a:endParaRPr lang="ko-KR" altLang="en-US" sz="1400" b="1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AEFE851-D337-E1FF-209B-6132BB1499D4}"/>
                </a:ext>
              </a:extLst>
            </p:cNvPr>
            <p:cNvSpPr/>
            <p:nvPr/>
          </p:nvSpPr>
          <p:spPr>
            <a:xfrm>
              <a:off x="2143280" y="2484143"/>
              <a:ext cx="712632" cy="47719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Image</a:t>
              </a:r>
            </a:p>
            <a:p>
              <a:pPr algn="ctr"/>
              <a:r>
                <a:rPr lang="en-US" altLang="ko-KR" sz="1400" b="1"/>
                <a:t>[CLS]</a:t>
              </a:r>
              <a:endParaRPr lang="ko-KR" altLang="en-US" sz="1400" b="1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BCAF58D-8AD1-4C90-2689-CB4C677E4834}"/>
              </a:ext>
            </a:extLst>
          </p:cNvPr>
          <p:cNvGrpSpPr/>
          <p:nvPr/>
        </p:nvGrpSpPr>
        <p:grpSpPr>
          <a:xfrm>
            <a:off x="6851876" y="4576855"/>
            <a:ext cx="856826" cy="1434515"/>
            <a:chOff x="2139272" y="2484143"/>
            <a:chExt cx="716640" cy="1434515"/>
          </a:xfrm>
          <a:solidFill>
            <a:srgbClr val="D0CECE"/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1F559B3-F695-3367-D73D-CC927605A24B}"/>
                </a:ext>
              </a:extLst>
            </p:cNvPr>
            <p:cNvSpPr/>
            <p:nvPr/>
          </p:nvSpPr>
          <p:spPr>
            <a:xfrm>
              <a:off x="2139272" y="2986975"/>
              <a:ext cx="712632" cy="93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Early_F</a:t>
              </a:r>
            </a:p>
            <a:p>
              <a:pPr algn="ctr"/>
              <a:endParaRPr lang="en-US" altLang="ko-KR" sz="1400" b="1"/>
            </a:p>
            <a:p>
              <a:pPr algn="ctr"/>
              <a:r>
                <a:rPr lang="en-US" altLang="ko-KR" sz="1400" b="1"/>
                <a:t>Context</a:t>
              </a:r>
              <a:endParaRPr lang="ko-KR" altLang="en-US" sz="1400" b="1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1D50A9B-0AFC-C701-6744-A5B41E134EB2}"/>
                </a:ext>
              </a:extLst>
            </p:cNvPr>
            <p:cNvSpPr/>
            <p:nvPr/>
          </p:nvSpPr>
          <p:spPr>
            <a:xfrm>
              <a:off x="2143280" y="2484143"/>
              <a:ext cx="712632" cy="47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Early_F</a:t>
              </a:r>
            </a:p>
            <a:p>
              <a:pPr algn="ctr"/>
              <a:r>
                <a:rPr lang="en-US" altLang="ko-KR" sz="1400" b="1"/>
                <a:t>[CLS]</a:t>
              </a:r>
              <a:endParaRPr lang="ko-KR" altLang="en-US" sz="1400" b="1"/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61E7EEC-5CD2-BD4D-E250-77C094BDE39C}"/>
              </a:ext>
            </a:extLst>
          </p:cNvPr>
          <p:cNvCxnSpPr>
            <a:cxnSpLocks/>
            <a:stCxn id="68" idx="3"/>
            <a:endCxn id="53" idx="1"/>
          </p:cNvCxnSpPr>
          <p:nvPr/>
        </p:nvCxnSpPr>
        <p:spPr>
          <a:xfrm>
            <a:off x="8136595" y="4243601"/>
            <a:ext cx="441527" cy="8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AD260FA-F849-1214-F97D-CD9CEC32C7B1}"/>
              </a:ext>
            </a:extLst>
          </p:cNvPr>
          <p:cNvSpPr/>
          <p:nvPr/>
        </p:nvSpPr>
        <p:spPr>
          <a:xfrm>
            <a:off x="2134159" y="2483449"/>
            <a:ext cx="712633" cy="1438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C73C35-5BE1-7554-82D9-768114FD60F5}"/>
              </a:ext>
            </a:extLst>
          </p:cNvPr>
          <p:cNvSpPr/>
          <p:nvPr/>
        </p:nvSpPr>
        <p:spPr>
          <a:xfrm>
            <a:off x="2147541" y="5094903"/>
            <a:ext cx="712633" cy="915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75E1E7-95D8-DE6E-790C-5EA713346136}"/>
              </a:ext>
            </a:extLst>
          </p:cNvPr>
          <p:cNvSpPr/>
          <p:nvPr/>
        </p:nvSpPr>
        <p:spPr>
          <a:xfrm>
            <a:off x="6843118" y="2483448"/>
            <a:ext cx="856362" cy="464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57ED0D0-A251-EE71-439B-4287A1ADEF56}"/>
              </a:ext>
            </a:extLst>
          </p:cNvPr>
          <p:cNvSpPr/>
          <p:nvPr/>
        </p:nvSpPr>
        <p:spPr>
          <a:xfrm>
            <a:off x="6857323" y="4590555"/>
            <a:ext cx="856362" cy="464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7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Input Embedding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C2BBE-50CC-F89F-79CB-362C39C4453B}"/>
              </a:ext>
            </a:extLst>
          </p:cNvPr>
          <p:cNvSpPr txBox="1"/>
          <p:nvPr/>
        </p:nvSpPr>
        <p:spPr>
          <a:xfrm>
            <a:off x="753353" y="1895131"/>
            <a:ext cx="10689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Image &amp; Text - Early Fusion</a:t>
            </a:r>
            <a:endParaRPr lang="en-US" altLang="ko-KR" sz="14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EC8C12E-6310-3C0E-BDCA-FE3FFD7A127B}"/>
              </a:ext>
            </a:extLst>
          </p:cNvPr>
          <p:cNvSpPr txBox="1"/>
          <p:nvPr/>
        </p:nvSpPr>
        <p:spPr>
          <a:xfrm>
            <a:off x="753353" y="3147808"/>
            <a:ext cx="1498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Token Embedding</a:t>
            </a:r>
            <a:endParaRPr lang="en-US" altLang="ko-KR" sz="1100" b="1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14DC1E-8C19-E0E7-1C5D-661DCA6464E0}"/>
              </a:ext>
            </a:extLst>
          </p:cNvPr>
          <p:cNvGrpSpPr/>
          <p:nvPr/>
        </p:nvGrpSpPr>
        <p:grpSpPr>
          <a:xfrm>
            <a:off x="1529082" y="2362264"/>
            <a:ext cx="9919497" cy="342574"/>
            <a:chOff x="1514066" y="2267644"/>
            <a:chExt cx="9919497" cy="342574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0BBE5ACB-CC3C-F1C7-D952-9A395A55F10E}"/>
                </a:ext>
              </a:extLst>
            </p:cNvPr>
            <p:cNvGrpSpPr/>
            <p:nvPr/>
          </p:nvGrpSpPr>
          <p:grpSpPr>
            <a:xfrm>
              <a:off x="1514066" y="2267644"/>
              <a:ext cx="970547" cy="336054"/>
              <a:chOff x="6097319" y="4042632"/>
              <a:chExt cx="684000" cy="360000"/>
            </a:xfrm>
          </p:grpSpPr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756C8204-D440-2342-CE78-3F0FDF8BAFDC}"/>
                  </a:ext>
                </a:extLst>
              </p:cNvPr>
              <p:cNvSpPr/>
              <p:nvPr/>
            </p:nvSpPr>
            <p:spPr>
              <a:xfrm>
                <a:off x="6439319" y="4042632"/>
                <a:ext cx="342000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/>
                  <a:t>&lt;cls&gt;</a:t>
                </a:r>
                <a:endParaRPr lang="ko-KR" altLang="en-US" sz="800" b="1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F5AC675-D9B0-18F9-0375-EFAC375A5D95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0</a:t>
                </a:r>
                <a:endParaRPr lang="ko-KR" altLang="en-US" sz="1400" b="1"/>
              </a:p>
            </p:txBody>
          </p: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AB07A510-70F8-2B7E-3D28-33348C5EF555}"/>
                </a:ext>
              </a:extLst>
            </p:cNvPr>
            <p:cNvGrpSpPr/>
            <p:nvPr/>
          </p:nvGrpSpPr>
          <p:grpSpPr>
            <a:xfrm>
              <a:off x="2504295" y="2267644"/>
              <a:ext cx="970547" cy="336054"/>
              <a:chOff x="6097319" y="4042632"/>
              <a:chExt cx="684000" cy="360000"/>
            </a:xfrm>
          </p:grpSpPr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8CF4C14D-2455-7D19-BE6D-8C9031B26149}"/>
                  </a:ext>
                </a:extLst>
              </p:cNvPr>
              <p:cNvSpPr/>
              <p:nvPr/>
            </p:nvSpPr>
            <p:spPr>
              <a:xfrm>
                <a:off x="6438345" y="4042632"/>
                <a:ext cx="342974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D3E29C35-5EF4-7525-3DEF-E13317980E27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1</a:t>
                </a:r>
                <a:endParaRPr lang="ko-KR" altLang="en-US" sz="1400" b="1"/>
              </a:p>
            </p:txBody>
          </p:sp>
        </p:grp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C2F0E616-B143-B492-687E-EED730B8C018}"/>
                </a:ext>
              </a:extLst>
            </p:cNvPr>
            <p:cNvGrpSpPr/>
            <p:nvPr/>
          </p:nvGrpSpPr>
          <p:grpSpPr>
            <a:xfrm>
              <a:off x="3501225" y="2267644"/>
              <a:ext cx="970547" cy="336054"/>
              <a:chOff x="6097319" y="4042632"/>
              <a:chExt cx="684000" cy="360000"/>
            </a:xfrm>
          </p:grpSpPr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8893F27-1ABF-6488-E015-399F4DF3DA28}"/>
                  </a:ext>
                </a:extLst>
              </p:cNvPr>
              <p:cNvSpPr/>
              <p:nvPr/>
            </p:nvSpPr>
            <p:spPr>
              <a:xfrm>
                <a:off x="6438865" y="4042632"/>
                <a:ext cx="342454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3B2F9E62-A9FE-A3A0-5824-82E8B0761755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2</a:t>
                </a:r>
                <a:endParaRPr lang="ko-KR" altLang="en-US" sz="1400" b="1"/>
              </a:p>
            </p:txBody>
          </p:sp>
        </p:grp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80C77326-DD4C-A6FE-AAFB-8CCC32B9739D}"/>
                </a:ext>
              </a:extLst>
            </p:cNvPr>
            <p:cNvGrpSpPr/>
            <p:nvPr/>
          </p:nvGrpSpPr>
          <p:grpSpPr>
            <a:xfrm>
              <a:off x="4495348" y="2269719"/>
              <a:ext cx="970547" cy="336054"/>
              <a:chOff x="6097319" y="4042632"/>
              <a:chExt cx="684000" cy="360000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1815A1C1-7553-ED12-F79A-494051AB628B}"/>
                  </a:ext>
                </a:extLst>
              </p:cNvPr>
              <p:cNvSpPr/>
              <p:nvPr/>
            </p:nvSpPr>
            <p:spPr>
              <a:xfrm>
                <a:off x="6440710" y="4042632"/>
                <a:ext cx="340609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BE93C360-0052-ECC3-83A5-82EC64B8D5A1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3</a:t>
                </a:r>
                <a:endParaRPr lang="ko-KR" altLang="en-US" sz="1400" b="1"/>
              </a:p>
            </p:txBody>
          </p: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1E5F6270-9030-EEC5-4FEE-91B04F2F066F}"/>
                </a:ext>
              </a:extLst>
            </p:cNvPr>
            <p:cNvGrpSpPr/>
            <p:nvPr/>
          </p:nvGrpSpPr>
          <p:grpSpPr>
            <a:xfrm>
              <a:off x="5486646" y="2267644"/>
              <a:ext cx="970547" cy="336054"/>
              <a:chOff x="6097319" y="4042632"/>
              <a:chExt cx="684000" cy="360000"/>
            </a:xfrm>
          </p:grpSpPr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E4C630D9-58FE-1CE5-FFBC-5BD4CC02F368}"/>
                  </a:ext>
                </a:extLst>
              </p:cNvPr>
              <p:cNvSpPr/>
              <p:nvPr/>
            </p:nvSpPr>
            <p:spPr>
              <a:xfrm>
                <a:off x="6436120" y="4042632"/>
                <a:ext cx="345199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8B928B66-12F3-7832-B1D1-6722FE43191F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4</a:t>
                </a:r>
                <a:endParaRPr lang="ko-KR" altLang="en-US" sz="1400" b="1"/>
              </a:p>
            </p:txBody>
          </p:sp>
        </p:grp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E2C93758-FB2E-2147-1ABD-D7BD50EE65FD}"/>
                </a:ext>
              </a:extLst>
            </p:cNvPr>
            <p:cNvGrpSpPr/>
            <p:nvPr/>
          </p:nvGrpSpPr>
          <p:grpSpPr>
            <a:xfrm>
              <a:off x="6476230" y="2267644"/>
              <a:ext cx="970547" cy="336054"/>
              <a:chOff x="6097319" y="4042632"/>
              <a:chExt cx="684000" cy="360000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27D242B0-A581-CBC5-0136-F3A7B19AFE83}"/>
                  </a:ext>
                </a:extLst>
              </p:cNvPr>
              <p:cNvSpPr/>
              <p:nvPr/>
            </p:nvSpPr>
            <p:spPr>
              <a:xfrm>
                <a:off x="6439164" y="4042632"/>
                <a:ext cx="342155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10AFA5D8-A92D-EC36-6463-85F3BD0509D5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5</a:t>
                </a:r>
                <a:endParaRPr lang="ko-KR" altLang="en-US" sz="1400" b="1"/>
              </a:p>
            </p:txBody>
          </p:sp>
        </p:grp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36FB02CA-2DC3-3C29-6B35-5A4220D492CF}"/>
                </a:ext>
              </a:extLst>
            </p:cNvPr>
            <p:cNvSpPr/>
            <p:nvPr/>
          </p:nvSpPr>
          <p:spPr>
            <a:xfrm>
              <a:off x="7473160" y="2274164"/>
              <a:ext cx="485274" cy="336054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0</a:t>
              </a:r>
              <a:endParaRPr lang="ko-KR" altLang="en-US" sz="1400" b="1"/>
            </a:p>
          </p:txBody>
        </p: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4939302F-7895-E30F-5E56-10B0846217FF}"/>
                </a:ext>
              </a:extLst>
            </p:cNvPr>
            <p:cNvGrpSpPr/>
            <p:nvPr/>
          </p:nvGrpSpPr>
          <p:grpSpPr>
            <a:xfrm>
              <a:off x="8462524" y="2267644"/>
              <a:ext cx="970547" cy="336054"/>
              <a:chOff x="6097319" y="4042632"/>
              <a:chExt cx="684000" cy="360000"/>
            </a:xfrm>
          </p:grpSpPr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DAB6930A-4D8F-1D61-C949-A1C961825D89}"/>
                  </a:ext>
                </a:extLst>
              </p:cNvPr>
              <p:cNvSpPr/>
              <p:nvPr/>
            </p:nvSpPr>
            <p:spPr>
              <a:xfrm>
                <a:off x="6439319" y="4042632"/>
                <a:ext cx="342000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723B00C6-DFBE-172B-7F96-B95863DA8248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7</a:t>
                </a:r>
                <a:endParaRPr lang="ko-KR" altLang="en-US" sz="1400" b="1"/>
              </a:p>
            </p:txBody>
          </p:sp>
        </p:grp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1D7F1EB5-B3FE-B02C-ECD4-86E974A153C9}"/>
                </a:ext>
              </a:extLst>
            </p:cNvPr>
            <p:cNvGrpSpPr/>
            <p:nvPr/>
          </p:nvGrpSpPr>
          <p:grpSpPr>
            <a:xfrm>
              <a:off x="9459455" y="2267644"/>
              <a:ext cx="970547" cy="336054"/>
              <a:chOff x="6097319" y="4042632"/>
              <a:chExt cx="684000" cy="360000"/>
            </a:xfrm>
          </p:grpSpPr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D708E93-0487-4F18-9AA7-678C61B5C350}"/>
                  </a:ext>
                </a:extLst>
              </p:cNvPr>
              <p:cNvSpPr/>
              <p:nvPr/>
            </p:nvSpPr>
            <p:spPr>
              <a:xfrm>
                <a:off x="6435504" y="4042632"/>
                <a:ext cx="345815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F1D8759D-8E30-9463-6B26-5DEC0AD15719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8</a:t>
                </a:r>
                <a:endParaRPr lang="ko-KR" altLang="en-US" sz="1400" b="1"/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0A5BC81A-F1D6-1F72-B592-6FBA6665F464}"/>
                </a:ext>
              </a:extLst>
            </p:cNvPr>
            <p:cNvGrpSpPr/>
            <p:nvPr/>
          </p:nvGrpSpPr>
          <p:grpSpPr>
            <a:xfrm>
              <a:off x="10463016" y="2267644"/>
              <a:ext cx="970547" cy="336054"/>
              <a:chOff x="6097319" y="4042632"/>
              <a:chExt cx="684000" cy="360000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AEC457FB-79A9-A81A-4D54-4E4A87CF76FD}"/>
                  </a:ext>
                </a:extLst>
              </p:cNvPr>
              <p:cNvSpPr/>
              <p:nvPr/>
            </p:nvSpPr>
            <p:spPr>
              <a:xfrm>
                <a:off x="6439159" y="4042632"/>
                <a:ext cx="342160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61B2C81-E829-EEE1-B0E7-7B24ACF5C21A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9</a:t>
                </a:r>
                <a:endParaRPr lang="ko-KR" altLang="en-US" sz="1400" b="1"/>
              </a:p>
            </p:txBody>
          </p:sp>
        </p:grp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FD1EA8AD-1B02-9E93-7209-3C0DD35E9CF6}"/>
                </a:ext>
              </a:extLst>
            </p:cNvPr>
            <p:cNvGrpSpPr/>
            <p:nvPr/>
          </p:nvGrpSpPr>
          <p:grpSpPr>
            <a:xfrm>
              <a:off x="7473160" y="2269719"/>
              <a:ext cx="970547" cy="336054"/>
              <a:chOff x="6097319" y="4042632"/>
              <a:chExt cx="684000" cy="360000"/>
            </a:xfrm>
          </p:grpSpPr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2A4BB439-2504-9587-3FD2-E4D3C038B769}"/>
                  </a:ext>
                </a:extLst>
              </p:cNvPr>
              <p:cNvSpPr/>
              <p:nvPr/>
            </p:nvSpPr>
            <p:spPr>
              <a:xfrm>
                <a:off x="6439200" y="4042632"/>
                <a:ext cx="342119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20D5CAC3-B4B8-B112-9C30-B7CE85F9A5FA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6</a:t>
                </a:r>
                <a:endParaRPr lang="ko-KR" altLang="en-US" sz="1400" b="1"/>
              </a:p>
            </p:txBody>
          </p:sp>
        </p:grp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E1B56DBA-1872-B173-F67C-3A335054448E}"/>
              </a:ext>
            </a:extLst>
          </p:cNvPr>
          <p:cNvSpPr txBox="1"/>
          <p:nvPr/>
        </p:nvSpPr>
        <p:spPr>
          <a:xfrm>
            <a:off x="759869" y="2364504"/>
            <a:ext cx="77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Input</a:t>
            </a:r>
            <a:endParaRPr lang="en-US" altLang="ko-KR" sz="1100" b="1"/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4BC56EC8-BFC0-B1B0-86B1-D8D9D2E3B83B}"/>
              </a:ext>
            </a:extLst>
          </p:cNvPr>
          <p:cNvCxnSpPr>
            <a:cxnSpLocks/>
          </p:cNvCxnSpPr>
          <p:nvPr/>
        </p:nvCxnSpPr>
        <p:spPr>
          <a:xfrm>
            <a:off x="753353" y="2819464"/>
            <a:ext cx="107718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9F828D-ED67-CC77-0E83-E66AAE8C4095}"/>
              </a:ext>
            </a:extLst>
          </p:cNvPr>
          <p:cNvSpPr txBox="1"/>
          <p:nvPr/>
        </p:nvSpPr>
        <p:spPr>
          <a:xfrm>
            <a:off x="753353" y="3613869"/>
            <a:ext cx="1498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Attention Mask</a:t>
            </a:r>
            <a:endParaRPr lang="en-US" altLang="ko-KR" sz="1100" b="1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18D732D-E041-7738-6F38-BE6AF41EDA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2" y="4179787"/>
            <a:ext cx="9684177" cy="22542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82FF5F-7072-9B86-7C2A-FA952E2A3863}"/>
              </a:ext>
            </a:extLst>
          </p:cNvPr>
          <p:cNvSpPr txBox="1"/>
          <p:nvPr/>
        </p:nvSpPr>
        <p:spPr>
          <a:xfrm>
            <a:off x="759869" y="4089629"/>
            <a:ext cx="1402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Patch + Position Embedding</a:t>
            </a:r>
            <a:endParaRPr lang="en-US" altLang="ko-KR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17738D-CC74-CE68-5D30-8166552C6EAF}"/>
              </a:ext>
            </a:extLst>
          </p:cNvPr>
          <p:cNvSpPr txBox="1"/>
          <p:nvPr/>
        </p:nvSpPr>
        <p:spPr>
          <a:xfrm>
            <a:off x="1344717" y="3770482"/>
            <a:ext cx="316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+</a:t>
            </a:r>
            <a:endParaRPr lang="en-US" altLang="ko-K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F77B5-E6D4-E81E-138C-1C6718880ACA}"/>
              </a:ext>
            </a:extLst>
          </p:cNvPr>
          <p:cNvSpPr txBox="1"/>
          <p:nvPr/>
        </p:nvSpPr>
        <p:spPr>
          <a:xfrm>
            <a:off x="1344718" y="3331409"/>
            <a:ext cx="316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/>
              <a:t>x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D987E8-1CE5-1386-7958-7D16C4E73C62}"/>
              </a:ext>
            </a:extLst>
          </p:cNvPr>
          <p:cNvGrpSpPr/>
          <p:nvPr/>
        </p:nvGrpSpPr>
        <p:grpSpPr>
          <a:xfrm>
            <a:off x="3350068" y="3147808"/>
            <a:ext cx="8088579" cy="781404"/>
            <a:chOff x="3350068" y="3147808"/>
            <a:chExt cx="8088579" cy="781404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36797EA-53B1-9DBC-B145-C17A84E8D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068" y="3147808"/>
              <a:ext cx="8088579" cy="781404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FA4554-6CD7-58E0-E542-CB3352051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2049" y="3627123"/>
              <a:ext cx="814387" cy="264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50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Early&amp;Late Fusion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Experiment -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Image-only, Early Fusion, Late Fusion, Early&amp;Late Fusion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precision / recall / f1-score / accuracy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AB4FC43C-3AF2-C8AC-7A9E-1DD62F82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09514"/>
              </p:ext>
            </p:extLst>
          </p:nvPr>
        </p:nvGraphicFramePr>
        <p:xfrm>
          <a:off x="753352" y="2971050"/>
          <a:ext cx="10689231" cy="3098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033">
                  <a:extLst>
                    <a:ext uri="{9D8B030D-6E8A-4147-A177-3AD203B41FA5}">
                      <a16:colId xmlns:a16="http://schemas.microsoft.com/office/drawing/2014/main" val="4015979814"/>
                    </a:ext>
                  </a:extLst>
                </a:gridCol>
                <a:gridCol w="1217195">
                  <a:extLst>
                    <a:ext uri="{9D8B030D-6E8A-4147-A177-3AD203B41FA5}">
                      <a16:colId xmlns:a16="http://schemas.microsoft.com/office/drawing/2014/main" val="1136394332"/>
                    </a:ext>
                  </a:extLst>
                </a:gridCol>
                <a:gridCol w="1836871">
                  <a:extLst>
                    <a:ext uri="{9D8B030D-6E8A-4147-A177-3AD203B41FA5}">
                      <a16:colId xmlns:a16="http://schemas.microsoft.com/office/drawing/2014/main" val="2019818787"/>
                    </a:ext>
                  </a:extLst>
                </a:gridCol>
                <a:gridCol w="1527033">
                  <a:extLst>
                    <a:ext uri="{9D8B030D-6E8A-4147-A177-3AD203B41FA5}">
                      <a16:colId xmlns:a16="http://schemas.microsoft.com/office/drawing/2014/main" val="601747548"/>
                    </a:ext>
                  </a:extLst>
                </a:gridCol>
                <a:gridCol w="1527033">
                  <a:extLst>
                    <a:ext uri="{9D8B030D-6E8A-4147-A177-3AD203B41FA5}">
                      <a16:colId xmlns:a16="http://schemas.microsoft.com/office/drawing/2014/main" val="3926297395"/>
                    </a:ext>
                  </a:extLst>
                </a:gridCol>
                <a:gridCol w="1527033">
                  <a:extLst>
                    <a:ext uri="{9D8B030D-6E8A-4147-A177-3AD203B41FA5}">
                      <a16:colId xmlns:a16="http://schemas.microsoft.com/office/drawing/2014/main" val="2851529461"/>
                    </a:ext>
                  </a:extLst>
                </a:gridCol>
                <a:gridCol w="1527033">
                  <a:extLst>
                    <a:ext uri="{9D8B030D-6E8A-4147-A177-3AD203B41FA5}">
                      <a16:colId xmlns:a16="http://schemas.microsoft.com/office/drawing/2014/main" val="386029283"/>
                    </a:ext>
                  </a:extLst>
                </a:gridCol>
              </a:tblGrid>
              <a:tr h="16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Modality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45496"/>
                  </a:ext>
                </a:extLst>
              </a:tr>
              <a:tr h="38788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Single-modal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Image-only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Vision Transformer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0.310636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0.289583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0.280292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0.300721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93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(pre-trained)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Vision Transformer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0.537624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0.516349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0.512152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0.544426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478347"/>
                  </a:ext>
                </a:extLst>
              </a:tr>
              <a:tr h="383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Text-only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RoBERTa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0.621396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0.608865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0.611347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0.634576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50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(pre-trained)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RoBERTa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0.766058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0.762947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0.761582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0.779765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56242"/>
                  </a:ext>
                </a:extLst>
              </a:tr>
              <a:tr h="4149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Multi-modal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Early 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472021"/>
                  </a:ext>
                </a:extLst>
              </a:tr>
              <a:tr h="391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Late Fusion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737097"/>
                  </a:ext>
                </a:extLst>
              </a:tr>
              <a:tr h="3620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Early&amp;Late Fusion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51543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817E58-12EC-0290-33B5-F93B44BFC411}"/>
              </a:ext>
            </a:extLst>
          </p:cNvPr>
          <p:cNvSpPr/>
          <p:nvPr/>
        </p:nvSpPr>
        <p:spPr>
          <a:xfrm>
            <a:off x="2276794" y="5314565"/>
            <a:ext cx="9161853" cy="386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F63871-42E9-3AA3-8443-FE1A3D457F4B}"/>
              </a:ext>
            </a:extLst>
          </p:cNvPr>
          <p:cNvSpPr/>
          <p:nvPr/>
        </p:nvSpPr>
        <p:spPr>
          <a:xfrm>
            <a:off x="5334000" y="5314564"/>
            <a:ext cx="6104647" cy="379523"/>
          </a:xfrm>
          <a:prstGeom prst="rect">
            <a:avLst/>
          </a:prstGeom>
          <a:solidFill>
            <a:srgbClr val="76717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Research Plan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1843241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49691</TotalTime>
  <Words>832</Words>
  <Application>Microsoft Office PowerPoint</Application>
  <PresentationFormat>와이드스크린</PresentationFormat>
  <Paragraphs>252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윤준호</cp:lastModifiedBy>
  <cp:revision>4830</cp:revision>
  <cp:lastPrinted>2022-01-04T03:27:22Z</cp:lastPrinted>
  <dcterms:created xsi:type="dcterms:W3CDTF">2019-04-17T04:58:35Z</dcterms:created>
  <dcterms:modified xsi:type="dcterms:W3CDTF">2022-08-18T04:38:47Z</dcterms:modified>
</cp:coreProperties>
</file>