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8" r:id="rId2"/>
    <p:sldId id="358" r:id="rId3"/>
    <p:sldId id="359" r:id="rId4"/>
    <p:sldId id="357" r:id="rId5"/>
    <p:sldId id="366" r:id="rId6"/>
    <p:sldId id="368" r:id="rId7"/>
    <p:sldId id="351" r:id="rId8"/>
    <p:sldId id="352" r:id="rId9"/>
    <p:sldId id="372" r:id="rId10"/>
    <p:sldId id="374" r:id="rId11"/>
    <p:sldId id="376" r:id="rId12"/>
    <p:sldId id="377" r:id="rId13"/>
    <p:sldId id="375" r:id="rId14"/>
    <p:sldId id="379" r:id="rId15"/>
    <p:sldId id="380" r:id="rId16"/>
    <p:sldId id="324" r:id="rId17"/>
  </p:sldIdLst>
  <p:sldSz cx="12192000" cy="6858000"/>
  <p:notesSz cx="6797675" cy="9929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767171"/>
    <a:srgbClr val="FFFFFF"/>
    <a:srgbClr val="F5F6F9"/>
    <a:srgbClr val="5B9BD5"/>
    <a:srgbClr val="222A35"/>
    <a:srgbClr val="E1E3EB"/>
    <a:srgbClr val="535D6D"/>
    <a:srgbClr val="33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97" autoAdjust="0"/>
    <p:restoredTop sz="97397" autoAdjust="0"/>
  </p:normalViewPr>
  <p:slideViewPr>
    <p:cSldViewPr snapToGrid="0">
      <p:cViewPr>
        <p:scale>
          <a:sx n="100" d="100"/>
          <a:sy n="100" d="100"/>
        </p:scale>
        <p:origin x="552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FCBC-7976-4FDA-9B7F-33EDC0D790CC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100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D3500-2EE7-48C0-8813-6CEDDF7DB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163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DD3500-2EE7-48C0-8813-6CEDDF7DBBF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5061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DD3500-2EE7-48C0-8813-6CEDDF7DBBF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017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DD3500-2EE7-48C0-8813-6CEDDF7DBBF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911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DD3500-2EE7-48C0-8813-6CEDDF7DBBF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7542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DD3500-2EE7-48C0-8813-6CEDDF7DBBF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797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DD3500-2EE7-48C0-8813-6CEDDF7DBBF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8646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DD3500-2EE7-48C0-8813-6CEDDF7DBBF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937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DD3500-2EE7-48C0-8813-6CEDDF7DBBF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075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DD3500-2EE7-48C0-8813-6CEDDF7DBBF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631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DD3500-2EE7-48C0-8813-6CEDDF7DBBF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567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DD3500-2EE7-48C0-8813-6CEDDF7DBBF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842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DD3500-2EE7-48C0-8813-6CEDDF7DBBF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701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DD3500-2EE7-48C0-8813-6CEDDF7DBBF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181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DD3500-2EE7-48C0-8813-6CEDDF7DBBF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965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DD3500-2EE7-48C0-8813-6CEDDF7DBBF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664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2022-04-23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10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2022-04-23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390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2022-04-23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19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2022-04-23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34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2022-04-23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3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2022-04-23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683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2022-04-23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216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2022-04-23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47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2022-04-23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102973" y="6318296"/>
            <a:ext cx="2743200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27FBB162-8746-42C9-BFFF-D75069B678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893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2022-04-23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456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2022-04-23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930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2022-04-23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79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F5F6F9"/>
            </a:gs>
            <a:gs pos="5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581F29D-2EBB-462C-8B31-4F037D464DD5}"/>
              </a:ext>
            </a:extLst>
          </p:cNvPr>
          <p:cNvGrpSpPr/>
          <p:nvPr/>
        </p:nvGrpSpPr>
        <p:grpSpPr>
          <a:xfrm>
            <a:off x="3814824" y="1724619"/>
            <a:ext cx="4541466" cy="3570373"/>
            <a:chOff x="3814824" y="1724619"/>
            <a:chExt cx="4541466" cy="3570373"/>
          </a:xfrm>
        </p:grpSpPr>
        <p:sp>
          <p:nvSpPr>
            <p:cNvPr id="5" name="직사각형 4"/>
            <p:cNvSpPr/>
            <p:nvPr/>
          </p:nvSpPr>
          <p:spPr>
            <a:xfrm>
              <a:off x="3814824" y="3383014"/>
              <a:ext cx="4541466" cy="19119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algn="r">
                <a:lnSpc>
                  <a:spcPct val="150000"/>
                </a:lnSpc>
              </a:pPr>
              <a:r>
                <a:rPr lang="en-US" altLang="ko-KR" sz="1600" b="1" kern="0">
                  <a:solidFill>
                    <a:prstClr val="white"/>
                  </a:solidFill>
                </a:rPr>
                <a:t>Intelligent Information Processing Lab</a:t>
              </a:r>
              <a:endParaRPr lang="en-US" altLang="ko-KR" sz="1600" b="1" kern="0" dirty="0">
                <a:solidFill>
                  <a:prstClr val="white"/>
                </a:solidFill>
              </a:endParaRPr>
            </a:p>
            <a:p>
              <a:pPr lvl="1" algn="r">
                <a:lnSpc>
                  <a:spcPct val="150000"/>
                </a:lnSpc>
              </a:pPr>
              <a:r>
                <a:rPr lang="en-US" altLang="ko-KR" sz="1400">
                  <a:solidFill>
                    <a:prstClr val="white"/>
                  </a:solidFill>
                </a:rPr>
                <a:t>JunHo Yoon</a:t>
              </a:r>
            </a:p>
          </p:txBody>
        </p:sp>
        <p:sp>
          <p:nvSpPr>
            <p:cNvPr id="42" name="양쪽 모서리가 둥근 사각형 41"/>
            <p:cNvSpPr/>
            <p:nvPr/>
          </p:nvSpPr>
          <p:spPr>
            <a:xfrm>
              <a:off x="3814824" y="1724619"/>
              <a:ext cx="4541466" cy="1658394"/>
            </a:xfrm>
            <a:prstGeom prst="round2SameRect">
              <a:avLst>
                <a:gd name="adj1" fmla="val 13667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1257300" dist="38100" dir="16200000" sx="79000" sy="79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i="1" kern="0">
                  <a:solidFill>
                    <a:schemeClr val="tx1"/>
                  </a:solidFill>
                </a:rPr>
                <a:t>IIP Lab Seminar</a:t>
              </a:r>
              <a:endParaRPr lang="en-US" altLang="ko-KR" sz="2400" b="1" i="1" kern="0">
                <a:solidFill>
                  <a:schemeClr val="tx1"/>
                </a:solidFill>
              </a:endParaRPr>
            </a:p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800" kern="0">
                  <a:solidFill>
                    <a:schemeClr val="tx1"/>
                  </a:solidFill>
                </a:rPr>
                <a:t>Multi-modal Deep Learning</a:t>
              </a:r>
              <a:endParaRPr lang="en-US" altLang="ko-KR" sz="600" kern="0">
                <a:solidFill>
                  <a:schemeClr val="tx1"/>
                </a:solidFill>
              </a:endParaRPr>
            </a:p>
            <a:p>
              <a:pPr algn="r" latinLnBrk="0">
                <a:lnSpc>
                  <a:spcPct val="150000"/>
                </a:lnSpc>
                <a:defRPr/>
              </a:pPr>
              <a:r>
                <a:rPr lang="en-US" altLang="ko-KR" sz="800" kern="0">
                  <a:solidFill>
                    <a:schemeClr val="tx1"/>
                  </a:solidFill>
                </a:rPr>
                <a:t>Aug. 2022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5508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901314A-F714-40E0-AF41-6AA9A8592C5B}"/>
              </a:ext>
            </a:extLst>
          </p:cNvPr>
          <p:cNvGrpSpPr/>
          <p:nvPr/>
        </p:nvGrpSpPr>
        <p:grpSpPr>
          <a:xfrm>
            <a:off x="236593" y="223804"/>
            <a:ext cx="11682579" cy="6491587"/>
            <a:chOff x="457200" y="212274"/>
            <a:chExt cx="11277600" cy="6348182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457200" y="457199"/>
              <a:ext cx="11277600" cy="6103257"/>
            </a:xfrm>
            <a:prstGeom prst="roundRect">
              <a:avLst>
                <a:gd name="adj" fmla="val 2480"/>
              </a:avLst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457200" y="212274"/>
              <a:ext cx="11277600" cy="792897"/>
            </a:xfrm>
            <a:prstGeom prst="round2SameRect">
              <a:avLst>
                <a:gd name="adj1" fmla="val 13667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400" b="1" i="1" kern="0">
                  <a:solidFill>
                    <a:schemeClr val="bg1"/>
                  </a:solidFill>
                </a:rPr>
                <a:t>IIP Lab Seminar. </a:t>
              </a:r>
              <a:r>
                <a:rPr lang="en-US" altLang="ko-KR" sz="1100" i="1" kern="0">
                  <a:solidFill>
                    <a:schemeClr val="bg1"/>
                  </a:solidFill>
                </a:rPr>
                <a:t>Multi-modal Deep Learning / RoBERTa MFT</a:t>
              </a:r>
              <a:endParaRPr lang="ko-KR" altLang="en-US" sz="4000" i="1" kern="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D5D0128-3445-4302-8563-21AEE3DC4A1A}"/>
              </a:ext>
            </a:extLst>
          </p:cNvPr>
          <p:cNvSpPr txBox="1"/>
          <p:nvPr/>
        </p:nvSpPr>
        <p:spPr>
          <a:xfrm>
            <a:off x="753353" y="1250096"/>
            <a:ext cx="10689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Experiment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04F22C-7609-41C7-BB96-0603CE177570}"/>
              </a:ext>
            </a:extLst>
          </p:cNvPr>
          <p:cNvSpPr txBox="1"/>
          <p:nvPr/>
        </p:nvSpPr>
        <p:spPr>
          <a:xfrm>
            <a:off x="753353" y="1895131"/>
            <a:ext cx="106892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/>
              <a:t>■ </a:t>
            </a:r>
            <a:r>
              <a:rPr lang="en-US" altLang="ko-KR" sz="1600" b="1"/>
              <a:t>Experiment-Task</a:t>
            </a:r>
            <a:endParaRPr lang="en-US" altLang="ko-KR" sz="1400" b="1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24134DE-EEF2-4B12-808A-DF022C1CD809}"/>
              </a:ext>
            </a:extLst>
          </p:cNvPr>
          <p:cNvCxnSpPr>
            <a:cxnSpLocks/>
          </p:cNvCxnSpPr>
          <p:nvPr/>
        </p:nvCxnSpPr>
        <p:spPr>
          <a:xfrm>
            <a:off x="753353" y="1619428"/>
            <a:ext cx="3550082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75B0504-B7F3-4DE4-8464-406E0CF3F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pPr/>
              <a:t>10</a:t>
            </a:fld>
            <a:endParaRPr lang="ko-KR" altLang="en-US"/>
          </a:p>
        </p:txBody>
      </p:sp>
      <p:graphicFrame>
        <p:nvGraphicFramePr>
          <p:cNvPr id="10" name="표 8">
            <a:extLst>
              <a:ext uri="{FF2B5EF4-FFF2-40B4-BE49-F238E27FC236}">
                <a16:creationId xmlns:a16="http://schemas.microsoft.com/office/drawing/2014/main" id="{F84F34BA-8E9C-70F3-61EC-C78E7811A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273832"/>
              </p:ext>
            </p:extLst>
          </p:nvPr>
        </p:nvGraphicFramePr>
        <p:xfrm>
          <a:off x="753355" y="2338207"/>
          <a:ext cx="8940684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5895">
                  <a:extLst>
                    <a:ext uri="{9D8B030D-6E8A-4147-A177-3AD203B41FA5}">
                      <a16:colId xmlns:a16="http://schemas.microsoft.com/office/drawing/2014/main" val="2693595669"/>
                    </a:ext>
                  </a:extLst>
                </a:gridCol>
                <a:gridCol w="3409950">
                  <a:extLst>
                    <a:ext uri="{9D8B030D-6E8A-4147-A177-3AD203B41FA5}">
                      <a16:colId xmlns:a16="http://schemas.microsoft.com/office/drawing/2014/main" val="832529209"/>
                    </a:ext>
                  </a:extLst>
                </a:gridCol>
                <a:gridCol w="1131613">
                  <a:extLst>
                    <a:ext uri="{9D8B030D-6E8A-4147-A177-3AD203B41FA5}">
                      <a16:colId xmlns:a16="http://schemas.microsoft.com/office/drawing/2014/main" val="3900837581"/>
                    </a:ext>
                  </a:extLst>
                </a:gridCol>
                <a:gridCol w="1131613">
                  <a:extLst>
                    <a:ext uri="{9D8B030D-6E8A-4147-A177-3AD203B41FA5}">
                      <a16:colId xmlns:a16="http://schemas.microsoft.com/office/drawing/2014/main" val="2549364330"/>
                    </a:ext>
                  </a:extLst>
                </a:gridCol>
                <a:gridCol w="1131613">
                  <a:extLst>
                    <a:ext uri="{9D8B030D-6E8A-4147-A177-3AD203B41FA5}">
                      <a16:colId xmlns:a16="http://schemas.microsoft.com/office/drawing/2014/main" val="30751074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Task</a:t>
                      </a:r>
                    </a:p>
                  </a:txBody>
                  <a:tcPr marL="47625" marR="47625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Classes</a:t>
                      </a:r>
                    </a:p>
                  </a:txBody>
                  <a:tcPr marL="47625" marR="47625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Train</a:t>
                      </a:r>
                    </a:p>
                  </a:txBody>
                  <a:tcPr marL="47625" marR="47625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Valid</a:t>
                      </a:r>
                    </a:p>
                  </a:txBody>
                  <a:tcPr marL="47625" marR="47625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Test</a:t>
                      </a:r>
                    </a:p>
                  </a:txBody>
                  <a:tcPr marL="47625" marR="47625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5178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u="non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Task 1: </a:t>
                      </a:r>
                    </a:p>
                    <a:p>
                      <a:pPr algn="l" fontAlgn="t" latinLnBrk="0"/>
                      <a:r>
                        <a:rPr lang="en-US" sz="1200" u="non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Informative vs Not informative</a:t>
                      </a:r>
                    </a:p>
                  </a:txBody>
                  <a:tcPr marL="47625" marR="47625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u="non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Informative, Not informative</a:t>
                      </a:r>
                    </a:p>
                  </a:txBody>
                  <a:tcPr marL="47625" marR="47625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200" u="non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9601</a:t>
                      </a:r>
                    </a:p>
                  </a:txBody>
                  <a:tcPr marL="47625" marR="47625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200" u="non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1573</a:t>
                      </a:r>
                    </a:p>
                  </a:txBody>
                  <a:tcPr marL="47625" marR="47625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200" u="non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1534</a:t>
                      </a:r>
                    </a:p>
                  </a:txBody>
                  <a:tcPr marL="47625" marR="47625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3097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u="non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Task 2:</a:t>
                      </a:r>
                    </a:p>
                    <a:p>
                      <a:pPr algn="l" fontAlgn="t" latinLnBrk="0"/>
                      <a:r>
                        <a:rPr lang="en-US" sz="1200" u="non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Humanitarian categories</a:t>
                      </a:r>
                    </a:p>
                  </a:txBody>
                  <a:tcPr marL="47625" marR="47625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u="non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Affected individuals, Infrastructure and utility damage, Injured or dead people, Missing or found people, Rescue, volunteering or donation effort, Vehicle damage, Other relevant information, Not humanitarian</a:t>
                      </a:r>
                    </a:p>
                    <a:p>
                      <a:pPr marL="171450" indent="-171450" algn="l" fontAlgn="t" latinLnBrk="0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Infrastructure and utility damage, vehicle damage</a:t>
                      </a:r>
                    </a:p>
                    <a:p>
                      <a:pPr marL="171450" indent="-171450" algn="l" fontAlgn="t" latinLnBrk="0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Affected individuals, Injured or dead people, Missing or found people</a:t>
                      </a:r>
                    </a:p>
                  </a:txBody>
                  <a:tcPr marL="47625" marR="47625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200" b="0" u="non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6126</a:t>
                      </a:r>
                    </a:p>
                  </a:txBody>
                  <a:tcPr marL="47625" marR="47625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200" b="0" u="non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998</a:t>
                      </a:r>
                    </a:p>
                  </a:txBody>
                  <a:tcPr marL="47625" marR="47625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200" b="0" u="non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955</a:t>
                      </a:r>
                    </a:p>
                  </a:txBody>
                  <a:tcPr marL="47625" marR="47625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0903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u="non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Task 3:</a:t>
                      </a:r>
                    </a:p>
                    <a:p>
                      <a:pPr algn="l" fontAlgn="t" latinLnBrk="0"/>
                      <a:r>
                        <a:rPr lang="en-US" sz="1200" u="non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Damage severity assessment</a:t>
                      </a:r>
                    </a:p>
                  </a:txBody>
                  <a:tcPr marL="47625" marR="47625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pt-BR" sz="1200" u="non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Severe damage, Mild damage,</a:t>
                      </a:r>
                    </a:p>
                    <a:p>
                      <a:pPr algn="l" fontAlgn="t" latinLnBrk="0"/>
                      <a:r>
                        <a:rPr lang="pt-BR" sz="1200" u="non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Little or no damage</a:t>
                      </a:r>
                    </a:p>
                  </a:txBody>
                  <a:tcPr marL="47625" marR="47625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200" u="non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2468</a:t>
                      </a:r>
                    </a:p>
                  </a:txBody>
                  <a:tcPr marL="47625" marR="47625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200" u="non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529</a:t>
                      </a:r>
                    </a:p>
                  </a:txBody>
                  <a:tcPr marL="47625" marR="47625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200" u="non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529</a:t>
                      </a:r>
                    </a:p>
                  </a:txBody>
                  <a:tcPr marL="47625" marR="47625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8674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6055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901314A-F714-40E0-AF41-6AA9A8592C5B}"/>
              </a:ext>
            </a:extLst>
          </p:cNvPr>
          <p:cNvGrpSpPr/>
          <p:nvPr/>
        </p:nvGrpSpPr>
        <p:grpSpPr>
          <a:xfrm>
            <a:off x="236593" y="223804"/>
            <a:ext cx="11682579" cy="6491587"/>
            <a:chOff x="457200" y="212274"/>
            <a:chExt cx="11277600" cy="6348182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457200" y="457199"/>
              <a:ext cx="11277600" cy="6103257"/>
            </a:xfrm>
            <a:prstGeom prst="roundRect">
              <a:avLst>
                <a:gd name="adj" fmla="val 2480"/>
              </a:avLst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457200" y="212274"/>
              <a:ext cx="11277600" cy="792897"/>
            </a:xfrm>
            <a:prstGeom prst="round2SameRect">
              <a:avLst>
                <a:gd name="adj1" fmla="val 13667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400" b="1" i="1" kern="0">
                  <a:solidFill>
                    <a:schemeClr val="bg1"/>
                  </a:solidFill>
                </a:rPr>
                <a:t>IIP Lab Seminar. </a:t>
              </a:r>
              <a:r>
                <a:rPr lang="en-US" altLang="ko-KR" sz="1100" i="1" kern="0">
                  <a:solidFill>
                    <a:schemeClr val="bg1"/>
                  </a:solidFill>
                </a:rPr>
                <a:t>Multi-modal Deep Learning / RoBERTa MFT</a:t>
              </a:r>
              <a:endParaRPr lang="ko-KR" altLang="en-US" sz="4000" i="1" kern="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D5D0128-3445-4302-8563-21AEE3DC4A1A}"/>
              </a:ext>
            </a:extLst>
          </p:cNvPr>
          <p:cNvSpPr txBox="1"/>
          <p:nvPr/>
        </p:nvSpPr>
        <p:spPr>
          <a:xfrm>
            <a:off x="753353" y="1250096"/>
            <a:ext cx="10689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Experiment - Metrics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04F22C-7609-41C7-BB96-0603CE177570}"/>
              </a:ext>
            </a:extLst>
          </p:cNvPr>
          <p:cNvSpPr txBox="1"/>
          <p:nvPr/>
        </p:nvSpPr>
        <p:spPr>
          <a:xfrm>
            <a:off x="753353" y="1895131"/>
            <a:ext cx="1068923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/>
              <a:t>■ </a:t>
            </a:r>
            <a:r>
              <a:rPr lang="en-US" altLang="ko-KR" sz="1600" b="1"/>
              <a:t>Uni-modal (Image-only)</a:t>
            </a:r>
            <a:endParaRPr lang="en-US" altLang="ko-KR" sz="1400"/>
          </a:p>
          <a:p>
            <a:endParaRPr lang="en-US" altLang="ko-KR" sz="1600"/>
          </a:p>
          <a:p>
            <a:pPr marL="285750" indent="-285750">
              <a:buFontTx/>
              <a:buChar char="-"/>
            </a:pPr>
            <a:r>
              <a:rPr lang="en-US" altLang="ko-KR" sz="1400" b="1"/>
              <a:t>precision / recall / f1-score / accuracy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24134DE-EEF2-4B12-808A-DF022C1CD809}"/>
              </a:ext>
            </a:extLst>
          </p:cNvPr>
          <p:cNvCxnSpPr>
            <a:cxnSpLocks/>
          </p:cNvCxnSpPr>
          <p:nvPr/>
        </p:nvCxnSpPr>
        <p:spPr>
          <a:xfrm>
            <a:off x="753353" y="1619428"/>
            <a:ext cx="3550082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75B0504-B7F3-4DE4-8464-406E0CF3F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pPr/>
              <a:t>11</a:t>
            </a:fld>
            <a:endParaRPr lang="ko-KR" altLang="en-US"/>
          </a:p>
        </p:txBody>
      </p:sp>
      <p:graphicFrame>
        <p:nvGraphicFramePr>
          <p:cNvPr id="10" name="표 13">
            <a:extLst>
              <a:ext uri="{FF2B5EF4-FFF2-40B4-BE49-F238E27FC236}">
                <a16:creationId xmlns:a16="http://schemas.microsoft.com/office/drawing/2014/main" id="{1C03B3D4-ED13-BFF4-9BA1-E84B9C1CB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872026"/>
              </p:ext>
            </p:extLst>
          </p:nvPr>
        </p:nvGraphicFramePr>
        <p:xfrm>
          <a:off x="753353" y="2735406"/>
          <a:ext cx="9305212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622">
                  <a:extLst>
                    <a:ext uri="{9D8B030D-6E8A-4147-A177-3AD203B41FA5}">
                      <a16:colId xmlns:a16="http://schemas.microsoft.com/office/drawing/2014/main" val="4015979814"/>
                    </a:ext>
                  </a:extLst>
                </a:gridCol>
                <a:gridCol w="1747362">
                  <a:extLst>
                    <a:ext uri="{9D8B030D-6E8A-4147-A177-3AD203B41FA5}">
                      <a16:colId xmlns:a16="http://schemas.microsoft.com/office/drawing/2014/main" val="2019818787"/>
                    </a:ext>
                  </a:extLst>
                </a:gridCol>
                <a:gridCol w="1747362">
                  <a:extLst>
                    <a:ext uri="{9D8B030D-6E8A-4147-A177-3AD203B41FA5}">
                      <a16:colId xmlns:a16="http://schemas.microsoft.com/office/drawing/2014/main" val="964305929"/>
                    </a:ext>
                  </a:extLst>
                </a:gridCol>
                <a:gridCol w="1452622">
                  <a:extLst>
                    <a:ext uri="{9D8B030D-6E8A-4147-A177-3AD203B41FA5}">
                      <a16:colId xmlns:a16="http://schemas.microsoft.com/office/drawing/2014/main" val="601747548"/>
                    </a:ext>
                  </a:extLst>
                </a:gridCol>
                <a:gridCol w="1452622">
                  <a:extLst>
                    <a:ext uri="{9D8B030D-6E8A-4147-A177-3AD203B41FA5}">
                      <a16:colId xmlns:a16="http://schemas.microsoft.com/office/drawing/2014/main" val="3926297395"/>
                    </a:ext>
                  </a:extLst>
                </a:gridCol>
                <a:gridCol w="1452622">
                  <a:extLst>
                    <a:ext uri="{9D8B030D-6E8A-4147-A177-3AD203B41FA5}">
                      <a16:colId xmlns:a16="http://schemas.microsoft.com/office/drawing/2014/main" val="28515294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Modality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Model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Task1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Task2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Task3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945496"/>
                  </a:ext>
                </a:extLst>
              </a:tr>
              <a:tr h="157480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Uni-modal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Vision Transformer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precision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/>
                        <a:t>0.690667</a:t>
                      </a:r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>
                          <a:solidFill>
                            <a:schemeClr val="tx1"/>
                          </a:solidFill>
                        </a:rPr>
                        <a:t>0.425683</a:t>
                      </a:r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0.366788</a:t>
                      </a:r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419346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recall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0.648160</a:t>
                      </a:r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>
                          <a:solidFill>
                            <a:schemeClr val="tx1"/>
                          </a:solidFill>
                        </a:rPr>
                        <a:t>0.375454</a:t>
                      </a:r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0.337594</a:t>
                      </a:r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122069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f1-score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0.656819</a:t>
                      </a:r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>
                          <a:solidFill>
                            <a:schemeClr val="tx1"/>
                          </a:solidFill>
                        </a:rPr>
                        <a:t>0.389839</a:t>
                      </a:r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0.298926</a:t>
                      </a:r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2659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/>
                        <a:t>0.726863</a:t>
                      </a:r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>
                          <a:solidFill>
                            <a:schemeClr val="tx1"/>
                          </a:solidFill>
                        </a:rPr>
                        <a:t>0.636654</a:t>
                      </a:r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0.595464</a:t>
                      </a:r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560284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(pre-trained)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Vision Transformer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precision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>
                          <a:solidFill>
                            <a:schemeClr val="tx1"/>
                          </a:solidFill>
                        </a:rPr>
                        <a:t>0.866137</a:t>
                      </a:r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>
                          <a:solidFill>
                            <a:schemeClr val="tx1"/>
                          </a:solidFill>
                        </a:rPr>
                        <a:t>0.730936</a:t>
                      </a:r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>
                          <a:solidFill>
                            <a:schemeClr val="tx1"/>
                          </a:solidFill>
                        </a:rPr>
                        <a:t>0.600962</a:t>
                      </a:r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847834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recall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>
                          <a:solidFill>
                            <a:schemeClr val="tx1"/>
                          </a:solidFill>
                        </a:rPr>
                        <a:t>0.830486</a:t>
                      </a:r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>
                          <a:solidFill>
                            <a:schemeClr val="tx1"/>
                          </a:solidFill>
                        </a:rPr>
                        <a:t>0.694242</a:t>
                      </a:r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>
                          <a:solidFill>
                            <a:schemeClr val="tx1"/>
                          </a:solidFill>
                        </a:rPr>
                        <a:t>0.558586</a:t>
                      </a:r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44692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f1-score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>
                          <a:solidFill>
                            <a:schemeClr val="tx1"/>
                          </a:solidFill>
                        </a:rPr>
                        <a:t>0.844454</a:t>
                      </a:r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>
                          <a:solidFill>
                            <a:schemeClr val="tx1"/>
                          </a:solidFill>
                        </a:rPr>
                        <a:t>0.710652</a:t>
                      </a:r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>
                          <a:solidFill>
                            <a:schemeClr val="tx1"/>
                          </a:solidFill>
                        </a:rPr>
                        <a:t>0.574363</a:t>
                      </a:r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15201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>
                          <a:solidFill>
                            <a:schemeClr val="tx1"/>
                          </a:solidFill>
                        </a:rPr>
                        <a:t>0.868976</a:t>
                      </a:r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>
                          <a:solidFill>
                            <a:schemeClr val="tx1"/>
                          </a:solidFill>
                        </a:rPr>
                        <a:t>0.820950</a:t>
                      </a:r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>
                          <a:solidFill>
                            <a:schemeClr val="tx1"/>
                          </a:solidFill>
                        </a:rPr>
                        <a:t>0.695653</a:t>
                      </a:r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8914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4178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901314A-F714-40E0-AF41-6AA9A8592C5B}"/>
              </a:ext>
            </a:extLst>
          </p:cNvPr>
          <p:cNvGrpSpPr/>
          <p:nvPr/>
        </p:nvGrpSpPr>
        <p:grpSpPr>
          <a:xfrm>
            <a:off x="236593" y="223804"/>
            <a:ext cx="11682579" cy="6491587"/>
            <a:chOff x="457200" y="212274"/>
            <a:chExt cx="11277600" cy="6348182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457200" y="457199"/>
              <a:ext cx="11277600" cy="6103257"/>
            </a:xfrm>
            <a:prstGeom prst="roundRect">
              <a:avLst>
                <a:gd name="adj" fmla="val 2480"/>
              </a:avLst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457200" y="212274"/>
              <a:ext cx="11277600" cy="792897"/>
            </a:xfrm>
            <a:prstGeom prst="round2SameRect">
              <a:avLst>
                <a:gd name="adj1" fmla="val 13667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400" b="1" i="1" kern="0">
                  <a:solidFill>
                    <a:schemeClr val="bg1"/>
                  </a:solidFill>
                </a:rPr>
                <a:t>IIP Lab Seminar. </a:t>
              </a:r>
              <a:r>
                <a:rPr lang="en-US" altLang="ko-KR" sz="1100" i="1" kern="0">
                  <a:solidFill>
                    <a:schemeClr val="bg1"/>
                  </a:solidFill>
                </a:rPr>
                <a:t>Multi-modal Deep Learning / RoBERTa MFT</a:t>
              </a:r>
              <a:endParaRPr lang="ko-KR" altLang="en-US" sz="4000" i="1" kern="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D5D0128-3445-4302-8563-21AEE3DC4A1A}"/>
              </a:ext>
            </a:extLst>
          </p:cNvPr>
          <p:cNvSpPr txBox="1"/>
          <p:nvPr/>
        </p:nvSpPr>
        <p:spPr>
          <a:xfrm>
            <a:off x="753353" y="1250096"/>
            <a:ext cx="10689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Experiment - Metrics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04F22C-7609-41C7-BB96-0603CE177570}"/>
              </a:ext>
            </a:extLst>
          </p:cNvPr>
          <p:cNvSpPr txBox="1"/>
          <p:nvPr/>
        </p:nvSpPr>
        <p:spPr>
          <a:xfrm>
            <a:off x="753353" y="1895131"/>
            <a:ext cx="1068923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/>
              <a:t>■ </a:t>
            </a:r>
            <a:r>
              <a:rPr lang="en-US" altLang="ko-KR" sz="1600" b="1"/>
              <a:t>Uni-modal (Text-only)</a:t>
            </a:r>
            <a:endParaRPr lang="en-US" altLang="ko-KR" sz="1400"/>
          </a:p>
          <a:p>
            <a:endParaRPr lang="en-US" altLang="ko-KR" sz="1600"/>
          </a:p>
          <a:p>
            <a:pPr marL="285750" indent="-285750">
              <a:buFontTx/>
              <a:buChar char="-"/>
            </a:pPr>
            <a:r>
              <a:rPr lang="en-US" altLang="ko-KR" sz="1400" b="1"/>
              <a:t>precision / recall / f1-score / accuracy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24134DE-EEF2-4B12-808A-DF022C1CD809}"/>
              </a:ext>
            </a:extLst>
          </p:cNvPr>
          <p:cNvCxnSpPr>
            <a:cxnSpLocks/>
          </p:cNvCxnSpPr>
          <p:nvPr/>
        </p:nvCxnSpPr>
        <p:spPr>
          <a:xfrm>
            <a:off x="753353" y="1619428"/>
            <a:ext cx="3550082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75B0504-B7F3-4DE4-8464-406E0CF3F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pPr/>
              <a:t>12</a:t>
            </a:fld>
            <a:endParaRPr lang="ko-KR" altLang="en-US"/>
          </a:p>
        </p:txBody>
      </p:sp>
      <p:graphicFrame>
        <p:nvGraphicFramePr>
          <p:cNvPr id="10" name="표 13">
            <a:extLst>
              <a:ext uri="{FF2B5EF4-FFF2-40B4-BE49-F238E27FC236}">
                <a16:creationId xmlns:a16="http://schemas.microsoft.com/office/drawing/2014/main" id="{1C03B3D4-ED13-BFF4-9BA1-E84B9C1CB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719963"/>
              </p:ext>
            </p:extLst>
          </p:nvPr>
        </p:nvGraphicFramePr>
        <p:xfrm>
          <a:off x="753353" y="2735406"/>
          <a:ext cx="9305212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622">
                  <a:extLst>
                    <a:ext uri="{9D8B030D-6E8A-4147-A177-3AD203B41FA5}">
                      <a16:colId xmlns:a16="http://schemas.microsoft.com/office/drawing/2014/main" val="4015979814"/>
                    </a:ext>
                  </a:extLst>
                </a:gridCol>
                <a:gridCol w="1747362">
                  <a:extLst>
                    <a:ext uri="{9D8B030D-6E8A-4147-A177-3AD203B41FA5}">
                      <a16:colId xmlns:a16="http://schemas.microsoft.com/office/drawing/2014/main" val="2019818787"/>
                    </a:ext>
                  </a:extLst>
                </a:gridCol>
                <a:gridCol w="1747362">
                  <a:extLst>
                    <a:ext uri="{9D8B030D-6E8A-4147-A177-3AD203B41FA5}">
                      <a16:colId xmlns:a16="http://schemas.microsoft.com/office/drawing/2014/main" val="964305929"/>
                    </a:ext>
                  </a:extLst>
                </a:gridCol>
                <a:gridCol w="1452622">
                  <a:extLst>
                    <a:ext uri="{9D8B030D-6E8A-4147-A177-3AD203B41FA5}">
                      <a16:colId xmlns:a16="http://schemas.microsoft.com/office/drawing/2014/main" val="601747548"/>
                    </a:ext>
                  </a:extLst>
                </a:gridCol>
                <a:gridCol w="1452622">
                  <a:extLst>
                    <a:ext uri="{9D8B030D-6E8A-4147-A177-3AD203B41FA5}">
                      <a16:colId xmlns:a16="http://schemas.microsoft.com/office/drawing/2014/main" val="3926297395"/>
                    </a:ext>
                  </a:extLst>
                </a:gridCol>
                <a:gridCol w="1452622">
                  <a:extLst>
                    <a:ext uri="{9D8B030D-6E8A-4147-A177-3AD203B41FA5}">
                      <a16:colId xmlns:a16="http://schemas.microsoft.com/office/drawing/2014/main" val="28515294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Modality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Model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Task1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Task2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Task3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945496"/>
                  </a:ext>
                </a:extLst>
              </a:tr>
              <a:tr h="157480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Uni-modal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RoBERTa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precision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>
                          <a:solidFill>
                            <a:schemeClr val="tx1"/>
                          </a:solidFill>
                        </a:rPr>
                        <a:t>0.786744</a:t>
                      </a:r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>
                          <a:solidFill>
                            <a:schemeClr val="tx1"/>
                          </a:solidFill>
                        </a:rPr>
                        <a:t>0.511860</a:t>
                      </a:r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>
                          <a:solidFill>
                            <a:schemeClr val="tx1"/>
                          </a:solidFill>
                        </a:rPr>
                        <a:t>0.371661</a:t>
                      </a:r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419346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recall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>
                          <a:solidFill>
                            <a:schemeClr val="tx1"/>
                          </a:solidFill>
                        </a:rPr>
                        <a:t>0.750553</a:t>
                      </a:r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>
                          <a:solidFill>
                            <a:schemeClr val="tx1"/>
                          </a:solidFill>
                        </a:rPr>
                        <a:t>0.453004</a:t>
                      </a:r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>
                          <a:solidFill>
                            <a:schemeClr val="tx1"/>
                          </a:solidFill>
                        </a:rPr>
                        <a:t>0.388342</a:t>
                      </a:r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122069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f1-score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>
                          <a:solidFill>
                            <a:schemeClr val="tx1"/>
                          </a:solidFill>
                        </a:rPr>
                        <a:t>0.763186</a:t>
                      </a:r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>
                          <a:solidFill>
                            <a:schemeClr val="tx1"/>
                          </a:solidFill>
                        </a:rPr>
                        <a:t>0.471834</a:t>
                      </a:r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>
                          <a:solidFill>
                            <a:schemeClr val="tx1"/>
                          </a:solidFill>
                        </a:rPr>
                        <a:t>0.348446</a:t>
                      </a:r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2659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>
                          <a:solidFill>
                            <a:schemeClr val="tx1"/>
                          </a:solidFill>
                        </a:rPr>
                        <a:t>0.803135</a:t>
                      </a:r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>
                          <a:solidFill>
                            <a:schemeClr val="tx1"/>
                          </a:solidFill>
                        </a:rPr>
                        <a:t>0.684822</a:t>
                      </a:r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>
                          <a:solidFill>
                            <a:schemeClr val="tx1"/>
                          </a:solidFill>
                        </a:rPr>
                        <a:t>0.640832</a:t>
                      </a:r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560284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(pre-trained)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RoBERTa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precision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>
                          <a:solidFill>
                            <a:schemeClr val="tx1"/>
                          </a:solidFill>
                        </a:rPr>
                        <a:t>0.831771</a:t>
                      </a:r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>
                          <a:solidFill>
                            <a:schemeClr val="tx1"/>
                          </a:solidFill>
                        </a:rPr>
                        <a:t>0.726929</a:t>
                      </a:r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>
                          <a:solidFill>
                            <a:schemeClr val="tx1"/>
                          </a:solidFill>
                        </a:rPr>
                        <a:t>0.555136</a:t>
                      </a:r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847834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recall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>
                          <a:solidFill>
                            <a:schemeClr val="tx1"/>
                          </a:solidFill>
                        </a:rPr>
                        <a:t>0.808472</a:t>
                      </a:r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>
                          <a:solidFill>
                            <a:schemeClr val="tx1"/>
                          </a:solidFill>
                        </a:rPr>
                        <a:t>0.719403</a:t>
                      </a:r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>
                          <a:solidFill>
                            <a:schemeClr val="tx1"/>
                          </a:solidFill>
                        </a:rPr>
                        <a:t>0.429016</a:t>
                      </a:r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44692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f1-score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>
                          <a:solidFill>
                            <a:schemeClr val="tx1"/>
                          </a:solidFill>
                        </a:rPr>
                        <a:t>0.818128</a:t>
                      </a:r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>
                          <a:solidFill>
                            <a:schemeClr val="tx1"/>
                          </a:solidFill>
                        </a:rPr>
                        <a:t>0.720974</a:t>
                      </a:r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>
                          <a:solidFill>
                            <a:schemeClr val="tx1"/>
                          </a:solidFill>
                        </a:rPr>
                        <a:t>0.430969</a:t>
                      </a:r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15201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>
                          <a:solidFill>
                            <a:schemeClr val="tx1"/>
                          </a:solidFill>
                        </a:rPr>
                        <a:t>0.844856</a:t>
                      </a:r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>
                          <a:solidFill>
                            <a:schemeClr val="tx1"/>
                          </a:solidFill>
                        </a:rPr>
                        <a:t>0.800007</a:t>
                      </a:r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>
                          <a:solidFill>
                            <a:schemeClr val="tx1"/>
                          </a:solidFill>
                        </a:rPr>
                        <a:t>0.654065</a:t>
                      </a:r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8914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9799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901314A-F714-40E0-AF41-6AA9A8592C5B}"/>
              </a:ext>
            </a:extLst>
          </p:cNvPr>
          <p:cNvGrpSpPr/>
          <p:nvPr/>
        </p:nvGrpSpPr>
        <p:grpSpPr>
          <a:xfrm>
            <a:off x="236593" y="223804"/>
            <a:ext cx="11682579" cy="6491587"/>
            <a:chOff x="457200" y="212274"/>
            <a:chExt cx="11277600" cy="6348182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457200" y="457199"/>
              <a:ext cx="11277600" cy="6103257"/>
            </a:xfrm>
            <a:prstGeom prst="roundRect">
              <a:avLst>
                <a:gd name="adj" fmla="val 2480"/>
              </a:avLst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457200" y="212274"/>
              <a:ext cx="11277600" cy="792897"/>
            </a:xfrm>
            <a:prstGeom prst="round2SameRect">
              <a:avLst>
                <a:gd name="adj1" fmla="val 13667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400" b="1" i="1" kern="0">
                  <a:solidFill>
                    <a:schemeClr val="bg1"/>
                  </a:solidFill>
                </a:rPr>
                <a:t>IIP Lab Seminar. </a:t>
              </a:r>
              <a:r>
                <a:rPr lang="en-US" altLang="ko-KR" sz="1100" i="1" kern="0">
                  <a:solidFill>
                    <a:schemeClr val="bg1"/>
                  </a:solidFill>
                </a:rPr>
                <a:t>Multi-modal Deep Learning / RoBERTa MFT</a:t>
              </a:r>
              <a:endParaRPr lang="ko-KR" altLang="en-US" sz="4000" i="1" kern="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D5D0128-3445-4302-8563-21AEE3DC4A1A}"/>
              </a:ext>
            </a:extLst>
          </p:cNvPr>
          <p:cNvSpPr txBox="1"/>
          <p:nvPr/>
        </p:nvSpPr>
        <p:spPr>
          <a:xfrm>
            <a:off x="753353" y="1250096"/>
            <a:ext cx="10689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Experiment - Metrics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04F22C-7609-41C7-BB96-0603CE177570}"/>
              </a:ext>
            </a:extLst>
          </p:cNvPr>
          <p:cNvSpPr txBox="1"/>
          <p:nvPr/>
        </p:nvSpPr>
        <p:spPr>
          <a:xfrm>
            <a:off x="753353" y="1895131"/>
            <a:ext cx="1068923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/>
              <a:t>■ </a:t>
            </a:r>
            <a:r>
              <a:rPr lang="en-US" altLang="ko-KR" sz="1600" b="1"/>
              <a:t>Multi-modal (Late Fusion)</a:t>
            </a:r>
            <a:endParaRPr lang="en-US" altLang="ko-KR" sz="1400"/>
          </a:p>
          <a:p>
            <a:endParaRPr lang="en-US" altLang="ko-KR" sz="1600"/>
          </a:p>
          <a:p>
            <a:pPr marL="285750" indent="-285750">
              <a:buFontTx/>
              <a:buChar char="-"/>
            </a:pPr>
            <a:r>
              <a:rPr lang="en-US" altLang="ko-KR" sz="1400" b="1"/>
              <a:t>precision / recall / f1-score / accuracy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24134DE-EEF2-4B12-808A-DF022C1CD809}"/>
              </a:ext>
            </a:extLst>
          </p:cNvPr>
          <p:cNvCxnSpPr>
            <a:cxnSpLocks/>
          </p:cNvCxnSpPr>
          <p:nvPr/>
        </p:nvCxnSpPr>
        <p:spPr>
          <a:xfrm>
            <a:off x="753353" y="1619428"/>
            <a:ext cx="3550082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75B0504-B7F3-4DE4-8464-406E0CF3F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pPr/>
              <a:t>13</a:t>
            </a:fld>
            <a:endParaRPr lang="ko-KR" altLang="en-US"/>
          </a:p>
        </p:txBody>
      </p:sp>
      <p:graphicFrame>
        <p:nvGraphicFramePr>
          <p:cNvPr id="5" name="표 13">
            <a:extLst>
              <a:ext uri="{FF2B5EF4-FFF2-40B4-BE49-F238E27FC236}">
                <a16:creationId xmlns:a16="http://schemas.microsoft.com/office/drawing/2014/main" id="{1562E0B6-680B-2DD7-EA01-0EC40ACFC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057135"/>
              </p:ext>
            </p:extLst>
          </p:nvPr>
        </p:nvGraphicFramePr>
        <p:xfrm>
          <a:off x="753353" y="2735406"/>
          <a:ext cx="9305212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622">
                  <a:extLst>
                    <a:ext uri="{9D8B030D-6E8A-4147-A177-3AD203B41FA5}">
                      <a16:colId xmlns:a16="http://schemas.microsoft.com/office/drawing/2014/main" val="4015979814"/>
                    </a:ext>
                  </a:extLst>
                </a:gridCol>
                <a:gridCol w="1747362">
                  <a:extLst>
                    <a:ext uri="{9D8B030D-6E8A-4147-A177-3AD203B41FA5}">
                      <a16:colId xmlns:a16="http://schemas.microsoft.com/office/drawing/2014/main" val="2019818787"/>
                    </a:ext>
                  </a:extLst>
                </a:gridCol>
                <a:gridCol w="1747362">
                  <a:extLst>
                    <a:ext uri="{9D8B030D-6E8A-4147-A177-3AD203B41FA5}">
                      <a16:colId xmlns:a16="http://schemas.microsoft.com/office/drawing/2014/main" val="964305929"/>
                    </a:ext>
                  </a:extLst>
                </a:gridCol>
                <a:gridCol w="1452622">
                  <a:extLst>
                    <a:ext uri="{9D8B030D-6E8A-4147-A177-3AD203B41FA5}">
                      <a16:colId xmlns:a16="http://schemas.microsoft.com/office/drawing/2014/main" val="601747548"/>
                    </a:ext>
                  </a:extLst>
                </a:gridCol>
                <a:gridCol w="1452622">
                  <a:extLst>
                    <a:ext uri="{9D8B030D-6E8A-4147-A177-3AD203B41FA5}">
                      <a16:colId xmlns:a16="http://schemas.microsoft.com/office/drawing/2014/main" val="3926297395"/>
                    </a:ext>
                  </a:extLst>
                </a:gridCol>
                <a:gridCol w="1452622">
                  <a:extLst>
                    <a:ext uri="{9D8B030D-6E8A-4147-A177-3AD203B41FA5}">
                      <a16:colId xmlns:a16="http://schemas.microsoft.com/office/drawing/2014/main" val="28515294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Modality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Model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Task1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Task2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Task3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945496"/>
                  </a:ext>
                </a:extLst>
              </a:tr>
              <a:tr h="157480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Multi-modal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/>
                        <a:t>(Image) ViT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/>
                        <a:t>(Text) RoBERTa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/>
                        <a:t>Score Fusion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precision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419346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recall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122069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f1-score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2659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560284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/>
                        <a:t>(Image) ViT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/>
                        <a:t>(Text) RoBERTa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/>
                        <a:t>Feature Fusion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precision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847834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recall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44692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f1-score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15201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8914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844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901314A-F714-40E0-AF41-6AA9A8592C5B}"/>
              </a:ext>
            </a:extLst>
          </p:cNvPr>
          <p:cNvGrpSpPr/>
          <p:nvPr/>
        </p:nvGrpSpPr>
        <p:grpSpPr>
          <a:xfrm>
            <a:off x="236593" y="223804"/>
            <a:ext cx="11682579" cy="6491587"/>
            <a:chOff x="457200" y="212274"/>
            <a:chExt cx="11277600" cy="6348182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457200" y="457199"/>
              <a:ext cx="11277600" cy="6103257"/>
            </a:xfrm>
            <a:prstGeom prst="roundRect">
              <a:avLst>
                <a:gd name="adj" fmla="val 2480"/>
              </a:avLst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457200" y="212274"/>
              <a:ext cx="11277600" cy="792897"/>
            </a:xfrm>
            <a:prstGeom prst="round2SameRect">
              <a:avLst>
                <a:gd name="adj1" fmla="val 13667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400" b="1" i="1" kern="0">
                  <a:solidFill>
                    <a:schemeClr val="bg1"/>
                  </a:solidFill>
                </a:rPr>
                <a:t>IIP Lab Seminar. </a:t>
              </a:r>
              <a:r>
                <a:rPr lang="en-US" altLang="ko-KR" sz="1100" i="1" kern="0">
                  <a:solidFill>
                    <a:schemeClr val="bg1"/>
                  </a:solidFill>
                </a:rPr>
                <a:t>Multi-modal Deep Learning / RoBERTa MFT</a:t>
              </a:r>
              <a:endParaRPr lang="ko-KR" altLang="en-US" sz="4000" i="1" kern="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D5D0128-3445-4302-8563-21AEE3DC4A1A}"/>
              </a:ext>
            </a:extLst>
          </p:cNvPr>
          <p:cNvSpPr txBox="1"/>
          <p:nvPr/>
        </p:nvSpPr>
        <p:spPr>
          <a:xfrm>
            <a:off x="753353" y="1250096"/>
            <a:ext cx="10689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Experiment - Metrics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04F22C-7609-41C7-BB96-0603CE177570}"/>
              </a:ext>
            </a:extLst>
          </p:cNvPr>
          <p:cNvSpPr txBox="1"/>
          <p:nvPr/>
        </p:nvSpPr>
        <p:spPr>
          <a:xfrm>
            <a:off x="753353" y="1895131"/>
            <a:ext cx="1068923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/>
              <a:t>■ </a:t>
            </a:r>
            <a:r>
              <a:rPr lang="en-US" altLang="ko-KR" sz="1600" b="1"/>
              <a:t>Multi-modal (Proposed Model)</a:t>
            </a:r>
            <a:endParaRPr lang="en-US" altLang="ko-KR" sz="1400"/>
          </a:p>
          <a:p>
            <a:endParaRPr lang="en-US" altLang="ko-KR" sz="1600"/>
          </a:p>
          <a:p>
            <a:pPr marL="285750" indent="-285750">
              <a:buFontTx/>
              <a:buChar char="-"/>
            </a:pPr>
            <a:r>
              <a:rPr lang="en-US" altLang="ko-KR" sz="1400" b="1"/>
              <a:t>precision / recall / f1-score / accuracy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24134DE-EEF2-4B12-808A-DF022C1CD809}"/>
              </a:ext>
            </a:extLst>
          </p:cNvPr>
          <p:cNvCxnSpPr>
            <a:cxnSpLocks/>
          </p:cNvCxnSpPr>
          <p:nvPr/>
        </p:nvCxnSpPr>
        <p:spPr>
          <a:xfrm>
            <a:off x="753353" y="1619428"/>
            <a:ext cx="3550082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75B0504-B7F3-4DE4-8464-406E0CF3F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pPr/>
              <a:t>14</a:t>
            </a:fld>
            <a:endParaRPr lang="ko-KR" altLang="en-US"/>
          </a:p>
        </p:txBody>
      </p:sp>
      <p:graphicFrame>
        <p:nvGraphicFramePr>
          <p:cNvPr id="5" name="표 13">
            <a:extLst>
              <a:ext uri="{FF2B5EF4-FFF2-40B4-BE49-F238E27FC236}">
                <a16:creationId xmlns:a16="http://schemas.microsoft.com/office/drawing/2014/main" id="{1562E0B6-680B-2DD7-EA01-0EC40ACFC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252377"/>
              </p:ext>
            </p:extLst>
          </p:nvPr>
        </p:nvGraphicFramePr>
        <p:xfrm>
          <a:off x="753353" y="2735406"/>
          <a:ext cx="9305212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622">
                  <a:extLst>
                    <a:ext uri="{9D8B030D-6E8A-4147-A177-3AD203B41FA5}">
                      <a16:colId xmlns:a16="http://schemas.microsoft.com/office/drawing/2014/main" val="4015979814"/>
                    </a:ext>
                  </a:extLst>
                </a:gridCol>
                <a:gridCol w="1747362">
                  <a:extLst>
                    <a:ext uri="{9D8B030D-6E8A-4147-A177-3AD203B41FA5}">
                      <a16:colId xmlns:a16="http://schemas.microsoft.com/office/drawing/2014/main" val="2019818787"/>
                    </a:ext>
                  </a:extLst>
                </a:gridCol>
                <a:gridCol w="1747362">
                  <a:extLst>
                    <a:ext uri="{9D8B030D-6E8A-4147-A177-3AD203B41FA5}">
                      <a16:colId xmlns:a16="http://schemas.microsoft.com/office/drawing/2014/main" val="964305929"/>
                    </a:ext>
                  </a:extLst>
                </a:gridCol>
                <a:gridCol w="1452622">
                  <a:extLst>
                    <a:ext uri="{9D8B030D-6E8A-4147-A177-3AD203B41FA5}">
                      <a16:colId xmlns:a16="http://schemas.microsoft.com/office/drawing/2014/main" val="601747548"/>
                    </a:ext>
                  </a:extLst>
                </a:gridCol>
                <a:gridCol w="1452622">
                  <a:extLst>
                    <a:ext uri="{9D8B030D-6E8A-4147-A177-3AD203B41FA5}">
                      <a16:colId xmlns:a16="http://schemas.microsoft.com/office/drawing/2014/main" val="3926297395"/>
                    </a:ext>
                  </a:extLst>
                </a:gridCol>
                <a:gridCol w="1452622">
                  <a:extLst>
                    <a:ext uri="{9D8B030D-6E8A-4147-A177-3AD203B41FA5}">
                      <a16:colId xmlns:a16="http://schemas.microsoft.com/office/drawing/2014/main" val="28515294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Modality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Model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Task1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Task2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Task3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945496"/>
                  </a:ext>
                </a:extLst>
              </a:tr>
              <a:tr h="157480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Multi-modal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/>
                        <a:t>RoBERTa MFT w/o Late Fusion (Ours)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precision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419346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recall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122069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f1-score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2659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560284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/>
                        <a:t>RoBERTa MFT w/ Late Fusion (Ours)</a:t>
                      </a:r>
                      <a:endParaRPr lang="en-US" altLang="ko-KR" sz="1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precision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847834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recall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44692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f1-score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15201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8914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3088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901314A-F714-40E0-AF41-6AA9A8592C5B}"/>
              </a:ext>
            </a:extLst>
          </p:cNvPr>
          <p:cNvGrpSpPr/>
          <p:nvPr/>
        </p:nvGrpSpPr>
        <p:grpSpPr>
          <a:xfrm>
            <a:off x="236593" y="223804"/>
            <a:ext cx="11682579" cy="6491587"/>
            <a:chOff x="457200" y="212274"/>
            <a:chExt cx="11277600" cy="6348182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457200" y="457199"/>
              <a:ext cx="11277600" cy="6103257"/>
            </a:xfrm>
            <a:prstGeom prst="roundRect">
              <a:avLst>
                <a:gd name="adj" fmla="val 2480"/>
              </a:avLst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457200" y="212274"/>
              <a:ext cx="11277600" cy="792897"/>
            </a:xfrm>
            <a:prstGeom prst="round2SameRect">
              <a:avLst>
                <a:gd name="adj1" fmla="val 13667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400" b="1" i="1" kern="0">
                  <a:solidFill>
                    <a:schemeClr val="bg1"/>
                  </a:solidFill>
                </a:rPr>
                <a:t>IIP Lab Seminar. </a:t>
              </a:r>
              <a:r>
                <a:rPr lang="en-US" altLang="ko-KR" sz="1100" i="1" kern="0">
                  <a:solidFill>
                    <a:schemeClr val="bg1"/>
                  </a:solidFill>
                </a:rPr>
                <a:t>Multi-modal Deep Learning / RoBERTa MFT</a:t>
              </a:r>
              <a:endParaRPr lang="ko-KR" altLang="en-US" sz="4000" i="1" kern="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D5D0128-3445-4302-8563-21AEE3DC4A1A}"/>
              </a:ext>
            </a:extLst>
          </p:cNvPr>
          <p:cNvSpPr txBox="1"/>
          <p:nvPr/>
        </p:nvSpPr>
        <p:spPr>
          <a:xfrm>
            <a:off x="753353" y="1250096"/>
            <a:ext cx="10689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Ablation Study - Metrics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04F22C-7609-41C7-BB96-0603CE177570}"/>
              </a:ext>
            </a:extLst>
          </p:cNvPr>
          <p:cNvSpPr txBox="1"/>
          <p:nvPr/>
        </p:nvSpPr>
        <p:spPr>
          <a:xfrm>
            <a:off x="753353" y="1895131"/>
            <a:ext cx="106892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/>
              <a:t>■ </a:t>
            </a:r>
            <a:r>
              <a:rPr lang="en-US" altLang="ko-KR" sz="1600" b="1"/>
              <a:t>RoBERTa MFT | Question Query</a:t>
            </a:r>
            <a:endParaRPr lang="en-US" altLang="ko-KR" sz="1400"/>
          </a:p>
          <a:p>
            <a:endParaRPr lang="en-US" altLang="ko-KR" sz="1400" b="1"/>
          </a:p>
          <a:p>
            <a:pPr marL="285750" indent="-285750">
              <a:buFontTx/>
              <a:buChar char="-"/>
            </a:pPr>
            <a:r>
              <a:rPr lang="en-US" altLang="ko-KR" sz="1400" b="1"/>
              <a:t>Text </a:t>
            </a:r>
            <a:r>
              <a:rPr lang="en-US" altLang="ko-KR" sz="1400" b="1">
                <a:sym typeface="Wingdings" panose="05000000000000000000" pitchFamily="2" charset="2"/>
              </a:rPr>
              <a:t> </a:t>
            </a:r>
            <a:r>
              <a:rPr lang="en-US" altLang="ko-KR" sz="1400" b="1"/>
              <a:t>Question Query (T) : What section is this photo about?</a:t>
            </a:r>
          </a:p>
          <a:p>
            <a:pPr marL="285750" indent="-285750">
              <a:buFontTx/>
              <a:buChar char="-"/>
            </a:pPr>
            <a:endParaRPr lang="en-US" altLang="ko-KR" sz="1400" b="1"/>
          </a:p>
          <a:p>
            <a:pPr marL="285750" indent="-285750">
              <a:buFontTx/>
              <a:buChar char="-"/>
            </a:pPr>
            <a:r>
              <a:rPr lang="en-US" altLang="ko-KR" sz="1400" b="1"/>
              <a:t>precision / recall / f1-score / accuracy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24134DE-EEF2-4B12-808A-DF022C1CD809}"/>
              </a:ext>
            </a:extLst>
          </p:cNvPr>
          <p:cNvCxnSpPr>
            <a:cxnSpLocks/>
          </p:cNvCxnSpPr>
          <p:nvPr/>
        </p:nvCxnSpPr>
        <p:spPr>
          <a:xfrm>
            <a:off x="753353" y="1619428"/>
            <a:ext cx="3550082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75B0504-B7F3-4DE4-8464-406E0CF3F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pPr/>
              <a:t>15</a:t>
            </a:fld>
            <a:endParaRPr lang="ko-KR" altLang="en-US"/>
          </a:p>
        </p:txBody>
      </p:sp>
      <p:graphicFrame>
        <p:nvGraphicFramePr>
          <p:cNvPr id="12" name="표 13">
            <a:extLst>
              <a:ext uri="{FF2B5EF4-FFF2-40B4-BE49-F238E27FC236}">
                <a16:creationId xmlns:a16="http://schemas.microsoft.com/office/drawing/2014/main" id="{FF172C65-65A0-C8E9-5A20-5D42ACB28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29573"/>
              </p:ext>
            </p:extLst>
          </p:nvPr>
        </p:nvGraphicFramePr>
        <p:xfrm>
          <a:off x="753353" y="3112853"/>
          <a:ext cx="9305212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622">
                  <a:extLst>
                    <a:ext uri="{9D8B030D-6E8A-4147-A177-3AD203B41FA5}">
                      <a16:colId xmlns:a16="http://schemas.microsoft.com/office/drawing/2014/main" val="4015979814"/>
                    </a:ext>
                  </a:extLst>
                </a:gridCol>
                <a:gridCol w="1747362">
                  <a:extLst>
                    <a:ext uri="{9D8B030D-6E8A-4147-A177-3AD203B41FA5}">
                      <a16:colId xmlns:a16="http://schemas.microsoft.com/office/drawing/2014/main" val="2019818787"/>
                    </a:ext>
                  </a:extLst>
                </a:gridCol>
                <a:gridCol w="873681">
                  <a:extLst>
                    <a:ext uri="{9D8B030D-6E8A-4147-A177-3AD203B41FA5}">
                      <a16:colId xmlns:a16="http://schemas.microsoft.com/office/drawing/2014/main" val="964305929"/>
                    </a:ext>
                  </a:extLst>
                </a:gridCol>
                <a:gridCol w="873681">
                  <a:extLst>
                    <a:ext uri="{9D8B030D-6E8A-4147-A177-3AD203B41FA5}">
                      <a16:colId xmlns:a16="http://schemas.microsoft.com/office/drawing/2014/main" val="275188601"/>
                    </a:ext>
                  </a:extLst>
                </a:gridCol>
                <a:gridCol w="1452622">
                  <a:extLst>
                    <a:ext uri="{9D8B030D-6E8A-4147-A177-3AD203B41FA5}">
                      <a16:colId xmlns:a16="http://schemas.microsoft.com/office/drawing/2014/main" val="601747548"/>
                    </a:ext>
                  </a:extLst>
                </a:gridCol>
                <a:gridCol w="1452622">
                  <a:extLst>
                    <a:ext uri="{9D8B030D-6E8A-4147-A177-3AD203B41FA5}">
                      <a16:colId xmlns:a16="http://schemas.microsoft.com/office/drawing/2014/main" val="3926297395"/>
                    </a:ext>
                  </a:extLst>
                </a:gridCol>
                <a:gridCol w="1452622">
                  <a:extLst>
                    <a:ext uri="{9D8B030D-6E8A-4147-A177-3AD203B41FA5}">
                      <a16:colId xmlns:a16="http://schemas.microsoft.com/office/drawing/2014/main" val="28515294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Modality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Model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QQ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Task1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Task2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Task3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945496"/>
                  </a:ext>
                </a:extLst>
              </a:tr>
              <a:tr h="157480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Multi-modal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/>
                        <a:t>(Image) ViT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/>
                        <a:t>(Text) RoBERTa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/>
                        <a:t>Score Fusion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f1-score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419346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122069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/>
                        <a:t>(Image) ViT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/>
                        <a:t>(Text) RoBERTa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/>
                        <a:t>Feature Fusion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f1-score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2659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560284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/>
                        <a:t>RoBERTa MFT w/o Late Fusion (Ours)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f1-score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8478347"/>
                  </a:ext>
                </a:extLst>
              </a:tr>
              <a:tr h="2489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44692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/>
                        <a:t>RoBERTa MFT w/ Late Fusion (Ours)</a:t>
                      </a:r>
                      <a:endParaRPr lang="en-US" altLang="ko-KR" sz="1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f1-score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15201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8914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6115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901314A-F714-40E0-AF41-6AA9A8592C5B}"/>
              </a:ext>
            </a:extLst>
          </p:cNvPr>
          <p:cNvGrpSpPr/>
          <p:nvPr/>
        </p:nvGrpSpPr>
        <p:grpSpPr>
          <a:xfrm>
            <a:off x="236593" y="223804"/>
            <a:ext cx="11682579" cy="6491587"/>
            <a:chOff x="457200" y="212274"/>
            <a:chExt cx="11277600" cy="6348182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457200" y="457199"/>
              <a:ext cx="11277600" cy="6103257"/>
            </a:xfrm>
            <a:prstGeom prst="roundRect">
              <a:avLst>
                <a:gd name="adj" fmla="val 2480"/>
              </a:avLst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457200" y="212274"/>
              <a:ext cx="11277600" cy="792897"/>
            </a:xfrm>
            <a:prstGeom prst="round2SameRect">
              <a:avLst>
                <a:gd name="adj1" fmla="val 13667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400" b="1" i="1" kern="0">
                  <a:solidFill>
                    <a:schemeClr val="bg1"/>
                  </a:solidFill>
                </a:rPr>
                <a:t>IIP Lab Seminar. </a:t>
              </a:r>
              <a:r>
                <a:rPr lang="en-US" altLang="ko-KR" sz="1100" i="1" kern="0">
                  <a:solidFill>
                    <a:schemeClr val="bg1"/>
                  </a:solidFill>
                </a:rPr>
                <a:t>Multi-modal Deep Learning / RoBERTa MFT</a:t>
              </a:r>
              <a:endParaRPr lang="ko-KR" altLang="en-US" sz="4000" i="1" kern="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D5D0128-3445-4302-8563-21AEE3DC4A1A}"/>
              </a:ext>
            </a:extLst>
          </p:cNvPr>
          <p:cNvSpPr txBox="1"/>
          <p:nvPr/>
        </p:nvSpPr>
        <p:spPr>
          <a:xfrm>
            <a:off x="236592" y="3394771"/>
            <a:ext cx="116825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/>
              <a:t>Thank you </a:t>
            </a:r>
            <a:r>
              <a:rPr lang="en-US" altLang="ko-KR" sz="2400">
                <a:sym typeface="Wingdings" panose="05000000000000000000" pitchFamily="2" charset="2"/>
              </a:rPr>
              <a:t></a:t>
            </a:r>
            <a:endParaRPr lang="en-US" altLang="ko-KR" sz="24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6E3338-C8E4-47C6-BE79-944C349969CE}"/>
              </a:ext>
            </a:extLst>
          </p:cNvPr>
          <p:cNvSpPr txBox="1"/>
          <p:nvPr/>
        </p:nvSpPr>
        <p:spPr>
          <a:xfrm>
            <a:off x="236591" y="5368075"/>
            <a:ext cx="1168257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/>
              <a:t>JunHo Yoon   </a:t>
            </a:r>
            <a:r>
              <a:rPr lang="ko-KR" altLang="en-US" sz="1200"/>
              <a:t>윤준호</a:t>
            </a:r>
            <a:endParaRPr lang="en-US" altLang="ko-KR" sz="1200"/>
          </a:p>
          <a:p>
            <a:pPr algn="r"/>
            <a:r>
              <a:rPr lang="en-US" altLang="ko-KR" sz="1200"/>
              <a:t>Department of Computer Engineering, Gachon University | Researcher</a:t>
            </a:r>
          </a:p>
          <a:p>
            <a:pPr algn="r"/>
            <a:endParaRPr lang="en-US" altLang="ko-KR" sz="1200"/>
          </a:p>
          <a:p>
            <a:pPr algn="r"/>
            <a:r>
              <a:rPr lang="en-US" altLang="ko-KR" sz="1200"/>
              <a:t>Tel. +82-31-750-8822   Mobile. +82-10-9110-6257</a:t>
            </a:r>
          </a:p>
          <a:p>
            <a:pPr algn="r"/>
            <a:r>
              <a:rPr lang="en-US" altLang="ko-KR" sz="1200"/>
              <a:t>E-mail. junho6257@gachon.ac.kr</a:t>
            </a:r>
          </a:p>
        </p:txBody>
      </p:sp>
    </p:spTree>
    <p:extLst>
      <p:ext uri="{BB962C8B-B14F-4D97-AF65-F5344CB8AC3E}">
        <p14:creationId xmlns:p14="http://schemas.microsoft.com/office/powerpoint/2010/main" val="4253497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901314A-F714-40E0-AF41-6AA9A8592C5B}"/>
              </a:ext>
            </a:extLst>
          </p:cNvPr>
          <p:cNvGrpSpPr/>
          <p:nvPr/>
        </p:nvGrpSpPr>
        <p:grpSpPr>
          <a:xfrm>
            <a:off x="236593" y="223804"/>
            <a:ext cx="11682579" cy="6491587"/>
            <a:chOff x="457200" y="212274"/>
            <a:chExt cx="11277600" cy="6348182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457200" y="457199"/>
              <a:ext cx="11277600" cy="6103257"/>
            </a:xfrm>
            <a:prstGeom prst="roundRect">
              <a:avLst>
                <a:gd name="adj" fmla="val 2480"/>
              </a:avLst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457200" y="212274"/>
              <a:ext cx="11277600" cy="792897"/>
            </a:xfrm>
            <a:prstGeom prst="round2SameRect">
              <a:avLst>
                <a:gd name="adj1" fmla="val 13667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400" b="1" i="1" kern="0">
                  <a:solidFill>
                    <a:schemeClr val="bg1"/>
                  </a:solidFill>
                </a:rPr>
                <a:t>IIP Lab Seminar. </a:t>
              </a:r>
              <a:r>
                <a:rPr lang="en-US" altLang="ko-KR" sz="1100" i="1" kern="0">
                  <a:solidFill>
                    <a:schemeClr val="bg1"/>
                  </a:solidFill>
                </a:rPr>
                <a:t>Multi-modal Deep Learning / RoBERTa MFT</a:t>
              </a:r>
              <a:endParaRPr lang="ko-KR" altLang="en-US" sz="4000" i="1" kern="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D5D0128-3445-4302-8563-21AEE3DC4A1A}"/>
              </a:ext>
            </a:extLst>
          </p:cNvPr>
          <p:cNvSpPr txBox="1"/>
          <p:nvPr/>
        </p:nvSpPr>
        <p:spPr>
          <a:xfrm>
            <a:off x="753353" y="1250096"/>
            <a:ext cx="10689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Multimodal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04F22C-7609-41C7-BB96-0603CE177570}"/>
              </a:ext>
            </a:extLst>
          </p:cNvPr>
          <p:cNvSpPr txBox="1"/>
          <p:nvPr/>
        </p:nvSpPr>
        <p:spPr>
          <a:xfrm>
            <a:off x="753353" y="1895131"/>
            <a:ext cx="1068923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/>
              <a:t>■ </a:t>
            </a:r>
            <a:r>
              <a:rPr lang="en-US" altLang="ko-KR" sz="1600" b="1"/>
              <a:t>Modality</a:t>
            </a:r>
            <a:endParaRPr lang="en-US" altLang="ko-KR" sz="1400"/>
          </a:p>
          <a:p>
            <a:endParaRPr lang="en-US" altLang="ko-KR" sz="1600"/>
          </a:p>
          <a:p>
            <a:pPr marL="285750" indent="-285750">
              <a:buFontTx/>
              <a:buChar char="-"/>
            </a:pPr>
            <a:r>
              <a:rPr lang="ko-KR" altLang="en-US" sz="1400" b="1"/>
              <a:t>인간의 감각기관으로 부터 수집되는 다양한 형태의 데이터를 사용하여 모델을 학습</a:t>
            </a:r>
            <a:endParaRPr lang="en-US" altLang="ko-KR" sz="1400" b="1"/>
          </a:p>
          <a:p>
            <a:pPr marL="285750" indent="-285750">
              <a:buFontTx/>
              <a:buChar char="-"/>
            </a:pPr>
            <a:r>
              <a:rPr lang="en-US" altLang="ko-KR" sz="1400" b="1"/>
              <a:t>Vision / Text / Speech / Touch / Smell / (+Meta data)</a:t>
            </a:r>
          </a:p>
          <a:p>
            <a:pPr marL="285750" indent="-285750">
              <a:buFontTx/>
              <a:buChar char="-"/>
            </a:pPr>
            <a:endParaRPr lang="en-US" altLang="ko-KR" sz="1400" b="1"/>
          </a:p>
          <a:p>
            <a:pPr marL="285750" indent="-285750">
              <a:buFontTx/>
              <a:buChar char="-"/>
            </a:pPr>
            <a:r>
              <a:rPr lang="en-US" altLang="ko-KR" sz="1400" b="1"/>
              <a:t>Key Point : </a:t>
            </a:r>
            <a:r>
              <a:rPr lang="ko-KR" altLang="en-US" sz="1400" b="1">
                <a:solidFill>
                  <a:srgbClr val="FF0000"/>
                </a:solidFill>
              </a:rPr>
              <a:t>각각의 데이터의 특성을 통합</a:t>
            </a:r>
            <a:endParaRPr lang="en-US" altLang="ko-KR" sz="1400" b="1">
              <a:solidFill>
                <a:srgbClr val="FF0000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24134DE-EEF2-4B12-808A-DF022C1CD809}"/>
              </a:ext>
            </a:extLst>
          </p:cNvPr>
          <p:cNvCxnSpPr>
            <a:cxnSpLocks/>
          </p:cNvCxnSpPr>
          <p:nvPr/>
        </p:nvCxnSpPr>
        <p:spPr>
          <a:xfrm>
            <a:off x="753353" y="1619428"/>
            <a:ext cx="3550082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75B0504-B7F3-4DE4-8464-406E0CF3F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8783B63-BB0C-95CB-C424-3E2490788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30" y="3429000"/>
            <a:ext cx="6363010" cy="269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690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901314A-F714-40E0-AF41-6AA9A8592C5B}"/>
              </a:ext>
            </a:extLst>
          </p:cNvPr>
          <p:cNvGrpSpPr/>
          <p:nvPr/>
        </p:nvGrpSpPr>
        <p:grpSpPr>
          <a:xfrm>
            <a:off x="236593" y="223804"/>
            <a:ext cx="11682579" cy="6491587"/>
            <a:chOff x="457200" y="212274"/>
            <a:chExt cx="11277600" cy="6348182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457200" y="457199"/>
              <a:ext cx="11277600" cy="6103257"/>
            </a:xfrm>
            <a:prstGeom prst="roundRect">
              <a:avLst>
                <a:gd name="adj" fmla="val 2480"/>
              </a:avLst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457200" y="212274"/>
              <a:ext cx="11277600" cy="792897"/>
            </a:xfrm>
            <a:prstGeom prst="round2SameRect">
              <a:avLst>
                <a:gd name="adj1" fmla="val 13667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400" b="1" i="1" kern="0">
                  <a:solidFill>
                    <a:schemeClr val="bg1"/>
                  </a:solidFill>
                </a:rPr>
                <a:t>IIP Lab Seminar. </a:t>
              </a:r>
              <a:r>
                <a:rPr lang="en-US" altLang="ko-KR" sz="1100" i="1" kern="0">
                  <a:solidFill>
                    <a:schemeClr val="bg1"/>
                  </a:solidFill>
                </a:rPr>
                <a:t>Multi-modal Deep Learning / RoBERTa MFT</a:t>
              </a:r>
              <a:endParaRPr lang="ko-KR" altLang="en-US" sz="4000" i="1" kern="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D5D0128-3445-4302-8563-21AEE3DC4A1A}"/>
              </a:ext>
            </a:extLst>
          </p:cNvPr>
          <p:cNvSpPr txBox="1"/>
          <p:nvPr/>
        </p:nvSpPr>
        <p:spPr>
          <a:xfrm>
            <a:off x="753353" y="1250096"/>
            <a:ext cx="10689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Multimodal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04F22C-7609-41C7-BB96-0603CE177570}"/>
              </a:ext>
            </a:extLst>
          </p:cNvPr>
          <p:cNvSpPr txBox="1"/>
          <p:nvPr/>
        </p:nvSpPr>
        <p:spPr>
          <a:xfrm>
            <a:off x="753353" y="1895131"/>
            <a:ext cx="1068923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/>
              <a:t>■ </a:t>
            </a:r>
            <a:r>
              <a:rPr lang="en-US" altLang="ko-KR" sz="1600" b="1"/>
              <a:t>Model</a:t>
            </a:r>
            <a:r>
              <a:rPr lang="ko-KR" altLang="en-US" sz="1600" b="1"/>
              <a:t>의 통합</a:t>
            </a:r>
            <a:endParaRPr lang="en-US" altLang="ko-KR" sz="1400"/>
          </a:p>
          <a:p>
            <a:endParaRPr lang="en-US" altLang="ko-KR" sz="1600"/>
          </a:p>
          <a:p>
            <a:pPr marL="285750" indent="-285750">
              <a:buFontTx/>
              <a:buChar char="-"/>
            </a:pPr>
            <a:r>
              <a:rPr lang="ko-KR" altLang="en-US" sz="1400" b="1"/>
              <a:t>각 모델의 예측 값을 통합</a:t>
            </a:r>
            <a:endParaRPr lang="en-US" altLang="ko-KR" sz="1400" b="1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/>
              <a:t>Ex)</a:t>
            </a:r>
            <a:r>
              <a:rPr lang="ko-KR" altLang="en-US" sz="1200"/>
              <a:t> </a:t>
            </a:r>
            <a:r>
              <a:rPr lang="en-US" altLang="ko-KR" sz="1200"/>
              <a:t>Ensemble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24134DE-EEF2-4B12-808A-DF022C1CD809}"/>
              </a:ext>
            </a:extLst>
          </p:cNvPr>
          <p:cNvCxnSpPr>
            <a:cxnSpLocks/>
          </p:cNvCxnSpPr>
          <p:nvPr/>
        </p:nvCxnSpPr>
        <p:spPr>
          <a:xfrm>
            <a:off x="753353" y="1619428"/>
            <a:ext cx="3550082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75B0504-B7F3-4DE4-8464-406E0CF3F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F0B009-C717-FAD1-7309-C74BC7185C74}"/>
              </a:ext>
            </a:extLst>
          </p:cNvPr>
          <p:cNvSpPr txBox="1"/>
          <p:nvPr/>
        </p:nvSpPr>
        <p:spPr>
          <a:xfrm>
            <a:off x="753353" y="3063383"/>
            <a:ext cx="5083566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/>
              <a:t>■ </a:t>
            </a:r>
            <a:r>
              <a:rPr lang="en-US" altLang="ko-KR" sz="1600" b="1"/>
              <a:t>Embedding Vector</a:t>
            </a:r>
            <a:r>
              <a:rPr lang="ko-KR" altLang="en-US" sz="1600" b="1"/>
              <a:t>의 통합</a:t>
            </a:r>
            <a:endParaRPr lang="en-US" altLang="ko-KR" sz="1400"/>
          </a:p>
          <a:p>
            <a:endParaRPr lang="en-US" altLang="ko-KR" sz="1600"/>
          </a:p>
          <a:p>
            <a:pPr marL="285750" indent="-285750">
              <a:buFontTx/>
              <a:buChar char="-"/>
            </a:pPr>
            <a:r>
              <a:rPr lang="ko-KR" altLang="en-US" sz="1400" b="1"/>
              <a:t>신경망을 통해 추출된 </a:t>
            </a:r>
            <a:r>
              <a:rPr lang="en-US" altLang="ko-KR" sz="1400" b="1"/>
              <a:t>Embedding Vector</a:t>
            </a:r>
            <a:r>
              <a:rPr lang="ko-KR" altLang="en-US" sz="1400" b="1"/>
              <a:t>를 선형 결합</a:t>
            </a:r>
            <a:endParaRPr lang="en-US" altLang="ko-KR" sz="140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882AE44-E54F-5862-ABE3-E3AF5D009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728" y="3947207"/>
            <a:ext cx="4687190" cy="23475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0F97E2-54D8-38CF-1CDB-AD0A7DCB8D8A}"/>
              </a:ext>
            </a:extLst>
          </p:cNvPr>
          <p:cNvSpPr txBox="1"/>
          <p:nvPr/>
        </p:nvSpPr>
        <p:spPr>
          <a:xfrm>
            <a:off x="6353676" y="3063383"/>
            <a:ext cx="5083567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/>
              <a:t>■ 데이터 차원의 통합</a:t>
            </a:r>
            <a:endParaRPr lang="en-US" altLang="ko-KR" sz="1400"/>
          </a:p>
          <a:p>
            <a:endParaRPr lang="en-US" altLang="ko-KR" sz="1600"/>
          </a:p>
          <a:p>
            <a:pPr marL="285750" indent="-285750">
              <a:buFontTx/>
              <a:buChar char="-"/>
            </a:pPr>
            <a:r>
              <a:rPr lang="ko-KR" altLang="en-US" sz="1400" b="1"/>
              <a:t>추출된 </a:t>
            </a:r>
            <a:r>
              <a:rPr lang="en-US" altLang="ko-KR" sz="1400" b="1"/>
              <a:t>Embedding Vector</a:t>
            </a:r>
            <a:r>
              <a:rPr lang="ko-KR" altLang="en-US" sz="1400" b="1"/>
              <a:t>를 차원이 같은 데이터로 변환</a:t>
            </a:r>
            <a:endParaRPr lang="en-US" altLang="ko-KR" sz="140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D726DD3-C0DD-2926-1F4B-227D9E969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0050" y="3947207"/>
            <a:ext cx="4687190" cy="234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539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901314A-F714-40E0-AF41-6AA9A8592C5B}"/>
              </a:ext>
            </a:extLst>
          </p:cNvPr>
          <p:cNvGrpSpPr/>
          <p:nvPr/>
        </p:nvGrpSpPr>
        <p:grpSpPr>
          <a:xfrm>
            <a:off x="236593" y="223804"/>
            <a:ext cx="11682579" cy="6491587"/>
            <a:chOff x="457200" y="212274"/>
            <a:chExt cx="11277600" cy="6348182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457200" y="457199"/>
              <a:ext cx="11277600" cy="6103257"/>
            </a:xfrm>
            <a:prstGeom prst="roundRect">
              <a:avLst>
                <a:gd name="adj" fmla="val 2480"/>
              </a:avLst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457200" y="212274"/>
              <a:ext cx="11277600" cy="792897"/>
            </a:xfrm>
            <a:prstGeom prst="round2SameRect">
              <a:avLst>
                <a:gd name="adj1" fmla="val 13667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400" b="1" i="1" kern="0">
                  <a:solidFill>
                    <a:schemeClr val="bg1"/>
                  </a:solidFill>
                </a:rPr>
                <a:t>IIP Lab Seminar. </a:t>
              </a:r>
              <a:r>
                <a:rPr lang="en-US" altLang="ko-KR" sz="1100" i="1" kern="0">
                  <a:solidFill>
                    <a:schemeClr val="bg1"/>
                  </a:solidFill>
                </a:rPr>
                <a:t>Multi-modal Deep Learning / RoBERTa MFT</a:t>
              </a:r>
              <a:endParaRPr lang="ko-KR" altLang="en-US" sz="4000" i="1" kern="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D5D0128-3445-4302-8563-21AEE3DC4A1A}"/>
              </a:ext>
            </a:extLst>
          </p:cNvPr>
          <p:cNvSpPr txBox="1"/>
          <p:nvPr/>
        </p:nvSpPr>
        <p:spPr>
          <a:xfrm>
            <a:off x="753353" y="1250096"/>
            <a:ext cx="10689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Multimodal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04F22C-7609-41C7-BB96-0603CE177570}"/>
              </a:ext>
            </a:extLst>
          </p:cNvPr>
          <p:cNvSpPr txBox="1"/>
          <p:nvPr/>
        </p:nvSpPr>
        <p:spPr>
          <a:xfrm>
            <a:off x="753353" y="1895131"/>
            <a:ext cx="10689230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/>
              <a:t>■ </a:t>
            </a:r>
            <a:r>
              <a:rPr lang="en-US" altLang="ko-KR" sz="1600" b="1"/>
              <a:t>Task</a:t>
            </a:r>
            <a:endParaRPr lang="en-US" altLang="ko-KR" sz="1400"/>
          </a:p>
          <a:p>
            <a:endParaRPr lang="en-US" altLang="ko-KR" sz="1600"/>
          </a:p>
          <a:p>
            <a:pPr marL="285750" indent="-285750">
              <a:buFontTx/>
              <a:buChar char="-"/>
            </a:pPr>
            <a:r>
              <a:rPr lang="en-US" altLang="ko-KR" sz="1400" b="1"/>
              <a:t>Representation	: Multi-modal Data</a:t>
            </a:r>
            <a:r>
              <a:rPr lang="ko-KR" altLang="en-US" sz="1400" b="1"/>
              <a:t>를 어떻게 요약할 것인지</a:t>
            </a:r>
            <a:endParaRPr lang="en-US" altLang="ko-KR" sz="1400" b="1"/>
          </a:p>
          <a:p>
            <a:pPr marL="285750" indent="-285750">
              <a:buFontTx/>
              <a:buChar char="-"/>
            </a:pPr>
            <a:r>
              <a:rPr lang="en-US" altLang="ko-KR" sz="1400" b="1"/>
              <a:t>Alignment	: </a:t>
            </a:r>
            <a:r>
              <a:rPr lang="ko-KR" altLang="en-US" sz="1400" b="1"/>
              <a:t>각 </a:t>
            </a:r>
            <a:r>
              <a:rPr lang="en-US" altLang="ko-KR" sz="1400" b="1"/>
              <a:t>Modality</a:t>
            </a:r>
            <a:r>
              <a:rPr lang="ko-KR" altLang="en-US" sz="1400" b="1"/>
              <a:t> 데이터의 관계를 파악</a:t>
            </a:r>
            <a:endParaRPr lang="en-US" altLang="ko-KR" sz="1400" b="1"/>
          </a:p>
          <a:p>
            <a:pPr marL="285750" indent="-285750">
              <a:buFontTx/>
              <a:buChar char="-"/>
            </a:pPr>
            <a:r>
              <a:rPr lang="en-US" altLang="ko-KR" sz="1400" b="1"/>
              <a:t>Fusion		: </a:t>
            </a:r>
            <a:r>
              <a:rPr lang="ko-KR" altLang="en-US" sz="1400" b="1"/>
              <a:t>각 </a:t>
            </a:r>
            <a:r>
              <a:rPr lang="en-US" altLang="ko-KR" sz="1400" b="1"/>
              <a:t>Modality </a:t>
            </a:r>
            <a:r>
              <a:rPr lang="ko-KR" altLang="en-US" sz="1400" b="1"/>
              <a:t>데이터를 결합하여 </a:t>
            </a:r>
            <a:r>
              <a:rPr lang="en-US" altLang="ko-KR" sz="1400" b="1"/>
              <a:t>Target </a:t>
            </a:r>
            <a:r>
              <a:rPr lang="ko-KR" altLang="en-US" sz="1400" b="1"/>
              <a:t>값을 예측</a:t>
            </a:r>
            <a:endParaRPr lang="en-US" altLang="ko-KR" sz="1400" b="1"/>
          </a:p>
          <a:p>
            <a:pPr marL="285750" indent="-285750">
              <a:buFontTx/>
              <a:buChar char="-"/>
            </a:pPr>
            <a:r>
              <a:rPr lang="en-US" altLang="ko-KR" sz="1400" b="1"/>
              <a:t>Co-learning	: Knowledge</a:t>
            </a:r>
            <a:r>
              <a:rPr lang="ko-KR" altLang="en-US" sz="1400" b="1"/>
              <a:t>가 부족한 특정 </a:t>
            </a:r>
            <a:r>
              <a:rPr lang="en-US" altLang="ko-KR" sz="1400" b="1"/>
              <a:t>Modality </a:t>
            </a:r>
            <a:r>
              <a:rPr lang="ko-KR" altLang="en-US" sz="1400" b="1"/>
              <a:t>데이터를 다른 특성의 데이터를 사용하여 보완</a:t>
            </a:r>
            <a:endParaRPr lang="en-US" altLang="ko-KR" sz="1400" b="1"/>
          </a:p>
          <a:p>
            <a:pPr marL="285750" indent="-285750">
              <a:buFontTx/>
              <a:buChar char="-"/>
            </a:pPr>
            <a:r>
              <a:rPr lang="en-US" altLang="ko-KR" sz="1400" b="1"/>
              <a:t>Translation	: Entity</a:t>
            </a:r>
            <a:r>
              <a:rPr lang="ko-KR" altLang="en-US" sz="1400" b="1"/>
              <a:t>를 다른 </a:t>
            </a:r>
            <a:r>
              <a:rPr lang="en-US" altLang="ko-KR" sz="1400" b="1"/>
              <a:t>Modality</a:t>
            </a:r>
            <a:r>
              <a:rPr lang="ko-KR" altLang="en-US" sz="1400" b="1"/>
              <a:t>의 </a:t>
            </a:r>
            <a:r>
              <a:rPr lang="en-US" altLang="ko-KR" sz="1400" b="1"/>
              <a:t>Entity</a:t>
            </a:r>
            <a:r>
              <a:rPr lang="ko-KR" altLang="en-US" sz="1400" b="1"/>
              <a:t>로 변환</a:t>
            </a:r>
            <a:r>
              <a:rPr lang="en-US" altLang="ko-KR" sz="1400" b="1"/>
              <a:t>(</a:t>
            </a:r>
            <a:r>
              <a:rPr lang="ko-KR" altLang="en-US" sz="1400" b="1"/>
              <a:t>생성</a:t>
            </a:r>
            <a:r>
              <a:rPr lang="en-US" altLang="ko-KR" sz="1400" b="1"/>
              <a:t>)</a:t>
            </a:r>
            <a:endParaRPr lang="en-US" altLang="ko-KR" sz="140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24134DE-EEF2-4B12-808A-DF022C1CD809}"/>
              </a:ext>
            </a:extLst>
          </p:cNvPr>
          <p:cNvCxnSpPr>
            <a:cxnSpLocks/>
          </p:cNvCxnSpPr>
          <p:nvPr/>
        </p:nvCxnSpPr>
        <p:spPr>
          <a:xfrm>
            <a:off x="753353" y="1619428"/>
            <a:ext cx="3550082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75B0504-B7F3-4DE4-8464-406E0CF3F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7A7C1-65B1-F4F7-A779-F28A18C1BEEB}"/>
              </a:ext>
            </a:extLst>
          </p:cNvPr>
          <p:cNvSpPr txBox="1"/>
          <p:nvPr/>
        </p:nvSpPr>
        <p:spPr>
          <a:xfrm>
            <a:off x="753353" y="3882681"/>
            <a:ext cx="1068923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/>
              <a:t>■ </a:t>
            </a:r>
            <a:r>
              <a:rPr lang="en-US" altLang="ko-KR" sz="1600" b="1"/>
              <a:t>Existing Method</a:t>
            </a:r>
          </a:p>
          <a:p>
            <a:endParaRPr lang="en-US" altLang="ko-KR" sz="1600"/>
          </a:p>
          <a:p>
            <a:pPr marL="285750" indent="-285750">
              <a:buFontTx/>
              <a:buChar char="-"/>
            </a:pPr>
            <a:r>
              <a:rPr lang="en-US" altLang="ko-KR" sz="1400" b="1"/>
              <a:t>Early Fusion	: </a:t>
            </a:r>
            <a:r>
              <a:rPr lang="ko-KR" altLang="en-US" sz="1400" b="1"/>
              <a:t>결합</a:t>
            </a:r>
            <a:r>
              <a:rPr lang="en-US" altLang="ko-KR" sz="1400" b="1"/>
              <a:t>(</a:t>
            </a:r>
            <a:r>
              <a:rPr lang="ko-KR" altLang="en-US" sz="1400" b="1"/>
              <a:t>투영</a:t>
            </a:r>
            <a:r>
              <a:rPr lang="en-US" altLang="ko-KR" sz="1400" b="1"/>
              <a:t>)</a:t>
            </a:r>
            <a:r>
              <a:rPr lang="ko-KR" altLang="en-US" sz="1400" b="1"/>
              <a:t>한 이후 데이터의 특징 추출 </a:t>
            </a:r>
            <a:r>
              <a:rPr lang="en-US" altLang="ko-KR" sz="1400" b="1">
                <a:sym typeface="Wingdings" panose="05000000000000000000" pitchFamily="2" charset="2"/>
              </a:rPr>
              <a:t> </a:t>
            </a:r>
            <a:r>
              <a:rPr lang="ko-KR" altLang="en-US" sz="1400" b="1">
                <a:sym typeface="Wingdings" panose="05000000000000000000" pitchFamily="2" charset="2"/>
              </a:rPr>
              <a:t>인지 </a:t>
            </a:r>
            <a:r>
              <a:rPr lang="en-US" altLang="ko-KR" sz="1400" b="1">
                <a:sym typeface="Wingdings" panose="05000000000000000000" pitchFamily="2" charset="2"/>
              </a:rPr>
              <a:t>(Cognitive)</a:t>
            </a:r>
          </a:p>
          <a:p>
            <a:pPr marL="285750" indent="-285750">
              <a:buFontTx/>
              <a:buChar char="-"/>
            </a:pPr>
            <a:r>
              <a:rPr lang="en-US" altLang="ko-KR" sz="1400" b="1"/>
              <a:t>Late Fusion	: </a:t>
            </a:r>
            <a:r>
              <a:rPr lang="ko-KR" altLang="en-US" sz="1400" b="1"/>
              <a:t>각 데이터의 특징을 추출한 이후 결합</a:t>
            </a:r>
            <a:r>
              <a:rPr lang="en-US" altLang="ko-KR" sz="1400" b="1"/>
              <a:t>  </a:t>
            </a:r>
            <a:r>
              <a:rPr lang="en-US" altLang="ko-KR" sz="1400" b="1">
                <a:sym typeface="Wingdings" panose="05000000000000000000" pitchFamily="2" charset="2"/>
              </a:rPr>
              <a:t> </a:t>
            </a:r>
            <a:r>
              <a:rPr lang="ko-KR" altLang="en-US" sz="1400" b="1">
                <a:sym typeface="Wingdings" panose="05000000000000000000" pitchFamily="2" charset="2"/>
              </a:rPr>
              <a:t>지각 </a:t>
            </a:r>
            <a:r>
              <a:rPr lang="en-US" altLang="ko-KR" sz="1400" b="1">
                <a:sym typeface="Wingdings" panose="05000000000000000000" pitchFamily="2" charset="2"/>
              </a:rPr>
              <a:t>(Perception)</a:t>
            </a:r>
            <a:endParaRPr lang="en-US" altLang="ko-KR" sz="1400" b="1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D63269B-FC9D-11B7-9615-911BDEF613D6}"/>
              </a:ext>
            </a:extLst>
          </p:cNvPr>
          <p:cNvGrpSpPr/>
          <p:nvPr/>
        </p:nvGrpSpPr>
        <p:grpSpPr>
          <a:xfrm>
            <a:off x="1172477" y="5068748"/>
            <a:ext cx="8023202" cy="1249548"/>
            <a:chOff x="1064527" y="4898344"/>
            <a:chExt cx="8023202" cy="1249548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07FF6094-1E73-8A0C-D8D8-ABBF87EBE2E2}"/>
                </a:ext>
              </a:extLst>
            </p:cNvPr>
            <p:cNvGrpSpPr/>
            <p:nvPr/>
          </p:nvGrpSpPr>
          <p:grpSpPr>
            <a:xfrm>
              <a:off x="1064527" y="4898344"/>
              <a:ext cx="3753221" cy="1249548"/>
              <a:chOff x="1064527" y="4898344"/>
              <a:chExt cx="3753221" cy="1249548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8277D19-168B-A5CC-853E-715AB6023132}"/>
                  </a:ext>
                </a:extLst>
              </p:cNvPr>
              <p:cNvSpPr txBox="1"/>
              <p:nvPr/>
            </p:nvSpPr>
            <p:spPr>
              <a:xfrm>
                <a:off x="2284601" y="5912046"/>
                <a:ext cx="1313071" cy="2358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200"/>
                  <a:t>[ early fusion ]</a:t>
                </a:r>
                <a:endParaRPr lang="en-US" altLang="ko-KR" sz="1400"/>
              </a:p>
            </p:txBody>
          </p:sp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EEC9D451-E8DE-0BFD-B047-EBFCC0A7F8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4527" y="4898344"/>
                <a:ext cx="3753221" cy="1015663"/>
              </a:xfrm>
              <a:prstGeom prst="rect">
                <a:avLst/>
              </a:prstGeom>
            </p:spPr>
          </p:pic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8EE275EF-BD5A-EB95-A79D-FB242294C701}"/>
                </a:ext>
              </a:extLst>
            </p:cNvPr>
            <p:cNvGrpSpPr/>
            <p:nvPr/>
          </p:nvGrpSpPr>
          <p:grpSpPr>
            <a:xfrm>
              <a:off x="5334508" y="4904593"/>
              <a:ext cx="3753221" cy="1243299"/>
              <a:chOff x="5334508" y="4904593"/>
              <a:chExt cx="3753221" cy="1243299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096FBC2-77F7-6DBC-97CD-8CD14B64D829}"/>
                  </a:ext>
                </a:extLst>
              </p:cNvPr>
              <p:cNvSpPr txBox="1"/>
              <p:nvPr/>
            </p:nvSpPr>
            <p:spPr>
              <a:xfrm>
                <a:off x="6554582" y="5912046"/>
                <a:ext cx="1313071" cy="2358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200"/>
                  <a:t>[ late fusion ]</a:t>
                </a:r>
                <a:endParaRPr lang="en-US" altLang="ko-KR" sz="1400"/>
              </a:p>
            </p:txBody>
          </p:sp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8CF0C5F0-C79E-5D63-1FE0-535DD95A65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34508" y="4904593"/>
                <a:ext cx="3753221" cy="100941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419902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901314A-F714-40E0-AF41-6AA9A8592C5B}"/>
              </a:ext>
            </a:extLst>
          </p:cNvPr>
          <p:cNvGrpSpPr/>
          <p:nvPr/>
        </p:nvGrpSpPr>
        <p:grpSpPr>
          <a:xfrm>
            <a:off x="236593" y="223804"/>
            <a:ext cx="11682579" cy="6491587"/>
            <a:chOff x="457200" y="212274"/>
            <a:chExt cx="11277600" cy="6348182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457200" y="457199"/>
              <a:ext cx="11277600" cy="6103257"/>
            </a:xfrm>
            <a:prstGeom prst="roundRect">
              <a:avLst>
                <a:gd name="adj" fmla="val 2480"/>
              </a:avLst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457200" y="212274"/>
              <a:ext cx="11277600" cy="792897"/>
            </a:xfrm>
            <a:prstGeom prst="round2SameRect">
              <a:avLst>
                <a:gd name="adj1" fmla="val 13667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400" b="1" i="1" kern="0">
                  <a:solidFill>
                    <a:schemeClr val="bg1"/>
                  </a:solidFill>
                </a:rPr>
                <a:t>IIP Lab Seminar. </a:t>
              </a:r>
              <a:r>
                <a:rPr lang="en-US" altLang="ko-KR" sz="1100" i="1" kern="0">
                  <a:solidFill>
                    <a:schemeClr val="bg1"/>
                  </a:solidFill>
                </a:rPr>
                <a:t>Multi-modal Deep Learning / RoBERTa MFT</a:t>
              </a:r>
              <a:endParaRPr lang="ko-KR" altLang="en-US" sz="4000" i="1" kern="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D5D0128-3445-4302-8563-21AEE3DC4A1A}"/>
              </a:ext>
            </a:extLst>
          </p:cNvPr>
          <p:cNvSpPr txBox="1"/>
          <p:nvPr/>
        </p:nvSpPr>
        <p:spPr>
          <a:xfrm>
            <a:off x="753353" y="1250096"/>
            <a:ext cx="10689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Base Model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04F22C-7609-41C7-BB96-0603CE177570}"/>
              </a:ext>
            </a:extLst>
          </p:cNvPr>
          <p:cNvSpPr txBox="1"/>
          <p:nvPr/>
        </p:nvSpPr>
        <p:spPr>
          <a:xfrm>
            <a:off x="753353" y="1895131"/>
            <a:ext cx="4180725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/>
              <a:t>■ </a:t>
            </a:r>
            <a:r>
              <a:rPr lang="en-US" altLang="ko-KR" sz="1600" b="1"/>
              <a:t>Vision Transformer</a:t>
            </a:r>
          </a:p>
          <a:p>
            <a:endParaRPr lang="en-US" altLang="ko-KR" sz="1600" b="1"/>
          </a:p>
          <a:p>
            <a:pPr marL="285750" indent="-285750">
              <a:buFontTx/>
              <a:buChar char="-"/>
            </a:pPr>
            <a:r>
              <a:rPr lang="en-US" altLang="ko-KR" sz="1400" b="1"/>
              <a:t>Contributions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/>
              <a:t>이미지 분류에서 </a:t>
            </a:r>
            <a:r>
              <a:rPr lang="en-US" altLang="ko-KR" sz="1200"/>
              <a:t>Convolution </a:t>
            </a:r>
            <a:r>
              <a:rPr lang="ko-KR" altLang="en-US" sz="1200"/>
              <a:t>기법을 사용하지 않고 유의미한 성능을 달성함</a:t>
            </a:r>
            <a:endParaRPr lang="en-US" altLang="ko-KR" sz="12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/>
              <a:t>이미지 패치</a:t>
            </a:r>
            <a:r>
              <a:rPr lang="en-US" altLang="ko-KR" sz="1200"/>
              <a:t>(patch)</a:t>
            </a:r>
            <a:r>
              <a:rPr lang="ko-KR" altLang="en-US" sz="1200"/>
              <a:t>를 단어와 같이 처리</a:t>
            </a:r>
            <a:endParaRPr lang="en-US" altLang="ko-KR" sz="12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/>
              <a:t>Transformer</a:t>
            </a:r>
            <a:r>
              <a:rPr lang="ko-KR" altLang="en-US" sz="1200"/>
              <a:t>의 </a:t>
            </a:r>
            <a:r>
              <a:rPr lang="en-US" altLang="ko-KR" sz="1200"/>
              <a:t>Encoder</a:t>
            </a:r>
            <a:r>
              <a:rPr lang="ko-KR" altLang="en-US" sz="1200"/>
              <a:t>를 컴퓨터 비전에 적용 </a:t>
            </a:r>
            <a:r>
              <a:rPr lang="en-US" altLang="ko-KR" sz="1200">
                <a:sym typeface="Wingdings" panose="05000000000000000000" pitchFamily="2" charset="2"/>
              </a:rPr>
              <a:t> </a:t>
            </a:r>
            <a:r>
              <a:rPr lang="ko-KR" altLang="en-US" sz="1200">
                <a:sym typeface="Wingdings" panose="05000000000000000000" pitchFamily="2" charset="2"/>
              </a:rPr>
              <a:t>향후 </a:t>
            </a:r>
            <a:r>
              <a:rPr lang="en-US" altLang="ko-KR" sz="1200">
                <a:sym typeface="Wingdings" panose="05000000000000000000" pitchFamily="2" charset="2"/>
              </a:rPr>
              <a:t>ViT </a:t>
            </a:r>
            <a:r>
              <a:rPr lang="ko-KR" altLang="en-US" sz="1200">
                <a:sym typeface="Wingdings" panose="05000000000000000000" pitchFamily="2" charset="2"/>
              </a:rPr>
              <a:t>발전 가능</a:t>
            </a:r>
            <a:endParaRPr lang="en-US" altLang="ko-KR" sz="1200"/>
          </a:p>
          <a:p>
            <a:pPr marL="285750" indent="-285750">
              <a:buFontTx/>
              <a:buChar char="-"/>
            </a:pPr>
            <a:endParaRPr lang="en-US" altLang="ko-KR" sz="1400" b="1"/>
          </a:p>
          <a:p>
            <a:pPr marL="285750" indent="-285750">
              <a:buFontTx/>
              <a:buChar char="-"/>
            </a:pPr>
            <a:r>
              <a:rPr lang="en-US" altLang="ko-KR" sz="1400" b="1"/>
              <a:t>Limitations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/>
              <a:t>대용량 데이터가 필요한 사전학습</a:t>
            </a:r>
            <a:endParaRPr lang="en-US" altLang="ko-KR" sz="120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24134DE-EEF2-4B12-808A-DF022C1CD809}"/>
              </a:ext>
            </a:extLst>
          </p:cNvPr>
          <p:cNvCxnSpPr>
            <a:cxnSpLocks/>
          </p:cNvCxnSpPr>
          <p:nvPr/>
        </p:nvCxnSpPr>
        <p:spPr>
          <a:xfrm>
            <a:off x="753353" y="1619428"/>
            <a:ext cx="3550082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75B0504-B7F3-4DE4-8464-406E0CF3F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5EFB7DB-17E0-C384-A417-7AD9D456A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430" y="2366949"/>
            <a:ext cx="6130217" cy="33042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BD99AC-890E-9922-9D46-0ABB79C6CA0E}"/>
              </a:ext>
            </a:extLst>
          </p:cNvPr>
          <p:cNvSpPr txBox="1"/>
          <p:nvPr/>
        </p:nvSpPr>
        <p:spPr>
          <a:xfrm>
            <a:off x="753352" y="4509935"/>
            <a:ext cx="418072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/>
              <a:t>■ </a:t>
            </a:r>
            <a:r>
              <a:rPr lang="en-US" altLang="ko-KR" sz="1600" b="1"/>
              <a:t>RoBERTa MFT with Late Fusion</a:t>
            </a:r>
            <a:endParaRPr lang="en-US" altLang="ko-KR" sz="1400"/>
          </a:p>
          <a:p>
            <a:endParaRPr lang="en-US" altLang="ko-KR" sz="1600"/>
          </a:p>
          <a:p>
            <a:pPr marL="285750" indent="-285750">
              <a:buFontTx/>
              <a:buChar char="-"/>
            </a:pPr>
            <a:r>
              <a:rPr lang="en-US" altLang="ko-KR" sz="1400" b="1"/>
              <a:t>Contribution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/>
              <a:t>대용량 데이터가 필요한 사전학습 대신 부족한 특성을 다른</a:t>
            </a:r>
            <a:r>
              <a:rPr lang="en-US" altLang="ko-KR" sz="1200"/>
              <a:t> </a:t>
            </a:r>
            <a:r>
              <a:rPr lang="ko-KR" altLang="en-US" sz="1200"/>
              <a:t>데이터로 부터 보완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655579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901314A-F714-40E0-AF41-6AA9A8592C5B}"/>
              </a:ext>
            </a:extLst>
          </p:cNvPr>
          <p:cNvGrpSpPr/>
          <p:nvPr/>
        </p:nvGrpSpPr>
        <p:grpSpPr>
          <a:xfrm>
            <a:off x="236593" y="223804"/>
            <a:ext cx="11682579" cy="6491587"/>
            <a:chOff x="457200" y="212274"/>
            <a:chExt cx="11277600" cy="6348182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457200" y="457199"/>
              <a:ext cx="11277600" cy="6103257"/>
            </a:xfrm>
            <a:prstGeom prst="roundRect">
              <a:avLst>
                <a:gd name="adj" fmla="val 2480"/>
              </a:avLst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457200" y="212274"/>
              <a:ext cx="11277600" cy="792897"/>
            </a:xfrm>
            <a:prstGeom prst="round2SameRect">
              <a:avLst>
                <a:gd name="adj1" fmla="val 13667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400" b="1" i="1" kern="0">
                  <a:solidFill>
                    <a:schemeClr val="bg1"/>
                  </a:solidFill>
                </a:rPr>
                <a:t>IIP Lab Seminar. </a:t>
              </a:r>
              <a:r>
                <a:rPr lang="en-US" altLang="ko-KR" sz="1100" i="1" kern="0">
                  <a:solidFill>
                    <a:schemeClr val="bg1"/>
                  </a:solidFill>
                </a:rPr>
                <a:t>Multi-modal Deep Learning / RoBERTa MFT</a:t>
              </a:r>
              <a:endParaRPr lang="ko-KR" altLang="en-US" sz="4000" i="1" kern="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D5D0128-3445-4302-8563-21AEE3DC4A1A}"/>
              </a:ext>
            </a:extLst>
          </p:cNvPr>
          <p:cNvSpPr txBox="1"/>
          <p:nvPr/>
        </p:nvSpPr>
        <p:spPr>
          <a:xfrm>
            <a:off x="753353" y="1250096"/>
            <a:ext cx="10689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Input Embedding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24134DE-EEF2-4B12-808A-DF022C1CD809}"/>
              </a:ext>
            </a:extLst>
          </p:cNvPr>
          <p:cNvCxnSpPr>
            <a:cxnSpLocks/>
          </p:cNvCxnSpPr>
          <p:nvPr/>
        </p:nvCxnSpPr>
        <p:spPr>
          <a:xfrm>
            <a:off x="753353" y="1619428"/>
            <a:ext cx="3550082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75B0504-B7F3-4DE4-8464-406E0CF3F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5C2BBE-50CC-F89F-79CB-362C39C4453B}"/>
              </a:ext>
            </a:extLst>
          </p:cNvPr>
          <p:cNvSpPr txBox="1"/>
          <p:nvPr/>
        </p:nvSpPr>
        <p:spPr>
          <a:xfrm>
            <a:off x="753353" y="1895131"/>
            <a:ext cx="106892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/>
              <a:t>■ </a:t>
            </a:r>
            <a:r>
              <a:rPr lang="en-US" altLang="ko-KR" sz="1600" b="1"/>
              <a:t>Image &amp; Text – RoBERTa MFT: RoBERTa based Multimodal Fusion Transformer</a:t>
            </a:r>
            <a:endParaRPr lang="en-US" altLang="ko-KR" sz="140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9EC8C12E-6310-3C0E-BDCA-FE3FFD7A127B}"/>
              </a:ext>
            </a:extLst>
          </p:cNvPr>
          <p:cNvSpPr txBox="1"/>
          <p:nvPr/>
        </p:nvSpPr>
        <p:spPr>
          <a:xfrm>
            <a:off x="753353" y="3147808"/>
            <a:ext cx="14988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Token Embedding</a:t>
            </a:r>
            <a:endParaRPr lang="en-US" altLang="ko-KR" sz="1100" b="1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414DC1E-8C19-E0E7-1C5D-661DCA6464E0}"/>
              </a:ext>
            </a:extLst>
          </p:cNvPr>
          <p:cNvGrpSpPr/>
          <p:nvPr/>
        </p:nvGrpSpPr>
        <p:grpSpPr>
          <a:xfrm>
            <a:off x="1529082" y="2362264"/>
            <a:ext cx="9919497" cy="342574"/>
            <a:chOff x="1514066" y="2267644"/>
            <a:chExt cx="9919497" cy="342574"/>
          </a:xfrm>
        </p:grpSpPr>
        <p:grpSp>
          <p:nvGrpSpPr>
            <p:cNvPr id="284" name="그룹 283">
              <a:extLst>
                <a:ext uri="{FF2B5EF4-FFF2-40B4-BE49-F238E27FC236}">
                  <a16:creationId xmlns:a16="http://schemas.microsoft.com/office/drawing/2014/main" id="{0BBE5ACB-CC3C-F1C7-D952-9A395A55F10E}"/>
                </a:ext>
              </a:extLst>
            </p:cNvPr>
            <p:cNvGrpSpPr/>
            <p:nvPr/>
          </p:nvGrpSpPr>
          <p:grpSpPr>
            <a:xfrm>
              <a:off x="1514066" y="2267644"/>
              <a:ext cx="970547" cy="336054"/>
              <a:chOff x="6097319" y="4042632"/>
              <a:chExt cx="684000" cy="360000"/>
            </a:xfrm>
          </p:grpSpPr>
          <p:sp>
            <p:nvSpPr>
              <p:cNvPr id="285" name="직사각형 284">
                <a:extLst>
                  <a:ext uri="{FF2B5EF4-FFF2-40B4-BE49-F238E27FC236}">
                    <a16:creationId xmlns:a16="http://schemas.microsoft.com/office/drawing/2014/main" id="{756C8204-D440-2342-CE78-3F0FDF8BAFDC}"/>
                  </a:ext>
                </a:extLst>
              </p:cNvPr>
              <p:cNvSpPr/>
              <p:nvPr/>
            </p:nvSpPr>
            <p:spPr>
              <a:xfrm>
                <a:off x="6439319" y="4042632"/>
                <a:ext cx="342000" cy="360000"/>
              </a:xfrm>
              <a:prstGeom prst="rect">
                <a:avLst/>
              </a:prstGeom>
              <a:solidFill>
                <a:srgbClr val="D0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/>
                  <a:t>&lt;cls&gt;</a:t>
                </a:r>
                <a:endParaRPr lang="ko-KR" altLang="en-US" sz="800" b="1"/>
              </a:p>
            </p:txBody>
          </p:sp>
          <p:sp>
            <p:nvSpPr>
              <p:cNvPr id="286" name="직사각형 285">
                <a:extLst>
                  <a:ext uri="{FF2B5EF4-FFF2-40B4-BE49-F238E27FC236}">
                    <a16:creationId xmlns:a16="http://schemas.microsoft.com/office/drawing/2014/main" id="{DF5AC675-D9B0-18F9-0375-EFAC375A5D95}"/>
                  </a:ext>
                </a:extLst>
              </p:cNvPr>
              <p:cNvSpPr/>
              <p:nvPr/>
            </p:nvSpPr>
            <p:spPr>
              <a:xfrm>
                <a:off x="6097319" y="4042632"/>
                <a:ext cx="342000" cy="360000"/>
              </a:xfrm>
              <a:prstGeom prst="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/>
                  <a:t>0</a:t>
                </a:r>
                <a:endParaRPr lang="ko-KR" altLang="en-US" sz="1400" b="1"/>
              </a:p>
            </p:txBody>
          </p:sp>
        </p:grpSp>
        <p:grpSp>
          <p:nvGrpSpPr>
            <p:cNvPr id="287" name="그룹 286">
              <a:extLst>
                <a:ext uri="{FF2B5EF4-FFF2-40B4-BE49-F238E27FC236}">
                  <a16:creationId xmlns:a16="http://schemas.microsoft.com/office/drawing/2014/main" id="{AB07A510-70F8-2B7E-3D28-33348C5EF555}"/>
                </a:ext>
              </a:extLst>
            </p:cNvPr>
            <p:cNvGrpSpPr/>
            <p:nvPr/>
          </p:nvGrpSpPr>
          <p:grpSpPr>
            <a:xfrm>
              <a:off x="2504295" y="2267644"/>
              <a:ext cx="970547" cy="336054"/>
              <a:chOff x="6097319" y="4042632"/>
              <a:chExt cx="684000" cy="360000"/>
            </a:xfrm>
          </p:grpSpPr>
          <p:sp>
            <p:nvSpPr>
              <p:cNvPr id="288" name="직사각형 287">
                <a:extLst>
                  <a:ext uri="{FF2B5EF4-FFF2-40B4-BE49-F238E27FC236}">
                    <a16:creationId xmlns:a16="http://schemas.microsoft.com/office/drawing/2014/main" id="{8CF4C14D-2455-7D19-BE6D-8C9031B26149}"/>
                  </a:ext>
                </a:extLst>
              </p:cNvPr>
              <p:cNvSpPr/>
              <p:nvPr/>
            </p:nvSpPr>
            <p:spPr>
              <a:xfrm>
                <a:off x="6438345" y="4042632"/>
                <a:ext cx="342974" cy="360000"/>
              </a:xfrm>
              <a:prstGeom prst="rect">
                <a:avLst/>
              </a:prstGeom>
              <a:solidFill>
                <a:srgbClr val="D0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/>
                  <a:t>*</a:t>
                </a:r>
                <a:endParaRPr lang="ko-KR" altLang="en-US" sz="1400" b="1"/>
              </a:p>
            </p:txBody>
          </p:sp>
          <p:sp>
            <p:nvSpPr>
              <p:cNvPr id="289" name="직사각형 288">
                <a:extLst>
                  <a:ext uri="{FF2B5EF4-FFF2-40B4-BE49-F238E27FC236}">
                    <a16:creationId xmlns:a16="http://schemas.microsoft.com/office/drawing/2014/main" id="{D3E29C35-5EF4-7525-3DEF-E13317980E27}"/>
                  </a:ext>
                </a:extLst>
              </p:cNvPr>
              <p:cNvSpPr/>
              <p:nvPr/>
            </p:nvSpPr>
            <p:spPr>
              <a:xfrm>
                <a:off x="6097319" y="4042632"/>
                <a:ext cx="342000" cy="360000"/>
              </a:xfrm>
              <a:prstGeom prst="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/>
                  <a:t>1</a:t>
                </a:r>
                <a:endParaRPr lang="ko-KR" altLang="en-US" sz="1400" b="1"/>
              </a:p>
            </p:txBody>
          </p:sp>
        </p:grpSp>
        <p:grpSp>
          <p:nvGrpSpPr>
            <p:cNvPr id="290" name="그룹 289">
              <a:extLst>
                <a:ext uri="{FF2B5EF4-FFF2-40B4-BE49-F238E27FC236}">
                  <a16:creationId xmlns:a16="http://schemas.microsoft.com/office/drawing/2014/main" id="{C2F0E616-B143-B492-687E-EED730B8C018}"/>
                </a:ext>
              </a:extLst>
            </p:cNvPr>
            <p:cNvGrpSpPr/>
            <p:nvPr/>
          </p:nvGrpSpPr>
          <p:grpSpPr>
            <a:xfrm>
              <a:off x="3501225" y="2267644"/>
              <a:ext cx="970547" cy="336054"/>
              <a:chOff x="6097319" y="4042632"/>
              <a:chExt cx="684000" cy="360000"/>
            </a:xfrm>
          </p:grpSpPr>
          <p:sp>
            <p:nvSpPr>
              <p:cNvPr id="291" name="직사각형 290">
                <a:extLst>
                  <a:ext uri="{FF2B5EF4-FFF2-40B4-BE49-F238E27FC236}">
                    <a16:creationId xmlns:a16="http://schemas.microsoft.com/office/drawing/2014/main" id="{58893F27-1ABF-6488-E015-399F4DF3DA28}"/>
                  </a:ext>
                </a:extLst>
              </p:cNvPr>
              <p:cNvSpPr/>
              <p:nvPr/>
            </p:nvSpPr>
            <p:spPr>
              <a:xfrm>
                <a:off x="6438865" y="4042632"/>
                <a:ext cx="342454" cy="360000"/>
              </a:xfrm>
              <a:prstGeom prst="rect">
                <a:avLst/>
              </a:prstGeom>
              <a:solidFill>
                <a:srgbClr val="D0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/>
                  <a:t>*</a:t>
                </a:r>
                <a:endParaRPr lang="ko-KR" altLang="en-US" sz="1400" b="1"/>
              </a:p>
            </p:txBody>
          </p:sp>
          <p:sp>
            <p:nvSpPr>
              <p:cNvPr id="292" name="직사각형 291">
                <a:extLst>
                  <a:ext uri="{FF2B5EF4-FFF2-40B4-BE49-F238E27FC236}">
                    <a16:creationId xmlns:a16="http://schemas.microsoft.com/office/drawing/2014/main" id="{3B2F9E62-A9FE-A3A0-5824-82E8B0761755}"/>
                  </a:ext>
                </a:extLst>
              </p:cNvPr>
              <p:cNvSpPr/>
              <p:nvPr/>
            </p:nvSpPr>
            <p:spPr>
              <a:xfrm>
                <a:off x="6097319" y="4042632"/>
                <a:ext cx="342000" cy="360000"/>
              </a:xfrm>
              <a:prstGeom prst="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/>
                  <a:t>2</a:t>
                </a:r>
                <a:endParaRPr lang="ko-KR" altLang="en-US" sz="1400" b="1"/>
              </a:p>
            </p:txBody>
          </p:sp>
        </p:grpSp>
        <p:grpSp>
          <p:nvGrpSpPr>
            <p:cNvPr id="293" name="그룹 292">
              <a:extLst>
                <a:ext uri="{FF2B5EF4-FFF2-40B4-BE49-F238E27FC236}">
                  <a16:creationId xmlns:a16="http://schemas.microsoft.com/office/drawing/2014/main" id="{80C77326-DD4C-A6FE-AAFB-8CCC32B9739D}"/>
                </a:ext>
              </a:extLst>
            </p:cNvPr>
            <p:cNvGrpSpPr/>
            <p:nvPr/>
          </p:nvGrpSpPr>
          <p:grpSpPr>
            <a:xfrm>
              <a:off x="4495348" y="2269719"/>
              <a:ext cx="970547" cy="336054"/>
              <a:chOff x="6097319" y="4042632"/>
              <a:chExt cx="684000" cy="360000"/>
            </a:xfrm>
          </p:grpSpPr>
          <p:sp>
            <p:nvSpPr>
              <p:cNvPr id="294" name="직사각형 293">
                <a:extLst>
                  <a:ext uri="{FF2B5EF4-FFF2-40B4-BE49-F238E27FC236}">
                    <a16:creationId xmlns:a16="http://schemas.microsoft.com/office/drawing/2014/main" id="{1815A1C1-7553-ED12-F79A-494051AB628B}"/>
                  </a:ext>
                </a:extLst>
              </p:cNvPr>
              <p:cNvSpPr/>
              <p:nvPr/>
            </p:nvSpPr>
            <p:spPr>
              <a:xfrm>
                <a:off x="6440710" y="4042632"/>
                <a:ext cx="340609" cy="360000"/>
              </a:xfrm>
              <a:prstGeom prst="rect">
                <a:avLst/>
              </a:prstGeom>
              <a:solidFill>
                <a:srgbClr val="D0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/>
                  <a:t>*</a:t>
                </a:r>
                <a:endParaRPr lang="ko-KR" altLang="en-US" sz="1400" b="1"/>
              </a:p>
            </p:txBody>
          </p:sp>
          <p:sp>
            <p:nvSpPr>
              <p:cNvPr id="295" name="직사각형 294">
                <a:extLst>
                  <a:ext uri="{FF2B5EF4-FFF2-40B4-BE49-F238E27FC236}">
                    <a16:creationId xmlns:a16="http://schemas.microsoft.com/office/drawing/2014/main" id="{BE93C360-0052-ECC3-83A5-82EC64B8D5A1}"/>
                  </a:ext>
                </a:extLst>
              </p:cNvPr>
              <p:cNvSpPr/>
              <p:nvPr/>
            </p:nvSpPr>
            <p:spPr>
              <a:xfrm>
                <a:off x="6097319" y="4042632"/>
                <a:ext cx="342000" cy="360000"/>
              </a:xfrm>
              <a:prstGeom prst="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/>
                  <a:t>3</a:t>
                </a:r>
                <a:endParaRPr lang="ko-KR" altLang="en-US" sz="1400" b="1"/>
              </a:p>
            </p:txBody>
          </p:sp>
        </p:grpSp>
        <p:grpSp>
          <p:nvGrpSpPr>
            <p:cNvPr id="296" name="그룹 295">
              <a:extLst>
                <a:ext uri="{FF2B5EF4-FFF2-40B4-BE49-F238E27FC236}">
                  <a16:creationId xmlns:a16="http://schemas.microsoft.com/office/drawing/2014/main" id="{1E5F6270-9030-EEC5-4FEE-91B04F2F066F}"/>
                </a:ext>
              </a:extLst>
            </p:cNvPr>
            <p:cNvGrpSpPr/>
            <p:nvPr/>
          </p:nvGrpSpPr>
          <p:grpSpPr>
            <a:xfrm>
              <a:off x="5486646" y="2267644"/>
              <a:ext cx="970547" cy="336054"/>
              <a:chOff x="6097319" y="4042632"/>
              <a:chExt cx="684000" cy="360000"/>
            </a:xfrm>
          </p:grpSpPr>
          <p:sp>
            <p:nvSpPr>
              <p:cNvPr id="297" name="직사각형 296">
                <a:extLst>
                  <a:ext uri="{FF2B5EF4-FFF2-40B4-BE49-F238E27FC236}">
                    <a16:creationId xmlns:a16="http://schemas.microsoft.com/office/drawing/2014/main" id="{E4C630D9-58FE-1CE5-FFBC-5BD4CC02F368}"/>
                  </a:ext>
                </a:extLst>
              </p:cNvPr>
              <p:cNvSpPr/>
              <p:nvPr/>
            </p:nvSpPr>
            <p:spPr>
              <a:xfrm>
                <a:off x="6436120" y="4042632"/>
                <a:ext cx="345199" cy="360000"/>
              </a:xfrm>
              <a:prstGeom prst="rect">
                <a:avLst/>
              </a:prstGeom>
              <a:solidFill>
                <a:srgbClr val="D0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/>
                  <a:t>*</a:t>
                </a:r>
                <a:endParaRPr lang="ko-KR" altLang="en-US" sz="1400" b="1"/>
              </a:p>
            </p:txBody>
          </p:sp>
          <p:sp>
            <p:nvSpPr>
              <p:cNvPr id="298" name="직사각형 297">
                <a:extLst>
                  <a:ext uri="{FF2B5EF4-FFF2-40B4-BE49-F238E27FC236}">
                    <a16:creationId xmlns:a16="http://schemas.microsoft.com/office/drawing/2014/main" id="{8B928B66-12F3-7832-B1D1-6722FE43191F}"/>
                  </a:ext>
                </a:extLst>
              </p:cNvPr>
              <p:cNvSpPr/>
              <p:nvPr/>
            </p:nvSpPr>
            <p:spPr>
              <a:xfrm>
                <a:off x="6097319" y="4042632"/>
                <a:ext cx="342000" cy="360000"/>
              </a:xfrm>
              <a:prstGeom prst="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/>
                  <a:t>4</a:t>
                </a:r>
                <a:endParaRPr lang="ko-KR" altLang="en-US" sz="1400" b="1"/>
              </a:p>
            </p:txBody>
          </p:sp>
        </p:grpSp>
        <p:grpSp>
          <p:nvGrpSpPr>
            <p:cNvPr id="299" name="그룹 298">
              <a:extLst>
                <a:ext uri="{FF2B5EF4-FFF2-40B4-BE49-F238E27FC236}">
                  <a16:creationId xmlns:a16="http://schemas.microsoft.com/office/drawing/2014/main" id="{E2C93758-FB2E-2147-1ABD-D7BD50EE65FD}"/>
                </a:ext>
              </a:extLst>
            </p:cNvPr>
            <p:cNvGrpSpPr/>
            <p:nvPr/>
          </p:nvGrpSpPr>
          <p:grpSpPr>
            <a:xfrm>
              <a:off x="6476230" y="2267644"/>
              <a:ext cx="970547" cy="336054"/>
              <a:chOff x="6097319" y="4042632"/>
              <a:chExt cx="684000" cy="360000"/>
            </a:xfrm>
          </p:grpSpPr>
          <p:sp>
            <p:nvSpPr>
              <p:cNvPr id="300" name="직사각형 299">
                <a:extLst>
                  <a:ext uri="{FF2B5EF4-FFF2-40B4-BE49-F238E27FC236}">
                    <a16:creationId xmlns:a16="http://schemas.microsoft.com/office/drawing/2014/main" id="{27D242B0-A581-CBC5-0136-F3A7B19AFE83}"/>
                  </a:ext>
                </a:extLst>
              </p:cNvPr>
              <p:cNvSpPr/>
              <p:nvPr/>
            </p:nvSpPr>
            <p:spPr>
              <a:xfrm>
                <a:off x="6439164" y="4042632"/>
                <a:ext cx="342155" cy="360000"/>
              </a:xfrm>
              <a:prstGeom prst="rect">
                <a:avLst/>
              </a:prstGeom>
              <a:solidFill>
                <a:srgbClr val="D0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/>
                  <a:t>*</a:t>
                </a:r>
                <a:endParaRPr lang="ko-KR" altLang="en-US" sz="1400" b="1"/>
              </a:p>
            </p:txBody>
          </p:sp>
          <p:sp>
            <p:nvSpPr>
              <p:cNvPr id="301" name="직사각형 300">
                <a:extLst>
                  <a:ext uri="{FF2B5EF4-FFF2-40B4-BE49-F238E27FC236}">
                    <a16:creationId xmlns:a16="http://schemas.microsoft.com/office/drawing/2014/main" id="{10AFA5D8-A92D-EC36-6463-85F3BD0509D5}"/>
                  </a:ext>
                </a:extLst>
              </p:cNvPr>
              <p:cNvSpPr/>
              <p:nvPr/>
            </p:nvSpPr>
            <p:spPr>
              <a:xfrm>
                <a:off x="6097319" y="4042632"/>
                <a:ext cx="342000" cy="360000"/>
              </a:xfrm>
              <a:prstGeom prst="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/>
                  <a:t>5</a:t>
                </a:r>
                <a:endParaRPr lang="ko-KR" altLang="en-US" sz="1400" b="1"/>
              </a:p>
            </p:txBody>
          </p:sp>
        </p:grpSp>
        <p:sp>
          <p:nvSpPr>
            <p:cNvPr id="304" name="직사각형 303">
              <a:extLst>
                <a:ext uri="{FF2B5EF4-FFF2-40B4-BE49-F238E27FC236}">
                  <a16:creationId xmlns:a16="http://schemas.microsoft.com/office/drawing/2014/main" id="{36FB02CA-2DC3-3C29-6B35-5A4220D492CF}"/>
                </a:ext>
              </a:extLst>
            </p:cNvPr>
            <p:cNvSpPr/>
            <p:nvPr/>
          </p:nvSpPr>
          <p:spPr>
            <a:xfrm>
              <a:off x="7473160" y="2274164"/>
              <a:ext cx="485274" cy="336054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/>
                <a:t>0</a:t>
              </a:r>
              <a:endParaRPr lang="ko-KR" altLang="en-US" sz="1400" b="1"/>
            </a:p>
          </p:txBody>
        </p:sp>
        <p:grpSp>
          <p:nvGrpSpPr>
            <p:cNvPr id="305" name="그룹 304">
              <a:extLst>
                <a:ext uri="{FF2B5EF4-FFF2-40B4-BE49-F238E27FC236}">
                  <a16:creationId xmlns:a16="http://schemas.microsoft.com/office/drawing/2014/main" id="{4939302F-7895-E30F-5E56-10B0846217FF}"/>
                </a:ext>
              </a:extLst>
            </p:cNvPr>
            <p:cNvGrpSpPr/>
            <p:nvPr/>
          </p:nvGrpSpPr>
          <p:grpSpPr>
            <a:xfrm>
              <a:off x="8462524" y="2267644"/>
              <a:ext cx="970547" cy="336054"/>
              <a:chOff x="6097319" y="4042632"/>
              <a:chExt cx="684000" cy="360000"/>
            </a:xfrm>
          </p:grpSpPr>
          <p:sp>
            <p:nvSpPr>
              <p:cNvPr id="306" name="직사각형 305">
                <a:extLst>
                  <a:ext uri="{FF2B5EF4-FFF2-40B4-BE49-F238E27FC236}">
                    <a16:creationId xmlns:a16="http://schemas.microsoft.com/office/drawing/2014/main" id="{DAB6930A-4D8F-1D61-C949-A1C961825D89}"/>
                  </a:ext>
                </a:extLst>
              </p:cNvPr>
              <p:cNvSpPr/>
              <p:nvPr/>
            </p:nvSpPr>
            <p:spPr>
              <a:xfrm>
                <a:off x="6439319" y="4042632"/>
                <a:ext cx="342000" cy="360000"/>
              </a:xfrm>
              <a:prstGeom prst="rect">
                <a:avLst/>
              </a:prstGeom>
              <a:solidFill>
                <a:srgbClr val="D0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/>
                  <a:t>*</a:t>
                </a:r>
                <a:endParaRPr lang="ko-KR" altLang="en-US" sz="1400" b="1"/>
              </a:p>
            </p:txBody>
          </p:sp>
          <p:sp>
            <p:nvSpPr>
              <p:cNvPr id="307" name="직사각형 306">
                <a:extLst>
                  <a:ext uri="{FF2B5EF4-FFF2-40B4-BE49-F238E27FC236}">
                    <a16:creationId xmlns:a16="http://schemas.microsoft.com/office/drawing/2014/main" id="{723B00C6-DFBE-172B-7F96-B95863DA8248}"/>
                  </a:ext>
                </a:extLst>
              </p:cNvPr>
              <p:cNvSpPr/>
              <p:nvPr/>
            </p:nvSpPr>
            <p:spPr>
              <a:xfrm>
                <a:off x="6097319" y="4042632"/>
                <a:ext cx="342000" cy="360000"/>
              </a:xfrm>
              <a:prstGeom prst="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/>
                  <a:t>7</a:t>
                </a:r>
                <a:endParaRPr lang="ko-KR" altLang="en-US" sz="1400" b="1"/>
              </a:p>
            </p:txBody>
          </p:sp>
        </p:grpSp>
        <p:grpSp>
          <p:nvGrpSpPr>
            <p:cNvPr id="308" name="그룹 307">
              <a:extLst>
                <a:ext uri="{FF2B5EF4-FFF2-40B4-BE49-F238E27FC236}">
                  <a16:creationId xmlns:a16="http://schemas.microsoft.com/office/drawing/2014/main" id="{1D7F1EB5-B3FE-B02C-ECD4-86E974A153C9}"/>
                </a:ext>
              </a:extLst>
            </p:cNvPr>
            <p:cNvGrpSpPr/>
            <p:nvPr/>
          </p:nvGrpSpPr>
          <p:grpSpPr>
            <a:xfrm>
              <a:off x="9459455" y="2267644"/>
              <a:ext cx="970547" cy="336054"/>
              <a:chOff x="6097319" y="4042632"/>
              <a:chExt cx="684000" cy="360000"/>
            </a:xfrm>
          </p:grpSpPr>
          <p:sp>
            <p:nvSpPr>
              <p:cNvPr id="309" name="직사각형 308">
                <a:extLst>
                  <a:ext uri="{FF2B5EF4-FFF2-40B4-BE49-F238E27FC236}">
                    <a16:creationId xmlns:a16="http://schemas.microsoft.com/office/drawing/2014/main" id="{9D708E93-0487-4F18-9AA7-678C61B5C350}"/>
                  </a:ext>
                </a:extLst>
              </p:cNvPr>
              <p:cNvSpPr/>
              <p:nvPr/>
            </p:nvSpPr>
            <p:spPr>
              <a:xfrm>
                <a:off x="6435504" y="4042632"/>
                <a:ext cx="345815" cy="360000"/>
              </a:xfrm>
              <a:prstGeom prst="rect">
                <a:avLst/>
              </a:prstGeom>
              <a:solidFill>
                <a:srgbClr val="D0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/>
                  <a:t>*</a:t>
                </a:r>
                <a:endParaRPr lang="ko-KR" altLang="en-US" sz="1400" b="1"/>
              </a:p>
            </p:txBody>
          </p:sp>
          <p:sp>
            <p:nvSpPr>
              <p:cNvPr id="310" name="직사각형 309">
                <a:extLst>
                  <a:ext uri="{FF2B5EF4-FFF2-40B4-BE49-F238E27FC236}">
                    <a16:creationId xmlns:a16="http://schemas.microsoft.com/office/drawing/2014/main" id="{F1D8759D-8E30-9463-6B26-5DEC0AD15719}"/>
                  </a:ext>
                </a:extLst>
              </p:cNvPr>
              <p:cNvSpPr/>
              <p:nvPr/>
            </p:nvSpPr>
            <p:spPr>
              <a:xfrm>
                <a:off x="6097319" y="4042632"/>
                <a:ext cx="342000" cy="360000"/>
              </a:xfrm>
              <a:prstGeom prst="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/>
                  <a:t>8</a:t>
                </a:r>
                <a:endParaRPr lang="ko-KR" altLang="en-US" sz="1400" b="1"/>
              </a:p>
            </p:txBody>
          </p:sp>
        </p:grpSp>
        <p:grpSp>
          <p:nvGrpSpPr>
            <p:cNvPr id="311" name="그룹 310">
              <a:extLst>
                <a:ext uri="{FF2B5EF4-FFF2-40B4-BE49-F238E27FC236}">
                  <a16:creationId xmlns:a16="http://schemas.microsoft.com/office/drawing/2014/main" id="{0A5BC81A-F1D6-1F72-B592-6FBA6665F464}"/>
                </a:ext>
              </a:extLst>
            </p:cNvPr>
            <p:cNvGrpSpPr/>
            <p:nvPr/>
          </p:nvGrpSpPr>
          <p:grpSpPr>
            <a:xfrm>
              <a:off x="10463016" y="2267644"/>
              <a:ext cx="970547" cy="336054"/>
              <a:chOff x="6097319" y="4042632"/>
              <a:chExt cx="684000" cy="360000"/>
            </a:xfrm>
          </p:grpSpPr>
          <p:sp>
            <p:nvSpPr>
              <p:cNvPr id="312" name="직사각형 311">
                <a:extLst>
                  <a:ext uri="{FF2B5EF4-FFF2-40B4-BE49-F238E27FC236}">
                    <a16:creationId xmlns:a16="http://schemas.microsoft.com/office/drawing/2014/main" id="{AEC457FB-79A9-A81A-4D54-4E4A87CF76FD}"/>
                  </a:ext>
                </a:extLst>
              </p:cNvPr>
              <p:cNvSpPr/>
              <p:nvPr/>
            </p:nvSpPr>
            <p:spPr>
              <a:xfrm>
                <a:off x="6439159" y="4042632"/>
                <a:ext cx="342160" cy="360000"/>
              </a:xfrm>
              <a:prstGeom prst="rect">
                <a:avLst/>
              </a:prstGeom>
              <a:solidFill>
                <a:srgbClr val="D0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/>
                  <a:t>*</a:t>
                </a:r>
                <a:endParaRPr lang="ko-KR" altLang="en-US" sz="1400" b="1"/>
              </a:p>
            </p:txBody>
          </p:sp>
          <p:sp>
            <p:nvSpPr>
              <p:cNvPr id="313" name="직사각형 312">
                <a:extLst>
                  <a:ext uri="{FF2B5EF4-FFF2-40B4-BE49-F238E27FC236}">
                    <a16:creationId xmlns:a16="http://schemas.microsoft.com/office/drawing/2014/main" id="{561B2C81-E829-EEE1-B0E7-7B24ACF5C21A}"/>
                  </a:ext>
                </a:extLst>
              </p:cNvPr>
              <p:cNvSpPr/>
              <p:nvPr/>
            </p:nvSpPr>
            <p:spPr>
              <a:xfrm>
                <a:off x="6097319" y="4042632"/>
                <a:ext cx="342000" cy="360000"/>
              </a:xfrm>
              <a:prstGeom prst="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/>
                  <a:t>9</a:t>
                </a:r>
                <a:endParaRPr lang="ko-KR" altLang="en-US" sz="1400" b="1"/>
              </a:p>
            </p:txBody>
          </p:sp>
        </p:grpSp>
        <p:grpSp>
          <p:nvGrpSpPr>
            <p:cNvPr id="314" name="그룹 313">
              <a:extLst>
                <a:ext uri="{FF2B5EF4-FFF2-40B4-BE49-F238E27FC236}">
                  <a16:creationId xmlns:a16="http://schemas.microsoft.com/office/drawing/2014/main" id="{FD1EA8AD-1B02-9E93-7209-3C0DD35E9CF6}"/>
                </a:ext>
              </a:extLst>
            </p:cNvPr>
            <p:cNvGrpSpPr/>
            <p:nvPr/>
          </p:nvGrpSpPr>
          <p:grpSpPr>
            <a:xfrm>
              <a:off x="7473160" y="2269719"/>
              <a:ext cx="970547" cy="336054"/>
              <a:chOff x="6097319" y="4042632"/>
              <a:chExt cx="684000" cy="360000"/>
            </a:xfrm>
          </p:grpSpPr>
          <p:sp>
            <p:nvSpPr>
              <p:cNvPr id="315" name="직사각형 314">
                <a:extLst>
                  <a:ext uri="{FF2B5EF4-FFF2-40B4-BE49-F238E27FC236}">
                    <a16:creationId xmlns:a16="http://schemas.microsoft.com/office/drawing/2014/main" id="{2A4BB439-2504-9587-3FD2-E4D3C038B769}"/>
                  </a:ext>
                </a:extLst>
              </p:cNvPr>
              <p:cNvSpPr/>
              <p:nvPr/>
            </p:nvSpPr>
            <p:spPr>
              <a:xfrm>
                <a:off x="6439200" y="4042632"/>
                <a:ext cx="342119" cy="360000"/>
              </a:xfrm>
              <a:prstGeom prst="rect">
                <a:avLst/>
              </a:prstGeom>
              <a:solidFill>
                <a:srgbClr val="D0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/>
                  <a:t>*</a:t>
                </a:r>
                <a:endParaRPr lang="ko-KR" altLang="en-US" sz="1400" b="1"/>
              </a:p>
            </p:txBody>
          </p:sp>
          <p:sp>
            <p:nvSpPr>
              <p:cNvPr id="316" name="직사각형 315">
                <a:extLst>
                  <a:ext uri="{FF2B5EF4-FFF2-40B4-BE49-F238E27FC236}">
                    <a16:creationId xmlns:a16="http://schemas.microsoft.com/office/drawing/2014/main" id="{20D5CAC3-B4B8-B112-9C30-B7CE85F9A5FA}"/>
                  </a:ext>
                </a:extLst>
              </p:cNvPr>
              <p:cNvSpPr/>
              <p:nvPr/>
            </p:nvSpPr>
            <p:spPr>
              <a:xfrm>
                <a:off x="6097319" y="4042632"/>
                <a:ext cx="342000" cy="360000"/>
              </a:xfrm>
              <a:prstGeom prst="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/>
                  <a:t>6</a:t>
                </a:r>
                <a:endParaRPr lang="ko-KR" altLang="en-US" sz="1400" b="1"/>
              </a:p>
            </p:txBody>
          </p:sp>
        </p:grpSp>
      </p:grpSp>
      <p:sp>
        <p:nvSpPr>
          <p:cNvPr id="334" name="TextBox 333">
            <a:extLst>
              <a:ext uri="{FF2B5EF4-FFF2-40B4-BE49-F238E27FC236}">
                <a16:creationId xmlns:a16="http://schemas.microsoft.com/office/drawing/2014/main" id="{E1B56DBA-1872-B173-F67C-3A335054448E}"/>
              </a:ext>
            </a:extLst>
          </p:cNvPr>
          <p:cNvSpPr txBox="1"/>
          <p:nvPr/>
        </p:nvSpPr>
        <p:spPr>
          <a:xfrm>
            <a:off x="759869" y="2364504"/>
            <a:ext cx="7754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/>
              <a:t>Input</a:t>
            </a:r>
            <a:endParaRPr lang="en-US" altLang="ko-KR" sz="1100" b="1"/>
          </a:p>
        </p:txBody>
      </p:sp>
      <p:cxnSp>
        <p:nvCxnSpPr>
          <p:cNvPr id="335" name="직선 연결선 334">
            <a:extLst>
              <a:ext uri="{FF2B5EF4-FFF2-40B4-BE49-F238E27FC236}">
                <a16:creationId xmlns:a16="http://schemas.microsoft.com/office/drawing/2014/main" id="{4BC56EC8-BFC0-B1B0-86B1-D8D9D2E3B83B}"/>
              </a:ext>
            </a:extLst>
          </p:cNvPr>
          <p:cNvCxnSpPr>
            <a:cxnSpLocks/>
          </p:cNvCxnSpPr>
          <p:nvPr/>
        </p:nvCxnSpPr>
        <p:spPr>
          <a:xfrm>
            <a:off x="753353" y="2819464"/>
            <a:ext cx="107718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19F828D-ED67-CC77-0E83-E66AAE8C4095}"/>
              </a:ext>
            </a:extLst>
          </p:cNvPr>
          <p:cNvSpPr txBox="1"/>
          <p:nvPr/>
        </p:nvSpPr>
        <p:spPr>
          <a:xfrm>
            <a:off x="753353" y="3613869"/>
            <a:ext cx="14988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Attention Mask</a:t>
            </a:r>
            <a:endParaRPr lang="en-US" altLang="ko-KR" sz="1100" b="1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118D732D-E041-7738-6F38-BE6AF41EDA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402" y="4179787"/>
            <a:ext cx="9684177" cy="225422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482FF5F-7072-9B86-7C2A-FA952E2A3863}"/>
              </a:ext>
            </a:extLst>
          </p:cNvPr>
          <p:cNvSpPr txBox="1"/>
          <p:nvPr/>
        </p:nvSpPr>
        <p:spPr>
          <a:xfrm>
            <a:off x="759869" y="4089629"/>
            <a:ext cx="14022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Patch + Position Embedding</a:t>
            </a:r>
            <a:endParaRPr lang="en-US" altLang="ko-KR" sz="1100" b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17738D-CC74-CE68-5D30-8166552C6EAF}"/>
              </a:ext>
            </a:extLst>
          </p:cNvPr>
          <p:cNvSpPr txBox="1"/>
          <p:nvPr/>
        </p:nvSpPr>
        <p:spPr>
          <a:xfrm>
            <a:off x="1344717" y="3770482"/>
            <a:ext cx="3161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/>
              <a:t>+</a:t>
            </a:r>
            <a:endParaRPr lang="en-US" altLang="ko-KR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99F77B5-E6D4-E81E-138C-1C6718880ACA}"/>
              </a:ext>
            </a:extLst>
          </p:cNvPr>
          <p:cNvSpPr txBox="1"/>
          <p:nvPr/>
        </p:nvSpPr>
        <p:spPr>
          <a:xfrm>
            <a:off x="1344718" y="3331409"/>
            <a:ext cx="3161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/>
              <a:t>x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9D987E8-1CE5-1386-7958-7D16C4E73C62}"/>
              </a:ext>
            </a:extLst>
          </p:cNvPr>
          <p:cNvGrpSpPr/>
          <p:nvPr/>
        </p:nvGrpSpPr>
        <p:grpSpPr>
          <a:xfrm>
            <a:off x="3350068" y="3147808"/>
            <a:ext cx="8088579" cy="781404"/>
            <a:chOff x="3350068" y="3147808"/>
            <a:chExt cx="8088579" cy="781404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736797EA-53B1-9DBC-B145-C17A84E8D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0068" y="3147808"/>
              <a:ext cx="8088579" cy="781404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DFFA4554-6CD7-58E0-E542-CB3352051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82049" y="3627123"/>
              <a:ext cx="814387" cy="2640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0501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그룹 99">
            <a:extLst>
              <a:ext uri="{FF2B5EF4-FFF2-40B4-BE49-F238E27FC236}">
                <a16:creationId xmlns:a16="http://schemas.microsoft.com/office/drawing/2014/main" id="{0BEA8F75-2A08-1A93-9C4A-2B546D6BC467}"/>
              </a:ext>
            </a:extLst>
          </p:cNvPr>
          <p:cNvGrpSpPr/>
          <p:nvPr/>
        </p:nvGrpSpPr>
        <p:grpSpPr>
          <a:xfrm>
            <a:off x="236593" y="223804"/>
            <a:ext cx="11682579" cy="6491587"/>
            <a:chOff x="457200" y="212274"/>
            <a:chExt cx="11277600" cy="6348182"/>
          </a:xfrm>
        </p:grpSpPr>
        <p:sp>
          <p:nvSpPr>
            <p:cNvPr id="101" name="모서리가 둥근 직사각형 5">
              <a:extLst>
                <a:ext uri="{FF2B5EF4-FFF2-40B4-BE49-F238E27FC236}">
                  <a16:creationId xmlns:a16="http://schemas.microsoft.com/office/drawing/2014/main" id="{BE18C25F-BB37-AF1C-4BB0-C7B926ECF023}"/>
                </a:ext>
              </a:extLst>
            </p:cNvPr>
            <p:cNvSpPr/>
            <p:nvPr/>
          </p:nvSpPr>
          <p:spPr>
            <a:xfrm>
              <a:off x="457200" y="457199"/>
              <a:ext cx="11277600" cy="6103257"/>
            </a:xfrm>
            <a:prstGeom prst="roundRect">
              <a:avLst>
                <a:gd name="adj" fmla="val 2480"/>
              </a:avLst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2" name="양쪽 모서리가 둥근 사각형 7">
              <a:extLst>
                <a:ext uri="{FF2B5EF4-FFF2-40B4-BE49-F238E27FC236}">
                  <a16:creationId xmlns:a16="http://schemas.microsoft.com/office/drawing/2014/main" id="{91D65E26-B25A-2F5F-1830-A1AC50C52726}"/>
                </a:ext>
              </a:extLst>
            </p:cNvPr>
            <p:cNvSpPr/>
            <p:nvPr/>
          </p:nvSpPr>
          <p:spPr>
            <a:xfrm>
              <a:off x="457200" y="212274"/>
              <a:ext cx="11277600" cy="792897"/>
            </a:xfrm>
            <a:prstGeom prst="round2SameRect">
              <a:avLst>
                <a:gd name="adj1" fmla="val 13667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400" b="1" i="1" kern="0">
                  <a:solidFill>
                    <a:schemeClr val="bg1"/>
                  </a:solidFill>
                </a:rPr>
                <a:t>IIP Lab Seminar. </a:t>
              </a:r>
              <a:r>
                <a:rPr lang="en-US" altLang="ko-KR" sz="1100" i="1" kern="0">
                  <a:solidFill>
                    <a:schemeClr val="bg1"/>
                  </a:solidFill>
                </a:rPr>
                <a:t>Multi-modal Deep Learning / RoBERTa MFT</a:t>
              </a:r>
              <a:endParaRPr lang="ko-KR" altLang="en-US" sz="4000" i="1" kern="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D5D0128-3445-4302-8563-21AEE3DC4A1A}"/>
              </a:ext>
            </a:extLst>
          </p:cNvPr>
          <p:cNvSpPr txBox="1"/>
          <p:nvPr/>
        </p:nvSpPr>
        <p:spPr>
          <a:xfrm>
            <a:off x="753353" y="1250096"/>
            <a:ext cx="10689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Proposed model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04F22C-7609-41C7-BB96-0603CE177570}"/>
              </a:ext>
            </a:extLst>
          </p:cNvPr>
          <p:cNvSpPr txBox="1"/>
          <p:nvPr/>
        </p:nvSpPr>
        <p:spPr>
          <a:xfrm>
            <a:off x="753353" y="1895131"/>
            <a:ext cx="106892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/>
              <a:t>■ </a:t>
            </a:r>
            <a:r>
              <a:rPr lang="en-US" altLang="ko-KR" sz="1600" b="1"/>
              <a:t>RoBERTa MFT with Late Fusion</a:t>
            </a:r>
            <a:endParaRPr lang="en-US" altLang="ko-KR" sz="140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24134DE-EEF2-4B12-808A-DF022C1CD809}"/>
              </a:ext>
            </a:extLst>
          </p:cNvPr>
          <p:cNvCxnSpPr>
            <a:cxnSpLocks/>
          </p:cNvCxnSpPr>
          <p:nvPr/>
        </p:nvCxnSpPr>
        <p:spPr>
          <a:xfrm>
            <a:off x="753353" y="1619428"/>
            <a:ext cx="3550082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75B0504-B7F3-4DE4-8464-406E0CF3F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76E225-085B-DA56-3470-F54D5B4A8DD6}"/>
              </a:ext>
            </a:extLst>
          </p:cNvPr>
          <p:cNvSpPr/>
          <p:nvPr/>
        </p:nvSpPr>
        <p:spPr>
          <a:xfrm>
            <a:off x="753353" y="2482623"/>
            <a:ext cx="914400" cy="1436036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Image</a:t>
            </a:r>
            <a:endParaRPr lang="ko-KR" altLang="en-US" sz="1400" b="1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92FDBD9-C780-DBCE-1697-A042EFCA1440}"/>
              </a:ext>
            </a:extLst>
          </p:cNvPr>
          <p:cNvSpPr/>
          <p:nvPr/>
        </p:nvSpPr>
        <p:spPr>
          <a:xfrm>
            <a:off x="753353" y="4571627"/>
            <a:ext cx="914400" cy="143603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bg1"/>
                </a:solidFill>
              </a:rPr>
              <a:t>Text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DF03913-D439-1F22-F792-C8D5D4276407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667753" y="3200641"/>
            <a:ext cx="4715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A49B4A3-FB60-E39A-02C6-618B2EEBACC6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667753" y="5289645"/>
            <a:ext cx="4715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7B8501F-6B2F-446F-B0A2-8231E3E70F44}"/>
              </a:ext>
            </a:extLst>
          </p:cNvPr>
          <p:cNvSpPr txBox="1"/>
          <p:nvPr/>
        </p:nvSpPr>
        <p:spPr>
          <a:xfrm>
            <a:off x="1685720" y="3918659"/>
            <a:ext cx="16853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/>
              <a:t>Vision Transformer</a:t>
            </a:r>
          </a:p>
          <a:p>
            <a:pPr algn="ctr"/>
            <a:r>
              <a:rPr lang="en-US" altLang="ko-KR" sz="1200"/>
              <a:t>Input Embedding</a:t>
            </a:r>
            <a:endParaRPr lang="en-US" altLang="ko-KR" sz="11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B74737-BAD1-0C71-A63B-D7D3FFAE67CB}"/>
              </a:ext>
            </a:extLst>
          </p:cNvPr>
          <p:cNvSpPr txBox="1"/>
          <p:nvPr/>
        </p:nvSpPr>
        <p:spPr>
          <a:xfrm>
            <a:off x="1652915" y="6004788"/>
            <a:ext cx="16853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/>
              <a:t>Transformer</a:t>
            </a:r>
          </a:p>
          <a:p>
            <a:pPr algn="ctr"/>
            <a:r>
              <a:rPr lang="en-US" altLang="ko-KR" sz="1200"/>
              <a:t>Input Embedding</a:t>
            </a:r>
            <a:endParaRPr lang="en-US" altLang="ko-KR" sz="110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8EF7F6B-054B-D84C-CBA3-A419407C0C17}"/>
              </a:ext>
            </a:extLst>
          </p:cNvPr>
          <p:cNvSpPr/>
          <p:nvPr/>
        </p:nvSpPr>
        <p:spPr>
          <a:xfrm>
            <a:off x="4083772" y="2486061"/>
            <a:ext cx="2317027" cy="1436036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Vision Transformer</a:t>
            </a:r>
          </a:p>
          <a:p>
            <a:pPr algn="ctr"/>
            <a:r>
              <a:rPr lang="en-US" altLang="ko-KR" sz="1400" b="1"/>
              <a:t>Encoder</a:t>
            </a:r>
            <a:endParaRPr lang="ko-KR" altLang="en-US" sz="1400" b="1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BACCCE5-366D-D267-B036-35994E6D89E8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2851905" y="3204079"/>
            <a:ext cx="123186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1D2272B-1DC9-28ED-B0AB-0E4A462E208D}"/>
              </a:ext>
            </a:extLst>
          </p:cNvPr>
          <p:cNvSpPr/>
          <p:nvPr/>
        </p:nvSpPr>
        <p:spPr>
          <a:xfrm>
            <a:off x="4083771" y="4571627"/>
            <a:ext cx="2317027" cy="1436036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Transformer</a:t>
            </a:r>
          </a:p>
          <a:p>
            <a:pPr algn="ctr"/>
            <a:r>
              <a:rPr lang="en-US" altLang="ko-KR" sz="1400" b="1"/>
              <a:t>Encoder</a:t>
            </a:r>
            <a:endParaRPr lang="ko-KR" altLang="en-US" sz="1400" b="1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967E63F-AB18-56D2-A48B-E25A0F4017A0}"/>
              </a:ext>
            </a:extLst>
          </p:cNvPr>
          <p:cNvCxnSpPr>
            <a:cxnSpLocks/>
          </p:cNvCxnSpPr>
          <p:nvPr/>
        </p:nvCxnSpPr>
        <p:spPr>
          <a:xfrm>
            <a:off x="2851905" y="5283508"/>
            <a:ext cx="123186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E23E42B-A464-B922-D785-05E3CC620C5D}"/>
              </a:ext>
            </a:extLst>
          </p:cNvPr>
          <p:cNvCxnSpPr>
            <a:cxnSpLocks/>
          </p:cNvCxnSpPr>
          <p:nvPr/>
        </p:nvCxnSpPr>
        <p:spPr>
          <a:xfrm>
            <a:off x="3229731" y="3189267"/>
            <a:ext cx="3452" cy="21003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42">
            <a:extLst>
              <a:ext uri="{FF2B5EF4-FFF2-40B4-BE49-F238E27FC236}">
                <a16:creationId xmlns:a16="http://schemas.microsoft.com/office/drawing/2014/main" id="{DA9560DA-DC58-C846-15DF-C61FE58C4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564" y="5118930"/>
            <a:ext cx="345237" cy="338555"/>
          </a:xfrm>
          <a:prstGeom prst="rect">
            <a:avLst/>
          </a:prstGeom>
        </p:spPr>
      </p:pic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8BBD17B-E214-FE9C-4240-2DF4623F6B08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6400799" y="3200641"/>
            <a:ext cx="450339" cy="34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E6A994FA-05AD-B818-90A5-DA12B9E7ED49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6400798" y="5288207"/>
            <a:ext cx="450340" cy="14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46399E8-F1DB-B1A9-1966-02A4799AF7C4}"/>
              </a:ext>
            </a:extLst>
          </p:cNvPr>
          <p:cNvSpPr/>
          <p:nvPr/>
        </p:nvSpPr>
        <p:spPr>
          <a:xfrm>
            <a:off x="8578122" y="3534149"/>
            <a:ext cx="791565" cy="1436036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MLP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8992A872-3367-445A-9162-A7FDADF060D7}"/>
              </a:ext>
            </a:extLst>
          </p:cNvPr>
          <p:cNvCxnSpPr>
            <a:cxnSpLocks/>
          </p:cNvCxnSpPr>
          <p:nvPr/>
        </p:nvCxnSpPr>
        <p:spPr>
          <a:xfrm flipH="1">
            <a:off x="7707962" y="3200641"/>
            <a:ext cx="2594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3F5B37C1-58B7-B896-10C7-B5811F7A483F}"/>
              </a:ext>
            </a:extLst>
          </p:cNvPr>
          <p:cNvCxnSpPr>
            <a:cxnSpLocks/>
          </p:cNvCxnSpPr>
          <p:nvPr/>
        </p:nvCxnSpPr>
        <p:spPr>
          <a:xfrm flipH="1" flipV="1">
            <a:off x="7707962" y="5288207"/>
            <a:ext cx="273872" cy="8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F6147D9E-7086-496A-517B-FA9FF3530DC0}"/>
              </a:ext>
            </a:extLst>
          </p:cNvPr>
          <p:cNvCxnSpPr>
            <a:cxnSpLocks/>
          </p:cNvCxnSpPr>
          <p:nvPr/>
        </p:nvCxnSpPr>
        <p:spPr>
          <a:xfrm>
            <a:off x="7963977" y="3189302"/>
            <a:ext cx="3452" cy="21076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그림 67">
            <a:extLst>
              <a:ext uri="{FF2B5EF4-FFF2-40B4-BE49-F238E27FC236}">
                <a16:creationId xmlns:a16="http://schemas.microsoft.com/office/drawing/2014/main" id="{C3849669-4657-C129-66D5-076B4EB56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1358" y="4074323"/>
            <a:ext cx="345237" cy="338555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60982783-C463-50A7-C256-0CB2D56F5CCA}"/>
              </a:ext>
            </a:extLst>
          </p:cNvPr>
          <p:cNvSpPr/>
          <p:nvPr/>
        </p:nvSpPr>
        <p:spPr>
          <a:xfrm>
            <a:off x="9870272" y="2488060"/>
            <a:ext cx="1014925" cy="3528215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Class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200"/>
              <a:t>Label: 0</a:t>
            </a:r>
          </a:p>
          <a:p>
            <a:pPr algn="ctr"/>
            <a:r>
              <a:rPr lang="en-US" altLang="ko-KR" sz="1200"/>
              <a:t>Label: 1</a:t>
            </a:r>
          </a:p>
          <a:p>
            <a:pPr algn="ctr"/>
            <a:r>
              <a:rPr lang="en-US" altLang="ko-KR" sz="1200"/>
              <a:t>Label: 2</a:t>
            </a:r>
          </a:p>
          <a:p>
            <a:pPr algn="ctr"/>
            <a:r>
              <a:rPr lang="en-US" altLang="ko-KR" sz="1200"/>
              <a:t>Label: 3</a:t>
            </a:r>
          </a:p>
          <a:p>
            <a:pPr algn="ctr"/>
            <a:r>
              <a:rPr lang="en-US" altLang="ko-KR" sz="1200"/>
              <a:t>Label: 4</a:t>
            </a:r>
          </a:p>
          <a:p>
            <a:pPr algn="ctr"/>
            <a:r>
              <a:rPr lang="en-US" altLang="ko-KR" sz="1200"/>
              <a:t>.</a:t>
            </a:r>
          </a:p>
          <a:p>
            <a:pPr algn="ctr"/>
            <a:r>
              <a:rPr lang="en-US" altLang="ko-KR" sz="1200"/>
              <a:t>.</a:t>
            </a:r>
          </a:p>
          <a:p>
            <a:pPr algn="ctr"/>
            <a:r>
              <a:rPr lang="en-US" altLang="ko-KR" sz="1200"/>
              <a:t>.</a:t>
            </a:r>
          </a:p>
          <a:p>
            <a:pPr algn="ctr"/>
            <a:r>
              <a:rPr lang="en-US" altLang="ko-KR" sz="1200"/>
              <a:t>Label: 11</a:t>
            </a:r>
          </a:p>
          <a:p>
            <a:pPr algn="ctr"/>
            <a:r>
              <a:rPr lang="en-US" altLang="ko-KR" sz="1200"/>
              <a:t>Label: 12</a:t>
            </a:r>
          </a:p>
          <a:p>
            <a:pPr algn="ctr"/>
            <a:r>
              <a:rPr lang="en-US" altLang="ko-KR" sz="1200"/>
              <a:t>Label: 13</a:t>
            </a:r>
          </a:p>
          <a:p>
            <a:pPr algn="ctr"/>
            <a:r>
              <a:rPr lang="en-US" altLang="ko-KR" sz="1200"/>
              <a:t>Label: 14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A4C4965-BEFB-6280-FBC7-FC496DED38DB}"/>
              </a:ext>
            </a:extLst>
          </p:cNvPr>
          <p:cNvCxnSpPr>
            <a:cxnSpLocks/>
            <a:stCxn id="53" idx="3"/>
            <a:endCxn id="69" idx="1"/>
          </p:cNvCxnSpPr>
          <p:nvPr/>
        </p:nvCxnSpPr>
        <p:spPr>
          <a:xfrm>
            <a:off x="9369687" y="4252167"/>
            <a:ext cx="50058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7770658D-4D4C-B8D5-61AC-8126BAC4E1D9}"/>
              </a:ext>
            </a:extLst>
          </p:cNvPr>
          <p:cNvCxnSpPr>
            <a:cxnSpLocks/>
            <a:stCxn id="43" idx="2"/>
            <a:endCxn id="75" idx="1"/>
          </p:cNvCxnSpPr>
          <p:nvPr/>
        </p:nvCxnSpPr>
        <p:spPr>
          <a:xfrm rot="16200000" flipH="1">
            <a:off x="3137215" y="5553452"/>
            <a:ext cx="313452" cy="121517"/>
          </a:xfrm>
          <a:prstGeom prst="bentConnector2">
            <a:avLst/>
          </a:prstGeom>
          <a:ln w="28575">
            <a:solidFill>
              <a:srgbClr val="D0CE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7AB0D61-E298-42E4-BD18-49CBC7191F17}"/>
              </a:ext>
            </a:extLst>
          </p:cNvPr>
          <p:cNvSpPr txBox="1"/>
          <p:nvPr/>
        </p:nvSpPr>
        <p:spPr>
          <a:xfrm>
            <a:off x="3354700" y="5540104"/>
            <a:ext cx="7126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/>
              <a:t>Early</a:t>
            </a:r>
          </a:p>
          <a:p>
            <a:pPr algn="ctr"/>
            <a:r>
              <a:rPr lang="en-US" altLang="ko-KR" sz="1200"/>
              <a:t>Fusion</a:t>
            </a:r>
            <a:endParaRPr lang="en-US" altLang="ko-KR" sz="11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C52F7B8-4CC2-00A7-BD53-5127DD644020}"/>
              </a:ext>
            </a:extLst>
          </p:cNvPr>
          <p:cNvSpPr txBox="1"/>
          <p:nvPr/>
        </p:nvSpPr>
        <p:spPr>
          <a:xfrm>
            <a:off x="6702656" y="4009848"/>
            <a:ext cx="6540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/>
              <a:t>Late</a:t>
            </a:r>
          </a:p>
          <a:p>
            <a:pPr algn="ctr"/>
            <a:r>
              <a:rPr lang="en-US" altLang="ko-KR" sz="1200"/>
              <a:t>Fusion</a:t>
            </a:r>
            <a:endParaRPr lang="en-US" altLang="ko-KR" sz="1100"/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6BB58B85-F563-3684-40C6-51D70CB8E8D8}"/>
              </a:ext>
            </a:extLst>
          </p:cNvPr>
          <p:cNvCxnSpPr>
            <a:cxnSpLocks/>
            <a:stCxn id="68" idx="1"/>
            <a:endCxn id="78" idx="3"/>
          </p:cNvCxnSpPr>
          <p:nvPr/>
        </p:nvCxnSpPr>
        <p:spPr>
          <a:xfrm rot="10800000">
            <a:off x="7356668" y="4240681"/>
            <a:ext cx="434690" cy="2920"/>
          </a:xfrm>
          <a:prstGeom prst="bentConnector3">
            <a:avLst>
              <a:gd name="adj1" fmla="val 50000"/>
            </a:avLst>
          </a:prstGeom>
          <a:ln w="28575">
            <a:solidFill>
              <a:srgbClr val="D0CE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0B27E15-9ED0-54E5-254D-DDED03ED76EB}"/>
              </a:ext>
            </a:extLst>
          </p:cNvPr>
          <p:cNvGrpSpPr/>
          <p:nvPr/>
        </p:nvGrpSpPr>
        <p:grpSpPr>
          <a:xfrm>
            <a:off x="2139273" y="2484143"/>
            <a:ext cx="716639" cy="1434515"/>
            <a:chOff x="2139273" y="2484143"/>
            <a:chExt cx="716639" cy="1434515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E83E6BA-A093-2CD5-69AF-76973ECEFF5F}"/>
                </a:ext>
              </a:extLst>
            </p:cNvPr>
            <p:cNvSpPr/>
            <p:nvPr/>
          </p:nvSpPr>
          <p:spPr>
            <a:xfrm>
              <a:off x="2139273" y="2986975"/>
              <a:ext cx="712632" cy="931683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/>
                <a:t>Image</a:t>
              </a:r>
            </a:p>
            <a:p>
              <a:pPr algn="ctr"/>
              <a:endParaRPr lang="en-US" altLang="ko-KR" sz="1400" b="1"/>
            </a:p>
            <a:p>
              <a:pPr algn="ctr"/>
              <a:r>
                <a:rPr lang="en-US" altLang="ko-KR" sz="1400" b="1"/>
                <a:t>Emb</a:t>
              </a:r>
              <a:endParaRPr lang="ko-KR" altLang="en-US" sz="1400" b="1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B3AF880-854A-4BDA-80F6-198E5A07B5B9}"/>
                </a:ext>
              </a:extLst>
            </p:cNvPr>
            <p:cNvSpPr/>
            <p:nvPr/>
          </p:nvSpPr>
          <p:spPr>
            <a:xfrm>
              <a:off x="2143280" y="2484143"/>
              <a:ext cx="712632" cy="477192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/>
                <a:t>Image</a:t>
              </a:r>
            </a:p>
            <a:p>
              <a:pPr algn="ctr"/>
              <a:r>
                <a:rPr lang="en-US" altLang="ko-KR" sz="1400" b="1"/>
                <a:t>[CLS]</a:t>
              </a:r>
              <a:endParaRPr lang="ko-KR" altLang="en-US" sz="1400" b="1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8A841DB-D020-64AC-47C9-1188D430BC2C}"/>
              </a:ext>
            </a:extLst>
          </p:cNvPr>
          <p:cNvGrpSpPr/>
          <p:nvPr/>
        </p:nvGrpSpPr>
        <p:grpSpPr>
          <a:xfrm>
            <a:off x="2139273" y="4566882"/>
            <a:ext cx="717607" cy="1440781"/>
            <a:chOff x="2139273" y="4566882"/>
            <a:chExt cx="717607" cy="144078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1470F3-0F7E-A154-B15B-1E171CF16D36}"/>
                </a:ext>
              </a:extLst>
            </p:cNvPr>
            <p:cNvSpPr/>
            <p:nvPr/>
          </p:nvSpPr>
          <p:spPr>
            <a:xfrm>
              <a:off x="2139273" y="5080943"/>
              <a:ext cx="712632" cy="9267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solidFill>
                    <a:schemeClr val="bg1"/>
                  </a:solidFill>
                </a:rPr>
                <a:t>Text</a:t>
              </a:r>
            </a:p>
            <a:p>
              <a:pPr algn="ctr"/>
              <a:endParaRPr lang="en-US" altLang="ko-KR" sz="1400" b="1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400" b="1">
                  <a:solidFill>
                    <a:schemeClr val="bg1"/>
                  </a:solidFill>
                </a:rPr>
                <a:t>Emb</a:t>
              </a:r>
              <a:endParaRPr lang="ko-KR" alt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EF0073D2-E034-B746-82A6-09F4AFC4E8E6}"/>
                </a:ext>
              </a:extLst>
            </p:cNvPr>
            <p:cNvSpPr/>
            <p:nvPr/>
          </p:nvSpPr>
          <p:spPr>
            <a:xfrm>
              <a:off x="2144248" y="4566882"/>
              <a:ext cx="712632" cy="4823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solidFill>
                    <a:schemeClr val="bg1"/>
                  </a:solidFill>
                </a:rPr>
                <a:t>Text</a:t>
              </a:r>
            </a:p>
            <a:p>
              <a:pPr algn="ctr"/>
              <a:r>
                <a:rPr lang="en-US" altLang="ko-KR" sz="1400" b="1">
                  <a:solidFill>
                    <a:schemeClr val="bg1"/>
                  </a:solidFill>
                </a:rPr>
                <a:t>[CLS]</a:t>
              </a:r>
              <a:endParaRPr lang="ko-KR" altLang="en-US" sz="14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354AF5F3-6A29-6738-875C-77FB4BE5D402}"/>
              </a:ext>
            </a:extLst>
          </p:cNvPr>
          <p:cNvGrpSpPr/>
          <p:nvPr/>
        </p:nvGrpSpPr>
        <p:grpSpPr>
          <a:xfrm>
            <a:off x="6847447" y="2472009"/>
            <a:ext cx="856824" cy="1434515"/>
            <a:chOff x="2139273" y="2484143"/>
            <a:chExt cx="716639" cy="1434515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675786C-DB17-5E8D-BD59-B790F4FB1908}"/>
                </a:ext>
              </a:extLst>
            </p:cNvPr>
            <p:cNvSpPr/>
            <p:nvPr/>
          </p:nvSpPr>
          <p:spPr>
            <a:xfrm>
              <a:off x="2139273" y="2986975"/>
              <a:ext cx="712632" cy="931683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/>
                <a:t>Image</a:t>
              </a:r>
            </a:p>
            <a:p>
              <a:pPr algn="ctr"/>
              <a:endParaRPr lang="en-US" altLang="ko-KR" sz="1400" b="1"/>
            </a:p>
            <a:p>
              <a:pPr algn="ctr"/>
              <a:r>
                <a:rPr lang="en-US" altLang="ko-KR" sz="1400" b="1"/>
                <a:t>Context</a:t>
              </a:r>
              <a:endParaRPr lang="ko-KR" altLang="en-US" sz="1400" b="1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AEFE851-D337-E1FF-209B-6132BB1499D4}"/>
                </a:ext>
              </a:extLst>
            </p:cNvPr>
            <p:cNvSpPr/>
            <p:nvPr/>
          </p:nvSpPr>
          <p:spPr>
            <a:xfrm>
              <a:off x="2143280" y="2484143"/>
              <a:ext cx="712632" cy="477192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/>
                <a:t>Image</a:t>
              </a:r>
            </a:p>
            <a:p>
              <a:pPr algn="ctr"/>
              <a:r>
                <a:rPr lang="en-US" altLang="ko-KR" sz="1400" b="1"/>
                <a:t>[CLS]</a:t>
              </a:r>
              <a:endParaRPr lang="ko-KR" altLang="en-US" sz="1400" b="1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BBCAF58D-8AD1-4C90-2689-CB4C677E4834}"/>
              </a:ext>
            </a:extLst>
          </p:cNvPr>
          <p:cNvGrpSpPr/>
          <p:nvPr/>
        </p:nvGrpSpPr>
        <p:grpSpPr>
          <a:xfrm>
            <a:off x="6851876" y="4576855"/>
            <a:ext cx="856826" cy="1434515"/>
            <a:chOff x="2139272" y="2484143"/>
            <a:chExt cx="716640" cy="1434515"/>
          </a:xfrm>
          <a:solidFill>
            <a:srgbClr val="D0CECE"/>
          </a:solidFill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11F559B3-F695-3367-D73D-CC927605A24B}"/>
                </a:ext>
              </a:extLst>
            </p:cNvPr>
            <p:cNvSpPr/>
            <p:nvPr/>
          </p:nvSpPr>
          <p:spPr>
            <a:xfrm>
              <a:off x="2139272" y="2986975"/>
              <a:ext cx="712632" cy="9316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/>
                <a:t>Early_F</a:t>
              </a:r>
            </a:p>
            <a:p>
              <a:pPr algn="ctr"/>
              <a:endParaRPr lang="en-US" altLang="ko-KR" sz="1400" b="1"/>
            </a:p>
            <a:p>
              <a:pPr algn="ctr"/>
              <a:r>
                <a:rPr lang="en-US" altLang="ko-KR" sz="1400" b="1"/>
                <a:t>Context</a:t>
              </a:r>
              <a:endParaRPr lang="ko-KR" altLang="en-US" sz="1400" b="1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B1D50A9B-0AFC-C701-6744-A5B41E134EB2}"/>
                </a:ext>
              </a:extLst>
            </p:cNvPr>
            <p:cNvSpPr/>
            <p:nvPr/>
          </p:nvSpPr>
          <p:spPr>
            <a:xfrm>
              <a:off x="2143280" y="2484143"/>
              <a:ext cx="712632" cy="4771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/>
                <a:t>Early_F</a:t>
              </a:r>
            </a:p>
            <a:p>
              <a:pPr algn="ctr"/>
              <a:r>
                <a:rPr lang="en-US" altLang="ko-KR" sz="1400" b="1"/>
                <a:t>[CLS]</a:t>
              </a:r>
              <a:endParaRPr lang="ko-KR" altLang="en-US" sz="1400" b="1"/>
            </a:p>
          </p:txBody>
        </p:sp>
      </p:grp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561E7EEC-5CD2-BD4D-E250-77C094BDE39C}"/>
              </a:ext>
            </a:extLst>
          </p:cNvPr>
          <p:cNvCxnSpPr>
            <a:cxnSpLocks/>
            <a:stCxn id="68" idx="3"/>
            <a:endCxn id="53" idx="1"/>
          </p:cNvCxnSpPr>
          <p:nvPr/>
        </p:nvCxnSpPr>
        <p:spPr>
          <a:xfrm>
            <a:off x="8136595" y="4243601"/>
            <a:ext cx="441527" cy="85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AD260FA-F849-1214-F97D-CD9CEC32C7B1}"/>
              </a:ext>
            </a:extLst>
          </p:cNvPr>
          <p:cNvSpPr/>
          <p:nvPr/>
        </p:nvSpPr>
        <p:spPr>
          <a:xfrm>
            <a:off x="2134159" y="2483449"/>
            <a:ext cx="712633" cy="14386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7C73C35-5BE1-7554-82D9-768114FD60F5}"/>
              </a:ext>
            </a:extLst>
          </p:cNvPr>
          <p:cNvSpPr/>
          <p:nvPr/>
        </p:nvSpPr>
        <p:spPr>
          <a:xfrm>
            <a:off x="2147541" y="5094903"/>
            <a:ext cx="712633" cy="9151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675E1E7-95D8-DE6E-790C-5EA713346136}"/>
              </a:ext>
            </a:extLst>
          </p:cNvPr>
          <p:cNvSpPr/>
          <p:nvPr/>
        </p:nvSpPr>
        <p:spPr>
          <a:xfrm>
            <a:off x="6843118" y="2483448"/>
            <a:ext cx="856362" cy="4648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57ED0D0-A251-EE71-439B-4287A1ADEF56}"/>
              </a:ext>
            </a:extLst>
          </p:cNvPr>
          <p:cNvSpPr/>
          <p:nvPr/>
        </p:nvSpPr>
        <p:spPr>
          <a:xfrm>
            <a:off x="6857323" y="4590555"/>
            <a:ext cx="856362" cy="4648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973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901314A-F714-40E0-AF41-6AA9A8592C5B}"/>
              </a:ext>
            </a:extLst>
          </p:cNvPr>
          <p:cNvGrpSpPr/>
          <p:nvPr/>
        </p:nvGrpSpPr>
        <p:grpSpPr>
          <a:xfrm>
            <a:off x="236593" y="223804"/>
            <a:ext cx="11682579" cy="6491587"/>
            <a:chOff x="457200" y="212274"/>
            <a:chExt cx="11277600" cy="6348182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457200" y="457199"/>
              <a:ext cx="11277600" cy="6103257"/>
            </a:xfrm>
            <a:prstGeom prst="roundRect">
              <a:avLst>
                <a:gd name="adj" fmla="val 2480"/>
              </a:avLst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457200" y="212274"/>
              <a:ext cx="11277600" cy="792897"/>
            </a:xfrm>
            <a:prstGeom prst="round2SameRect">
              <a:avLst>
                <a:gd name="adj1" fmla="val 13667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400" b="1" i="1" kern="0">
                  <a:solidFill>
                    <a:schemeClr val="bg1"/>
                  </a:solidFill>
                </a:rPr>
                <a:t>IIP Lab Seminar. </a:t>
              </a:r>
              <a:r>
                <a:rPr lang="en-US" altLang="ko-KR" sz="1100" i="1" kern="0">
                  <a:solidFill>
                    <a:schemeClr val="bg1"/>
                  </a:solidFill>
                </a:rPr>
                <a:t>Multi-modal Deep Learning / RoBERTa MFT</a:t>
              </a:r>
              <a:endParaRPr lang="ko-KR" altLang="en-US" sz="4000" i="1" kern="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D5D0128-3445-4302-8563-21AEE3DC4A1A}"/>
              </a:ext>
            </a:extLst>
          </p:cNvPr>
          <p:cNvSpPr txBox="1"/>
          <p:nvPr/>
        </p:nvSpPr>
        <p:spPr>
          <a:xfrm>
            <a:off x="753353" y="1250096"/>
            <a:ext cx="10689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Dataset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04F22C-7609-41C7-BB96-0603CE177570}"/>
              </a:ext>
            </a:extLst>
          </p:cNvPr>
          <p:cNvSpPr txBox="1"/>
          <p:nvPr/>
        </p:nvSpPr>
        <p:spPr>
          <a:xfrm>
            <a:off x="6947350" y="1895131"/>
            <a:ext cx="4495231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/>
              <a:t>■ </a:t>
            </a:r>
            <a:r>
              <a:rPr lang="en-US" altLang="ko-KR" sz="1600" b="1"/>
              <a:t>CrisisMMD: Multimodal Crisis Dataset</a:t>
            </a:r>
            <a:endParaRPr lang="en-US" altLang="ko-KR" sz="1400"/>
          </a:p>
          <a:p>
            <a:endParaRPr lang="en-US" altLang="ko-KR" sz="1600"/>
          </a:p>
          <a:p>
            <a:pPr marL="285750" indent="-285750">
              <a:buFontTx/>
              <a:buChar char="-"/>
            </a:pPr>
            <a:r>
              <a:rPr lang="en-US" altLang="ko-KR" sz="1400" b="1"/>
              <a:t>Title: </a:t>
            </a:r>
            <a:r>
              <a:rPr lang="en-US" altLang="ko-KR" sz="1400"/>
              <a:t>CrisisMMD: Multimodal Twitter Datasets from Natural Disasters</a:t>
            </a:r>
            <a:endParaRPr lang="en-US" altLang="ko-KR" sz="1400" b="1"/>
          </a:p>
          <a:p>
            <a:pPr marL="285750" indent="-285750">
              <a:buFontTx/>
              <a:buChar char="-"/>
            </a:pPr>
            <a:r>
              <a:rPr lang="en-US" altLang="ko-KR" sz="1400" b="1"/>
              <a:t>ICWSM 2018:</a:t>
            </a:r>
            <a:r>
              <a:rPr lang="en-US" altLang="ko-KR" sz="1400"/>
              <a:t>12th International AAAI Conference on Web and Social Media</a:t>
            </a:r>
            <a:endParaRPr lang="en-US" altLang="ko-KR" sz="1400" b="1"/>
          </a:p>
          <a:p>
            <a:pPr marL="285750" indent="-285750">
              <a:buFontTx/>
              <a:buChar char="-"/>
            </a:pPr>
            <a:r>
              <a:rPr lang="en-US" altLang="ko-KR" sz="1400" b="1"/>
              <a:t>Citation : </a:t>
            </a:r>
            <a:r>
              <a:rPr lang="en-US" altLang="ko-KR" sz="1400"/>
              <a:t>170</a:t>
            </a:r>
          </a:p>
          <a:p>
            <a:endParaRPr lang="en-US" altLang="ko-KR" sz="1400" b="1"/>
          </a:p>
          <a:p>
            <a:endParaRPr lang="en-US" altLang="ko-KR" sz="1400" b="1"/>
          </a:p>
          <a:p>
            <a:endParaRPr lang="en-US" altLang="ko-KR" sz="1400" b="1"/>
          </a:p>
          <a:p>
            <a:pPr marL="285750" indent="-285750">
              <a:buFontTx/>
              <a:buChar char="-"/>
            </a:pPr>
            <a:r>
              <a:rPr lang="en-US" altLang="ko-KR" sz="1400" b="1"/>
              <a:t>Title: </a:t>
            </a:r>
            <a:r>
              <a:rPr lang="en-US" altLang="ko-KR" sz="1400"/>
              <a:t>Analysis of Social Media Data using Multimodal Deep Learning for Disaster Response</a:t>
            </a:r>
          </a:p>
          <a:p>
            <a:pPr marL="285750" indent="-285750">
              <a:buFontTx/>
              <a:buChar char="-"/>
            </a:pPr>
            <a:r>
              <a:rPr lang="en-US" altLang="ko-KR" sz="1400" b="1"/>
              <a:t>ISCRAM 2020: </a:t>
            </a:r>
            <a:r>
              <a:rPr lang="en-US" altLang="ko-KR" sz="1400"/>
              <a:t>17th International Conference on Information Systems for Crisis Response and Management</a:t>
            </a:r>
            <a:endParaRPr lang="en-US" altLang="ko-KR" sz="1400" b="1"/>
          </a:p>
          <a:p>
            <a:pPr marL="285750" indent="-285750">
              <a:buFontTx/>
              <a:buChar char="-"/>
            </a:pPr>
            <a:r>
              <a:rPr lang="en-US" altLang="ko-KR" sz="1400" b="1"/>
              <a:t>Citation: 33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24134DE-EEF2-4B12-808A-DF022C1CD809}"/>
              </a:ext>
            </a:extLst>
          </p:cNvPr>
          <p:cNvCxnSpPr>
            <a:cxnSpLocks/>
          </p:cNvCxnSpPr>
          <p:nvPr/>
        </p:nvCxnSpPr>
        <p:spPr>
          <a:xfrm>
            <a:off x="753353" y="1619428"/>
            <a:ext cx="3550082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75B0504-B7F3-4DE4-8464-406E0CF3F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971019D0-50EA-5CD0-6755-6B3BE794D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66" y="1923307"/>
            <a:ext cx="5953429" cy="360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324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901314A-F714-40E0-AF41-6AA9A8592C5B}"/>
              </a:ext>
            </a:extLst>
          </p:cNvPr>
          <p:cNvGrpSpPr/>
          <p:nvPr/>
        </p:nvGrpSpPr>
        <p:grpSpPr>
          <a:xfrm>
            <a:off x="236593" y="223804"/>
            <a:ext cx="11682579" cy="6491587"/>
            <a:chOff x="457200" y="212274"/>
            <a:chExt cx="11277600" cy="6348182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457200" y="457199"/>
              <a:ext cx="11277600" cy="6103257"/>
            </a:xfrm>
            <a:prstGeom prst="roundRect">
              <a:avLst>
                <a:gd name="adj" fmla="val 2480"/>
              </a:avLst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457200" y="212274"/>
              <a:ext cx="11277600" cy="792897"/>
            </a:xfrm>
            <a:prstGeom prst="round2SameRect">
              <a:avLst>
                <a:gd name="adj1" fmla="val 13667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400" b="1" i="1" kern="0">
                  <a:solidFill>
                    <a:schemeClr val="bg1"/>
                  </a:solidFill>
                </a:rPr>
                <a:t>IIP Lab Seminar. </a:t>
              </a:r>
              <a:r>
                <a:rPr lang="en-US" altLang="ko-KR" sz="1100" i="1" kern="0">
                  <a:solidFill>
                    <a:schemeClr val="bg1"/>
                  </a:solidFill>
                </a:rPr>
                <a:t>Multi-modal Deep Learning / RoBERTa MFT</a:t>
              </a:r>
              <a:endParaRPr lang="ko-KR" altLang="en-US" sz="4000" i="1" kern="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D5D0128-3445-4302-8563-21AEE3DC4A1A}"/>
              </a:ext>
            </a:extLst>
          </p:cNvPr>
          <p:cNvSpPr txBox="1"/>
          <p:nvPr/>
        </p:nvSpPr>
        <p:spPr>
          <a:xfrm>
            <a:off x="753353" y="1250096"/>
            <a:ext cx="10689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Dataset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04F22C-7609-41C7-BB96-0603CE177570}"/>
              </a:ext>
            </a:extLst>
          </p:cNvPr>
          <p:cNvSpPr txBox="1"/>
          <p:nvPr/>
        </p:nvSpPr>
        <p:spPr>
          <a:xfrm>
            <a:off x="753353" y="1895131"/>
            <a:ext cx="106892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/>
              <a:t>■ </a:t>
            </a:r>
            <a:r>
              <a:rPr lang="en-US" altLang="ko-KR" sz="1600" b="1"/>
              <a:t>Details</a:t>
            </a:r>
            <a:endParaRPr lang="en-US" altLang="ko-KR" sz="140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24134DE-EEF2-4B12-808A-DF022C1CD809}"/>
              </a:ext>
            </a:extLst>
          </p:cNvPr>
          <p:cNvCxnSpPr>
            <a:cxnSpLocks/>
          </p:cNvCxnSpPr>
          <p:nvPr/>
        </p:nvCxnSpPr>
        <p:spPr>
          <a:xfrm>
            <a:off x="753353" y="1619428"/>
            <a:ext cx="3550082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75B0504-B7F3-4DE4-8464-406E0CF3F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pPr/>
              <a:t>9</a:t>
            </a:fld>
            <a:endParaRPr lang="ko-KR" altLang="en-US"/>
          </a:p>
        </p:txBody>
      </p:sp>
      <p:graphicFrame>
        <p:nvGraphicFramePr>
          <p:cNvPr id="5" name="표 8">
            <a:extLst>
              <a:ext uri="{FF2B5EF4-FFF2-40B4-BE49-F238E27FC236}">
                <a16:creationId xmlns:a16="http://schemas.microsoft.com/office/drawing/2014/main" id="{28FDFD6B-ACB6-C824-9B5F-10D6EDFEC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298068"/>
              </p:ext>
            </p:extLst>
          </p:nvPr>
        </p:nvGraphicFramePr>
        <p:xfrm>
          <a:off x="753355" y="2338207"/>
          <a:ext cx="10689228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684">
                  <a:extLst>
                    <a:ext uri="{9D8B030D-6E8A-4147-A177-3AD203B41FA5}">
                      <a16:colId xmlns:a16="http://schemas.microsoft.com/office/drawing/2014/main" val="2693595669"/>
                    </a:ext>
                  </a:extLst>
                </a:gridCol>
                <a:gridCol w="5588000">
                  <a:extLst>
                    <a:ext uri="{9D8B030D-6E8A-4147-A177-3AD203B41FA5}">
                      <a16:colId xmlns:a16="http://schemas.microsoft.com/office/drawing/2014/main" val="832529209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3900837581"/>
                    </a:ext>
                  </a:extLst>
                </a:gridCol>
                <a:gridCol w="1748544">
                  <a:extLst>
                    <a:ext uri="{9D8B030D-6E8A-4147-A177-3AD203B41FA5}">
                      <a16:colId xmlns:a16="http://schemas.microsoft.com/office/drawing/2014/main" val="24224672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Crisis name</a:t>
                      </a:r>
                    </a:p>
                  </a:txBody>
                  <a:tcPr marL="47625" marR="47625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Keywords</a:t>
                      </a:r>
                    </a:p>
                  </a:txBody>
                  <a:tcPr marL="47625" marR="47625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Start date</a:t>
                      </a:r>
                    </a:p>
                  </a:txBody>
                  <a:tcPr marL="47625" marR="47625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End date</a:t>
                      </a:r>
                    </a:p>
                  </a:txBody>
                  <a:tcPr marL="47625" marR="47625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5178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Hurricane Irma</a:t>
                      </a:r>
                      <a:endParaRPr lang="en-US" sz="1200" u="non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25" marR="47625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u="non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Hurricane Irma, Irma storm, Storm Irma, Irma Hurricane, Irma</a:t>
                      </a:r>
                    </a:p>
                  </a:txBody>
                  <a:tcPr marL="47625" marR="47625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u="non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Sep 6 2017</a:t>
                      </a:r>
                    </a:p>
                  </a:txBody>
                  <a:tcPr marL="47625" marR="47625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u="non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Sep 21 2017</a:t>
                      </a:r>
                    </a:p>
                  </a:txBody>
                  <a:tcPr marL="47625" marR="47625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3097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Hurricane Harvey</a:t>
                      </a:r>
                      <a:endParaRPr lang="en-US" sz="1200" u="non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25" marR="47625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u="non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Hurricane Harvey, Harvey, HurricaneHarvey, Tornado</a:t>
                      </a:r>
                    </a:p>
                  </a:txBody>
                  <a:tcPr marL="47625" marR="47625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u="non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August 25 2017</a:t>
                      </a:r>
                    </a:p>
                  </a:txBody>
                  <a:tcPr marL="47625" marR="47625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u="non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September 20 2017</a:t>
                      </a:r>
                    </a:p>
                  </a:txBody>
                  <a:tcPr marL="47625" marR="47625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0903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Hurricane Maria</a:t>
                      </a:r>
                      <a:endParaRPr lang="en-US" sz="1200" u="non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25" marR="47625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pt-BR" sz="1200" u="non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Hurricane Maria, Maria Storm, Maria Cyclone, Maria Tornado, Tropical Storm Maria, HurricaneMaria, puerto rico</a:t>
                      </a:r>
                    </a:p>
                  </a:txBody>
                  <a:tcPr marL="47625" marR="47625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u="non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September 20 2017</a:t>
                      </a:r>
                    </a:p>
                  </a:txBody>
                  <a:tcPr marL="47625" marR="47625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u="non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November 13 2017</a:t>
                      </a:r>
                    </a:p>
                  </a:txBody>
                  <a:tcPr marL="47625" marR="47625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86745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Hurricane Maria</a:t>
                      </a:r>
                      <a:endParaRPr lang="en-US" sz="1200" u="non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25" marR="47625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u="non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California fire, California wildfire, Wildfire California, USA Wildfire, California wildfires</a:t>
                      </a:r>
                    </a:p>
                  </a:txBody>
                  <a:tcPr marL="47625" marR="47625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u="non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October 10 2017</a:t>
                      </a:r>
                    </a:p>
                  </a:txBody>
                  <a:tcPr marL="47625" marR="47625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u="non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October 27 2017</a:t>
                      </a:r>
                    </a:p>
                  </a:txBody>
                  <a:tcPr marL="47625" marR="47625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97739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Mexico earthquake</a:t>
                      </a:r>
                      <a:endParaRPr lang="en-US" sz="1200" u="non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25" marR="47625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u="non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mexico earthquake, mexicoearthquake</a:t>
                      </a:r>
                    </a:p>
                  </a:txBody>
                  <a:tcPr marL="47625" marR="47625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u="non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September 20 2017</a:t>
                      </a:r>
                    </a:p>
                  </a:txBody>
                  <a:tcPr marL="47625" marR="47625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u="non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October 6 2017</a:t>
                      </a:r>
                    </a:p>
                  </a:txBody>
                  <a:tcPr marL="47625" marR="47625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94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Iraq-Iran earthquake</a:t>
                      </a:r>
                      <a:endParaRPr lang="en-US" sz="1200" u="non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25" marR="47625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u="non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kuwait earthquake, iran earthquake, halabja earthquake, Iraq earthquake</a:t>
                      </a:r>
                    </a:p>
                  </a:txBody>
                  <a:tcPr marL="47625" marR="47625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u="non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November 13 2017</a:t>
                      </a:r>
                    </a:p>
                  </a:txBody>
                  <a:tcPr marL="47625" marR="47625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u="non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November 19 2017</a:t>
                      </a:r>
                    </a:p>
                  </a:txBody>
                  <a:tcPr marL="47625" marR="47625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0954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Sri Lanka floods</a:t>
                      </a:r>
                      <a:endParaRPr lang="en-US" sz="1200" u="non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25" marR="47625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u="non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flood Sri Lanka, FloodSL, SriLanka flooding, SriLanka floods, SriLanka flood, typhoon mora, cyclone mora, mora, CycloneMora</a:t>
                      </a:r>
                    </a:p>
                  </a:txBody>
                  <a:tcPr marL="47625" marR="47625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u="non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May 31 2017</a:t>
                      </a:r>
                    </a:p>
                  </a:txBody>
                  <a:tcPr marL="47625" marR="47625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u="non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July 3 2017</a:t>
                      </a:r>
                    </a:p>
                  </a:txBody>
                  <a:tcPr marL="47625" marR="47625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0371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2002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54132</TotalTime>
  <Words>1238</Words>
  <Application>Microsoft Office PowerPoint</Application>
  <PresentationFormat>와이드스크린</PresentationFormat>
  <Paragraphs>427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윤준호</cp:lastModifiedBy>
  <cp:revision>5360</cp:revision>
  <cp:lastPrinted>2022-01-04T03:27:22Z</cp:lastPrinted>
  <dcterms:created xsi:type="dcterms:W3CDTF">2019-04-17T04:58:35Z</dcterms:created>
  <dcterms:modified xsi:type="dcterms:W3CDTF">2022-09-01T04:18:23Z</dcterms:modified>
</cp:coreProperties>
</file>