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7" r:id="rId4"/>
    <p:sldId id="288" r:id="rId5"/>
    <p:sldId id="286" r:id="rId6"/>
    <p:sldId id="285" r:id="rId7"/>
    <p:sldId id="280" r:id="rId8"/>
    <p:sldId id="283" r:id="rId9"/>
    <p:sldId id="291" r:id="rId10"/>
    <p:sldId id="289" r:id="rId11"/>
    <p:sldId id="293" r:id="rId12"/>
    <p:sldId id="292" r:id="rId13"/>
    <p:sldId id="294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594"/>
    <a:srgbClr val="536580"/>
    <a:srgbClr val="617695"/>
    <a:srgbClr val="88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%3A%2F%2Fiip.gachon.ac.kr&amp;sa=D&amp;sntz=1&amp;usg=AFQjCNHmthuhz2EGFav2DNS23_T5nXtwf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90813" y="2861129"/>
            <a:ext cx="3248643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C5A48D"/>
                </a:solidFill>
              </a:rPr>
              <a:t>IIP Lab / </a:t>
            </a:r>
            <a:r>
              <a:rPr lang="en-US" altLang="ko-KR" sz="1400" b="1" err="1">
                <a:solidFill>
                  <a:srgbClr val="C5A48D"/>
                </a:solidFill>
              </a:rPr>
              <a:t>JunHo</a:t>
            </a:r>
            <a:r>
              <a:rPr lang="en-US" altLang="ko-KR" sz="1400" b="1">
                <a:solidFill>
                  <a:srgbClr val="C5A48D"/>
                </a:solidFill>
              </a:rPr>
              <a:t> Yoon</a:t>
            </a: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R&amp;D Contents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Research Plans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166007" y="650059"/>
            <a:ext cx="5659637" cy="2508777"/>
            <a:chOff x="4706334" y="1714088"/>
            <a:chExt cx="5659637" cy="25087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334" y="1714088"/>
              <a:ext cx="5659637" cy="2508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72955" y="1959895"/>
              <a:ext cx="4145117" cy="1446550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ore-KR" sz="4400" b="1" kern="0">
                  <a:solidFill>
                    <a:prstClr val="white"/>
                  </a:solidFill>
                </a:rPr>
                <a:t>GOLF</a:t>
              </a:r>
              <a:r>
                <a:rPr lang="ko-KR" altLang="en-US" sz="44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4400" b="1" kern="0">
                  <a:solidFill>
                    <a:prstClr val="white"/>
                  </a:solidFill>
                </a:rPr>
                <a:t>BALL</a:t>
              </a:r>
            </a:p>
            <a:p>
              <a:pPr latinLnBrk="0">
                <a:defRPr/>
              </a:pPr>
              <a:r>
                <a:rPr lang="en-US" altLang="ko-Kore-KR" sz="4400" b="1" kern="0">
                  <a:solidFill>
                    <a:prstClr val="white"/>
                  </a:solidFill>
                </a:rPr>
                <a:t>Tracking</a:t>
              </a:r>
              <a:endParaRPr lang="en" altLang="ko-Kore-KR" sz="200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315591C7-AC0B-4402-9B9F-B47A74016076}"/>
              </a:ext>
            </a:extLst>
          </p:cNvPr>
          <p:cNvSpPr/>
          <p:nvPr/>
        </p:nvSpPr>
        <p:spPr>
          <a:xfrm>
            <a:off x="1015134" y="719141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B36D9F-83D8-432C-BB0E-65C30B309881}"/>
              </a:ext>
            </a:extLst>
          </p:cNvPr>
          <p:cNvSpPr/>
          <p:nvPr/>
        </p:nvSpPr>
        <p:spPr>
          <a:xfrm>
            <a:off x="4166007" y="3699165"/>
            <a:ext cx="5659637" cy="1692771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i="0">
                <a:solidFill>
                  <a:srgbClr val="8899B1"/>
                </a:solidFill>
                <a:effectLst/>
                <a:latin typeface="Open Sans"/>
              </a:rPr>
              <a:t>I am looking for undergraduate or graduate students to work on research projects in AI, Smart Sensor Network and Intelligent Security. Please feel free to contact me by e-mail.</a:t>
            </a:r>
          </a:p>
          <a:p>
            <a:pPr latinLnBrk="0">
              <a:defRPr/>
            </a:pPr>
            <a:endParaRPr lang="en-US" altLang="ko-Kore-KR" sz="2000">
              <a:solidFill>
                <a:srgbClr val="8899B1"/>
              </a:solidFill>
              <a:latin typeface="Open Sans"/>
            </a:endParaRPr>
          </a:p>
          <a:p>
            <a:pPr latinLnBrk="0">
              <a:defRPr/>
            </a:pPr>
            <a:endParaRPr lang="en-US" altLang="ko-Kore-KR" sz="2000">
              <a:solidFill>
                <a:srgbClr val="8899B1"/>
              </a:solidFill>
              <a:latin typeface="Open Sans"/>
            </a:endParaRPr>
          </a:p>
          <a:p>
            <a:pPr latinLnBrk="0">
              <a:defRPr/>
            </a:pPr>
            <a:r>
              <a:rPr lang="en-US" altLang="ko-KR" sz="1400" i="0" u="sng">
                <a:solidFill>
                  <a:srgbClr val="8899B1"/>
                </a:solidFill>
                <a:effectLst/>
                <a:latin typeface="Open Sans"/>
              </a:rPr>
              <a:t>Intelligent Information Processing Lab. - </a:t>
            </a:r>
            <a:r>
              <a:rPr lang="en-US" altLang="ko-KR" sz="1400" i="0" u="sng" strike="noStrike">
                <a:solidFill>
                  <a:srgbClr val="8899B1"/>
                </a:solidFill>
                <a:effectLst/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iip.gachon.ac.kr</a:t>
            </a:r>
            <a:endParaRPr lang="en" altLang="ko-Kore-KR" sz="1400" u="sng">
              <a:solidFill>
                <a:srgbClr val="8899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D3258-A6B5-4E29-AC78-B8EAEF5AB0BB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9D5EB-C173-4314-869F-45BE7352D5F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Research Plans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84839-FF7C-4CD7-A30D-80495E3B78FA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E223CB-5238-4218-B68B-B785BC1AE87C}"/>
              </a:ext>
            </a:extLst>
          </p:cNvPr>
          <p:cNvGrpSpPr/>
          <p:nvPr/>
        </p:nvGrpSpPr>
        <p:grpSpPr>
          <a:xfrm>
            <a:off x="4292553" y="1124010"/>
            <a:ext cx="6686146" cy="4631093"/>
            <a:chOff x="4292553" y="1898519"/>
            <a:chExt cx="5652895" cy="46310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8DDFC4-2068-4497-B766-F489825A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6932" y="1898520"/>
              <a:ext cx="1384136" cy="42944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2328718-C7F9-4870-BF5A-451DDC72E04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92553" y="1898521"/>
              <a:ext cx="1384135" cy="4294462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885B471-6A75-4154-9720-BD3A1F5A38F7}"/>
                </a:ext>
              </a:extLst>
            </p:cNvPr>
            <p:cNvSpPr/>
            <p:nvPr/>
          </p:nvSpPr>
          <p:spPr>
            <a:xfrm>
              <a:off x="5800003" y="3918981"/>
              <a:ext cx="503613" cy="25353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8204041-3B86-4C46-94F1-E5C8BF6E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1312" y="1898519"/>
              <a:ext cx="1384136" cy="4294462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72A5517C-C7E6-4AD2-9C87-CD08C761D3A6}"/>
                </a:ext>
              </a:extLst>
            </p:cNvPr>
            <p:cNvSpPr/>
            <p:nvPr/>
          </p:nvSpPr>
          <p:spPr>
            <a:xfrm>
              <a:off x="7934383" y="3918981"/>
              <a:ext cx="503613" cy="25353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9C585A-CAE2-4070-A9C1-24F3F28274C3}"/>
                </a:ext>
              </a:extLst>
            </p:cNvPr>
            <p:cNvSpPr/>
            <p:nvPr/>
          </p:nvSpPr>
          <p:spPr>
            <a:xfrm>
              <a:off x="4466871" y="6192981"/>
              <a:ext cx="1035497" cy="336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detection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751EF-AF01-4854-84A5-E16577BADC42}"/>
                </a:ext>
              </a:extLst>
            </p:cNvPr>
            <p:cNvSpPr/>
            <p:nvPr/>
          </p:nvSpPr>
          <p:spPr>
            <a:xfrm>
              <a:off x="6603317" y="6192980"/>
              <a:ext cx="1035497" cy="336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tracking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727521-48B2-4C38-A802-B783DC0C7F17}"/>
                </a:ext>
              </a:extLst>
            </p:cNvPr>
            <p:cNvSpPr/>
            <p:nvPr/>
          </p:nvSpPr>
          <p:spPr>
            <a:xfrm>
              <a:off x="8735631" y="6192980"/>
              <a:ext cx="1035497" cy="336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predict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E1EF31-1B08-4358-8D27-0691C1243127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Golf Ball Tracking</a:t>
            </a:r>
          </a:p>
        </p:txBody>
      </p:sp>
    </p:spTree>
    <p:extLst>
      <p:ext uri="{BB962C8B-B14F-4D97-AF65-F5344CB8AC3E}">
        <p14:creationId xmlns:p14="http://schemas.microsoft.com/office/powerpoint/2010/main" val="413912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D3258-A6B5-4E29-AC78-B8EAEF5AB0BB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9D5EB-C173-4314-869F-45BE7352D5F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Research Plans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84839-FF7C-4CD7-A30D-80495E3B78FA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E1EF31-1B08-4358-8D27-0691C1243127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Golf Ball Track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399A6-10D3-471E-9DBF-D91D2201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73" y="1227926"/>
            <a:ext cx="5039566" cy="44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D3258-A6B5-4E29-AC78-B8EAEF5AB0BB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9D5EB-C173-4314-869F-45BE7352D5F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Research Plans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84839-FF7C-4CD7-A30D-80495E3B78FA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E1EF31-1B08-4358-8D27-0691C1243127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Change Coordinate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D5BEC72-28EC-454F-987E-344AA24B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13" y="1852692"/>
            <a:ext cx="3956651" cy="31817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B15501-8C4F-4F8B-9BC2-6DCEC963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52" y="1852692"/>
            <a:ext cx="3429258" cy="30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D3258-A6B5-4E29-AC78-B8EAEF5AB0BB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9D5EB-C173-4314-869F-45BE7352D5F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Research Plans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84839-FF7C-4CD7-A30D-80495E3B78FA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E1EF31-1B08-4358-8D27-0691C1243127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Data Pre-processing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2F5957-85B5-4186-9A8E-3C0A7101DC26}"/>
              </a:ext>
            </a:extLst>
          </p:cNvPr>
          <p:cNvSpPr/>
          <p:nvPr/>
        </p:nvSpPr>
        <p:spPr>
          <a:xfrm>
            <a:off x="6884339" y="1482976"/>
            <a:ext cx="4098400" cy="236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fr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ame. 1 ~ frame. 16	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remove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fr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ame. 17 ~ frame. 83	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learning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fr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ame. 84 ~ frame. 101	</a:t>
            </a: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predict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B20F7E-BC2E-40B2-AC11-B25FEC4B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94" y="1570621"/>
            <a:ext cx="2485172" cy="32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D3258-A6B5-4E29-AC78-B8EAEF5AB0BB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9D5EB-C173-4314-869F-45BE7352D5F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Research Plans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84839-FF7C-4CD7-A30D-80495E3B78FA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E1EF31-1B08-4358-8D27-0691C1243127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Conv-LSTM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B4F261-F743-44A3-8420-B4074DA33C08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Conv-LSTM</a:t>
            </a:r>
            <a:endParaRPr lang="en-US" altLang="ko-KR" sz="1800" kern="1800">
              <a:solidFill>
                <a:schemeClr val="bg1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8ECBE2-6E0E-4E35-AF68-C00E9DCA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84" y="1225505"/>
            <a:ext cx="3025832" cy="242235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3E89E1-3490-4224-9E13-7F14B678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92" y="1225505"/>
            <a:ext cx="4160866" cy="16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15391FD5-6BDA-407B-905F-8D3CE64475C5}"/>
              </a:ext>
            </a:extLst>
          </p:cNvPr>
          <p:cNvGrpSpPr/>
          <p:nvPr/>
        </p:nvGrpSpPr>
        <p:grpSpPr>
          <a:xfrm>
            <a:off x="4318084" y="3737942"/>
            <a:ext cx="6713152" cy="2842717"/>
            <a:chOff x="4312569" y="3647860"/>
            <a:chExt cx="6713152" cy="2842717"/>
          </a:xfrm>
        </p:grpSpPr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B6AF8C39-6CBF-40A3-A7E8-335F133AE178}"/>
                </a:ext>
              </a:extLst>
            </p:cNvPr>
            <p:cNvSpPr/>
            <p:nvPr/>
          </p:nvSpPr>
          <p:spPr>
            <a:xfrm>
              <a:off x="8288849" y="4907643"/>
              <a:ext cx="595665" cy="25353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AAA81A9-0DE2-4178-99FA-C1F3A6F43FBA}"/>
                </a:ext>
              </a:extLst>
            </p:cNvPr>
            <p:cNvGrpSpPr/>
            <p:nvPr/>
          </p:nvGrpSpPr>
          <p:grpSpPr>
            <a:xfrm>
              <a:off x="4312569" y="3692606"/>
              <a:ext cx="3445024" cy="2797971"/>
              <a:chOff x="4312569" y="3692606"/>
              <a:chExt cx="3445024" cy="2797971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E0C0B23-975D-4ECE-8874-91C843DA2C00}"/>
                  </a:ext>
                </a:extLst>
              </p:cNvPr>
              <p:cNvGrpSpPr/>
              <p:nvPr/>
            </p:nvGrpSpPr>
            <p:grpSpPr>
              <a:xfrm>
                <a:off x="4312569" y="3943869"/>
                <a:ext cx="3445024" cy="2546708"/>
                <a:chOff x="4318084" y="4251890"/>
                <a:chExt cx="3445024" cy="2546708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A83A465-1DA6-405C-AC36-369E5BF97E94}"/>
                    </a:ext>
                  </a:extLst>
                </p:cNvPr>
                <p:cNvSpPr/>
                <p:nvPr/>
              </p:nvSpPr>
              <p:spPr>
                <a:xfrm>
                  <a:off x="5428212" y="6461967"/>
                  <a:ext cx="1224768" cy="3366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latinLnBrk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altLang="ko-KR" sz="1600" kern="180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learning</a:t>
                  </a: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DC3A8C9B-C736-4A0B-B76B-5AD40957E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8084" y="4251890"/>
                  <a:ext cx="1667108" cy="2219635"/>
                </a:xfrm>
                <a:prstGeom prst="rect">
                  <a:avLst/>
                </a:prstGeom>
              </p:spPr>
            </p:pic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6CDA538A-D172-43E3-AFAF-86A8AE1ED4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6000" y="4251890"/>
                  <a:ext cx="1667108" cy="2238687"/>
                </a:xfrm>
                <a:prstGeom prst="rect">
                  <a:avLst/>
                </a:prstGeom>
              </p:spPr>
            </p:pic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3384DAB-D62C-48C9-BA81-BC06810192B5}"/>
                  </a:ext>
                </a:extLst>
              </p:cNvPr>
              <p:cNvSpPr/>
              <p:nvPr/>
            </p:nvSpPr>
            <p:spPr>
              <a:xfrm>
                <a:off x="4710610" y="3692921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b="1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 - 1</a:t>
                </a:r>
                <a:endParaRPr lang="ko-KR" altLang="ko-KR" sz="1200" b="1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32DCE16-1315-464D-8078-9BB9A71DEA8F}"/>
                  </a:ext>
                </a:extLst>
              </p:cNvPr>
              <p:cNvSpPr/>
              <p:nvPr/>
            </p:nvSpPr>
            <p:spPr>
              <a:xfrm>
                <a:off x="6480752" y="3692606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b="1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</a:t>
                </a:r>
                <a:endParaRPr lang="ko-KR" altLang="ko-KR" sz="1200" b="1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9D6B500-C643-4BAE-A548-714F7814FD52}"/>
                </a:ext>
              </a:extLst>
            </p:cNvPr>
            <p:cNvGrpSpPr/>
            <p:nvPr/>
          </p:nvGrpSpPr>
          <p:grpSpPr>
            <a:xfrm>
              <a:off x="9415771" y="3647860"/>
              <a:ext cx="1609950" cy="2795085"/>
              <a:chOff x="9415771" y="3647860"/>
              <a:chExt cx="1609950" cy="2795085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2E2EB3B1-5FF5-4613-BE0F-D469844D5D3C}"/>
                  </a:ext>
                </a:extLst>
              </p:cNvPr>
              <p:cNvGrpSpPr/>
              <p:nvPr/>
            </p:nvGrpSpPr>
            <p:grpSpPr>
              <a:xfrm>
                <a:off x="9415771" y="3943869"/>
                <a:ext cx="1609950" cy="2499076"/>
                <a:chOff x="8718946" y="4299521"/>
                <a:chExt cx="1609950" cy="2499076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1D8654A-9483-4F3E-AD56-2442B23FFA72}"/>
                    </a:ext>
                  </a:extLst>
                </p:cNvPr>
                <p:cNvSpPr/>
                <p:nvPr/>
              </p:nvSpPr>
              <p:spPr>
                <a:xfrm>
                  <a:off x="8911537" y="6461966"/>
                  <a:ext cx="1224768" cy="3366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latinLnBrk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altLang="ko-KR" sz="1600" kern="180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predict</a:t>
                  </a:r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935A8D5-D4FC-4E46-A21F-363BCAE0E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18946" y="4299521"/>
                  <a:ext cx="1609950" cy="2191056"/>
                </a:xfrm>
                <a:prstGeom prst="rect">
                  <a:avLst/>
                </a:prstGeom>
              </p:spPr>
            </p:pic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038A293-BAFE-43C7-855E-C43FB1B25C65}"/>
                  </a:ext>
                </a:extLst>
              </p:cNvPr>
              <p:cNvSpPr/>
              <p:nvPr/>
            </p:nvSpPr>
            <p:spPr>
              <a:xfrm>
                <a:off x="9796436" y="3647860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b="1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 +1</a:t>
                </a:r>
                <a:endParaRPr lang="ko-KR" altLang="ko-KR" sz="1200" b="1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7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521146" y="458243"/>
            <a:chExt cx="3566688" cy="46591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Problem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3774045"/>
              <a:ext cx="3566688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B64538-4E93-467D-81A9-8661305172B4}"/>
              </a:ext>
            </a:extLst>
          </p:cNvPr>
          <p:cNvSpPr/>
          <p:nvPr/>
        </p:nvSpPr>
        <p:spPr>
          <a:xfrm>
            <a:off x="4084938" y="765525"/>
            <a:ext cx="4040703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Trackman</a:t>
            </a:r>
            <a:endParaRPr lang="ko-KR" altLang="ko-KR" kern="10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트랙맨이 추구하는 목표">
            <a:extLst>
              <a:ext uri="{FF2B5EF4-FFF2-40B4-BE49-F238E27FC236}">
                <a16:creationId xmlns:a16="http://schemas.microsoft.com/office/drawing/2014/main" id="{DB45EDA2-38C5-49F4-87F2-FE7F9948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14" y="1162144"/>
            <a:ext cx="5023331" cy="21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6CE534-84BB-4D1D-9CBC-9CB2885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14" y="3429000"/>
            <a:ext cx="5023331" cy="29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B64538-4E93-467D-81A9-8661305172B4}"/>
              </a:ext>
            </a:extLst>
          </p:cNvPr>
          <p:cNvSpPr/>
          <p:nvPr/>
        </p:nvSpPr>
        <p:spPr>
          <a:xfrm>
            <a:off x="4084938" y="765525"/>
            <a:ext cx="4040703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ROI(Region of Interest)</a:t>
            </a:r>
            <a:endParaRPr lang="ko-KR" altLang="ko-KR" kern="10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C1D61-AFDB-456A-BDD3-D544B05DED9A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Solution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F2417C-7496-4D97-ADFC-C7BD2F1FEAC0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pic>
        <p:nvPicPr>
          <p:cNvPr id="7170" name="Picture 2" descr="Extract parts from image - OpenCV Q&amp;A Forum">
            <a:extLst>
              <a:ext uri="{FF2B5EF4-FFF2-40B4-BE49-F238E27FC236}">
                <a16:creationId xmlns:a16="http://schemas.microsoft.com/office/drawing/2014/main" id="{FE2D0B83-214B-4AAD-B1DF-6C2D5D67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11" y="1130497"/>
            <a:ext cx="2691056" cy="15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ootball players tracking — identifying players' team based on their jersey  colors using OpenCV | by C Kuan | Towards Data Science">
            <a:extLst>
              <a:ext uri="{FF2B5EF4-FFF2-40B4-BE49-F238E27FC236}">
                <a16:creationId xmlns:a16="http://schemas.microsoft.com/office/drawing/2014/main" id="{F853931D-D579-47D1-AB2E-AD20048F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11" y="3197731"/>
            <a:ext cx="4356734" cy="29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E91FEC-EE23-4089-B4B7-6CCF29117624}"/>
              </a:ext>
            </a:extLst>
          </p:cNvPr>
          <p:cNvSpPr/>
          <p:nvPr/>
        </p:nvSpPr>
        <p:spPr>
          <a:xfrm>
            <a:off x="4084938" y="2832759"/>
            <a:ext cx="4030921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Color Masking</a:t>
            </a:r>
            <a:endParaRPr lang="ko-KR" altLang="ko-KR" kern="10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B64538-4E93-467D-81A9-8661305172B4}"/>
              </a:ext>
            </a:extLst>
          </p:cNvPr>
          <p:cNvSpPr/>
          <p:nvPr/>
        </p:nvSpPr>
        <p:spPr>
          <a:xfrm>
            <a:off x="4084938" y="765525"/>
            <a:ext cx="4040703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Motion Detection</a:t>
            </a:r>
            <a:endParaRPr lang="ko-KR" altLang="ko-KR" kern="10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C1D61-AFDB-456A-BDD3-D544B05DED9A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Solution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F2417C-7496-4D97-ADFC-C7BD2F1FEAC0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pic>
        <p:nvPicPr>
          <p:cNvPr id="8194" name="Picture 2" descr="Basic motion detection and tracking with Python and OpenCV - PyImageSearch">
            <a:extLst>
              <a:ext uri="{FF2B5EF4-FFF2-40B4-BE49-F238E27FC236}">
                <a16:creationId xmlns:a16="http://schemas.microsoft.com/office/drawing/2014/main" id="{5C0BCE2B-583C-414F-9C23-3D66D78092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52" y="1130497"/>
            <a:ext cx="3544859" cy="25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852BB-AF2C-4195-AF90-CB2A408626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69352" y="4097111"/>
            <a:ext cx="5706168" cy="21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8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8DB965-1A36-4EC7-A61C-DBEF407441EC}"/>
              </a:ext>
            </a:extLst>
          </p:cNvPr>
          <p:cNvGrpSpPr/>
          <p:nvPr/>
        </p:nvGrpSpPr>
        <p:grpSpPr>
          <a:xfrm>
            <a:off x="4084938" y="3597003"/>
            <a:ext cx="4040703" cy="1024706"/>
            <a:chOff x="4118740" y="3880425"/>
            <a:chExt cx="4040703" cy="102470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6ECCE3F-D6E3-4CD7-AE4D-AD590CCFBFF4}"/>
                </a:ext>
              </a:extLst>
            </p:cNvPr>
            <p:cNvSpPr/>
            <p:nvPr/>
          </p:nvSpPr>
          <p:spPr>
            <a:xfrm>
              <a:off x="4118740" y="4568757"/>
              <a:ext cx="4040703" cy="336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 array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 2D array</a:t>
              </a:r>
              <a:endParaRPr lang="ko-KR" altLang="ko-KR" sz="1600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329DE90-D96B-4446-93DB-41E006D46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980" y="3880425"/>
              <a:ext cx="3963463" cy="688332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BFF8F5-CF19-4740-B89A-E3CD3CA16ACE}"/>
              </a:ext>
            </a:extLst>
          </p:cNvPr>
          <p:cNvGrpSpPr/>
          <p:nvPr/>
        </p:nvGrpSpPr>
        <p:grpSpPr>
          <a:xfrm>
            <a:off x="4084938" y="4856540"/>
            <a:ext cx="5265551" cy="1439386"/>
            <a:chOff x="4115866" y="1505012"/>
            <a:chExt cx="5265551" cy="143938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C9E03C2-6F2C-4A4B-8A29-5F8E76D8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041" y="2286171"/>
              <a:ext cx="5201376" cy="381053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F9CB9BF-60A3-48F5-B0B4-3E2760BB29D9}"/>
                </a:ext>
              </a:extLst>
            </p:cNvPr>
            <p:cNvSpPr/>
            <p:nvPr/>
          </p:nvSpPr>
          <p:spPr>
            <a:xfrm>
              <a:off x="4115866" y="2639956"/>
              <a:ext cx="4243120" cy="304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Motion Detection </a:t>
              </a:r>
              <a:endParaRPr lang="ko-KR" altLang="ko-KR" sz="1400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29C955-B481-483E-8738-4DB3717E0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041" y="1876539"/>
              <a:ext cx="5201376" cy="40963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EB1134E-ABDE-4FD4-A3FA-71F0CF02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80041" y="1505012"/>
              <a:ext cx="5201376" cy="371527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91227E-2EE6-4544-9BC4-619D60EA8FE9}"/>
              </a:ext>
            </a:extLst>
          </p:cNvPr>
          <p:cNvGrpSpPr/>
          <p:nvPr/>
        </p:nvGrpSpPr>
        <p:grpSpPr>
          <a:xfrm>
            <a:off x="4084938" y="765525"/>
            <a:ext cx="4901799" cy="2318467"/>
            <a:chOff x="4084938" y="1075480"/>
            <a:chExt cx="4901799" cy="231846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32B41FC-1DA9-4A29-9294-EAC7ECEDBE92}"/>
                </a:ext>
              </a:extLst>
            </p:cNvPr>
            <p:cNvGrpSpPr/>
            <p:nvPr/>
          </p:nvGrpSpPr>
          <p:grpSpPr>
            <a:xfrm>
              <a:off x="4084938" y="1381106"/>
              <a:ext cx="4901799" cy="2012841"/>
              <a:chOff x="4084938" y="823974"/>
              <a:chExt cx="4901799" cy="201284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D91CB8E-82E4-4940-A496-0F67823DD726}"/>
                  </a:ext>
                </a:extLst>
              </p:cNvPr>
              <p:cNvSpPr/>
              <p:nvPr/>
            </p:nvSpPr>
            <p:spPr>
              <a:xfrm>
                <a:off x="6241976" y="823974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t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3060306-2F9A-4238-B574-305E44D66742}"/>
                  </a:ext>
                </a:extLst>
              </p:cNvPr>
              <p:cNvSpPr/>
              <p:nvPr/>
            </p:nvSpPr>
            <p:spPr>
              <a:xfrm>
                <a:off x="5227502" y="1001788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 = t - 1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10EB12-EA69-4D21-85B1-FD0C97AE93C5}"/>
                  </a:ext>
                </a:extLst>
              </p:cNvPr>
              <p:cNvSpPr/>
              <p:nvPr/>
            </p:nvSpPr>
            <p:spPr>
              <a:xfrm>
                <a:off x="4084938" y="1155690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t - 2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2" name="그림 31" descr="텍스트, 어두운, 밤하늘이(가) 표시된 사진&#10;&#10;자동 생성된 설명">
                <a:extLst>
                  <a:ext uri="{FF2B5EF4-FFF2-40B4-BE49-F238E27FC236}">
                    <a16:creationId xmlns:a16="http://schemas.microsoft.com/office/drawing/2014/main" id="{53ED4592-22F3-4ACE-A1FD-8C5467AF1A3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6737" y="1061468"/>
                <a:ext cx="2520000" cy="144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5" name="그림 4" descr="텍스트, 어두운, 밤하늘이(가) 표시된 사진&#10;&#10;자동 생성된 설명">
                <a:extLst>
                  <a:ext uri="{FF2B5EF4-FFF2-40B4-BE49-F238E27FC236}">
                    <a16:creationId xmlns:a16="http://schemas.microsoft.com/office/drawing/2014/main" id="{74DDA3AE-7305-46DD-B6E0-C036EAC6D42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59" y="1249341"/>
                <a:ext cx="2520000" cy="144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3" name="그림 2" descr="텍스트, 어두운, 밤하늘이(가) 표시된 사진&#10;&#10;자동 생성된 설명">
                <a:extLst>
                  <a:ext uri="{FF2B5EF4-FFF2-40B4-BE49-F238E27FC236}">
                    <a16:creationId xmlns:a16="http://schemas.microsoft.com/office/drawing/2014/main" id="{F1B78AD2-6FFB-436B-8B4E-7C250FD6017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5981" y="1396815"/>
                <a:ext cx="2520000" cy="144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7147C41-4A14-478A-8B11-0114FBB57BAA}"/>
                </a:ext>
              </a:extLst>
            </p:cNvPr>
            <p:cNvSpPr/>
            <p:nvPr/>
          </p:nvSpPr>
          <p:spPr>
            <a:xfrm>
              <a:off x="4084938" y="1075480"/>
              <a:ext cx="4040703" cy="364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Read Video</a:t>
              </a:r>
              <a:endParaRPr lang="ko-KR" altLang="ko-KR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E0943F-7BDA-4B29-BE3A-14FE649073A4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5F655A-E616-4358-AA89-CF6E6FA43FAB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R&amp;D Contents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47EDB4-5E05-43F2-881F-DF2AC2ADF0CF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9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243021-501A-4B72-96A4-D465CF87E2C7}"/>
              </a:ext>
            </a:extLst>
          </p:cNvPr>
          <p:cNvGrpSpPr/>
          <p:nvPr/>
        </p:nvGrpSpPr>
        <p:grpSpPr>
          <a:xfrm>
            <a:off x="3974439" y="3150704"/>
            <a:ext cx="7942578" cy="2460871"/>
            <a:chOff x="4229138" y="3161901"/>
            <a:chExt cx="7747514" cy="246087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343151-45D3-454F-B008-F04C77A5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3374" y="3161901"/>
              <a:ext cx="7693278" cy="2125716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2CE6BE0-C113-42DB-BFFC-218D70A015B5}"/>
                </a:ext>
              </a:extLst>
            </p:cNvPr>
            <p:cNvSpPr/>
            <p:nvPr/>
          </p:nvSpPr>
          <p:spPr>
            <a:xfrm>
              <a:off x="4229138" y="5257800"/>
              <a:ext cx="7693277" cy="364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Draw The Area &amp; Output of Coordinate Values</a:t>
              </a:r>
              <a:endParaRPr lang="ko-KR" altLang="ko-KR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E1C2E4-8E6E-4DFC-AD9E-746349E3EB7F}"/>
              </a:ext>
            </a:extLst>
          </p:cNvPr>
          <p:cNvGrpSpPr/>
          <p:nvPr/>
        </p:nvGrpSpPr>
        <p:grpSpPr>
          <a:xfrm>
            <a:off x="3974440" y="853200"/>
            <a:ext cx="4243120" cy="1522555"/>
            <a:chOff x="3974440" y="853200"/>
            <a:chExt cx="4243120" cy="152255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3F6C75-34FD-4EB5-BEF0-C8325EF85899}"/>
                </a:ext>
              </a:extLst>
            </p:cNvPr>
            <p:cNvSpPr/>
            <p:nvPr/>
          </p:nvSpPr>
          <p:spPr>
            <a:xfrm>
              <a:off x="3974440" y="2010783"/>
              <a:ext cx="4243120" cy="364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emove Noise</a:t>
              </a:r>
              <a:endParaRPr lang="ko-KR" altLang="ko-KR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11E048C-EAD6-4373-B749-D5F27F34A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2563" y="853200"/>
              <a:ext cx="4077269" cy="118126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62C9D0-9C16-4250-A748-181B079E27D6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ADCD9E-451D-4018-8AE3-35F3DDC38977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R&amp;D Contents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9F0990-3536-43AA-B390-527AD66E570C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4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9A513F-320F-468B-A312-0B691912F8C2}"/>
              </a:ext>
            </a:extLst>
          </p:cNvPr>
          <p:cNvGrpSpPr/>
          <p:nvPr/>
        </p:nvGrpSpPr>
        <p:grpSpPr>
          <a:xfrm>
            <a:off x="4217290" y="756794"/>
            <a:ext cx="7560000" cy="2462812"/>
            <a:chOff x="4217290" y="756794"/>
            <a:chExt cx="7560000" cy="246281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211BA2-9E61-4D3F-A176-A88CD6FE4BD2}"/>
                </a:ext>
              </a:extLst>
            </p:cNvPr>
            <p:cNvSpPr/>
            <p:nvPr/>
          </p:nvSpPr>
          <p:spPr>
            <a:xfrm>
              <a:off x="4217290" y="756794"/>
              <a:ext cx="4289433" cy="663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Tiger Woods Swings with Slow Motion 2019 4K 60 FPS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D5EF33B-4DAD-44A7-9C86-C8A6CDAFE4A6}"/>
                </a:ext>
              </a:extLst>
            </p:cNvPr>
            <p:cNvGrpSpPr/>
            <p:nvPr/>
          </p:nvGrpSpPr>
          <p:grpSpPr>
            <a:xfrm>
              <a:off x="4217290" y="1505492"/>
              <a:ext cx="7560000" cy="1714114"/>
              <a:chOff x="4217290" y="1505492"/>
              <a:chExt cx="7560000" cy="1714114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E206A2C8-7525-4A35-BDDA-CC525DF4CAEF}"/>
                  </a:ext>
                </a:extLst>
              </p:cNvPr>
              <p:cNvGrpSpPr/>
              <p:nvPr/>
            </p:nvGrpSpPr>
            <p:grpSpPr>
              <a:xfrm>
                <a:off x="4217290" y="1505492"/>
                <a:ext cx="7560000" cy="1440000"/>
                <a:chOff x="4217290" y="1594943"/>
                <a:chExt cx="7560000" cy="1440000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E41D19D0-2414-4B47-9F9D-E87A4AAA20FD}"/>
                    </a:ext>
                  </a:extLst>
                </p:cNvPr>
                <p:cNvPicPr preferRelativeResize="0"/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7290" y="1594943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1726664-23EC-4A2C-B6E6-4D51BA1C726D}"/>
                    </a:ext>
                  </a:extLst>
                </p:cNvPr>
                <p:cNvPicPr/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7290" y="1594943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7924D6C4-6E4C-447E-9263-ACFF57295148}"/>
                    </a:ext>
                  </a:extLst>
                </p:cNvPr>
                <p:cNvPicPr/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57290" y="1594943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E02F4F1-E135-4542-9340-20E85B0076F3}"/>
                  </a:ext>
                </a:extLst>
              </p:cNvPr>
              <p:cNvSpPr/>
              <p:nvPr/>
            </p:nvSpPr>
            <p:spPr>
              <a:xfrm>
                <a:off x="5180541" y="2945492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64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9694847-8D3C-4C54-A436-0AE2A0C165D3}"/>
                  </a:ext>
                </a:extLst>
              </p:cNvPr>
              <p:cNvSpPr/>
              <p:nvPr/>
            </p:nvSpPr>
            <p:spPr>
              <a:xfrm>
                <a:off x="7713362" y="2945492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65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B27A1F2-2191-4E16-8F28-94A5B6F92FFE}"/>
                  </a:ext>
                </a:extLst>
              </p:cNvPr>
              <p:cNvSpPr/>
              <p:nvPr/>
            </p:nvSpPr>
            <p:spPr>
              <a:xfrm>
                <a:off x="10246183" y="2945492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66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187E04-D54A-480B-AECC-5957D5DBB8F3}"/>
              </a:ext>
            </a:extLst>
          </p:cNvPr>
          <p:cNvGrpSpPr/>
          <p:nvPr/>
        </p:nvGrpSpPr>
        <p:grpSpPr>
          <a:xfrm>
            <a:off x="4218119" y="3701182"/>
            <a:ext cx="7559171" cy="2400024"/>
            <a:chOff x="4218119" y="3939108"/>
            <a:chExt cx="7559171" cy="2400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0A6EB5-9A83-48B7-8D8E-771B9813F80F}"/>
                </a:ext>
              </a:extLst>
            </p:cNvPr>
            <p:cNvSpPr/>
            <p:nvPr/>
          </p:nvSpPr>
          <p:spPr>
            <a:xfrm>
              <a:off x="4219200" y="3939108"/>
              <a:ext cx="42894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>
                  <a:solidFill>
                    <a:schemeClr val="bg1"/>
                  </a:solidFill>
                  <a:effectLst/>
                  <a:latin typeface="Roboto"/>
                </a:rPr>
                <a:t>Fun weekend vlog + Cooking at home, golf range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8C8FAF-0648-4948-A1C8-F04E62708B28}"/>
                </a:ext>
              </a:extLst>
            </p:cNvPr>
            <p:cNvGrpSpPr/>
            <p:nvPr/>
          </p:nvGrpSpPr>
          <p:grpSpPr>
            <a:xfrm>
              <a:off x="4218119" y="4649001"/>
              <a:ext cx="7559171" cy="1690131"/>
              <a:chOff x="4218119" y="4649001"/>
              <a:chExt cx="7559171" cy="169013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741C7E7-DCC8-4E6B-A1C5-E6003D49475A}"/>
                  </a:ext>
                </a:extLst>
              </p:cNvPr>
              <p:cNvGrpSpPr/>
              <p:nvPr/>
            </p:nvGrpSpPr>
            <p:grpSpPr>
              <a:xfrm>
                <a:off x="4218119" y="4649001"/>
                <a:ext cx="7559171" cy="1440000"/>
                <a:chOff x="4218119" y="4489974"/>
                <a:chExt cx="7559171" cy="1440000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C7B2362F-7DF2-4341-A5D6-3FCDAD3799FA}"/>
                    </a:ext>
                  </a:extLst>
                </p:cNvPr>
                <p:cNvPicPr/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8119" y="4489974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B7630CBC-D540-4658-B101-E1E5AAAC266B}"/>
                    </a:ext>
                  </a:extLst>
                </p:cNvPr>
                <p:cNvPicPr/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7290" y="4489974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5E33EE53-EF11-4BFF-9FD6-884ED420EFE0}"/>
                    </a:ext>
                  </a:extLst>
                </p:cNvPr>
                <p:cNvPicPr/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57290" y="4489974"/>
                  <a:ext cx="252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52277E-F811-42E6-8908-89C46B4DE9E7}"/>
                  </a:ext>
                </a:extLst>
              </p:cNvPr>
              <p:cNvSpPr/>
              <p:nvPr/>
            </p:nvSpPr>
            <p:spPr>
              <a:xfrm>
                <a:off x="5183854" y="6065018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19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A46282C-4A2F-455E-8E61-ED26D67F57AF}"/>
                  </a:ext>
                </a:extLst>
              </p:cNvPr>
              <p:cNvSpPr/>
              <p:nvPr/>
            </p:nvSpPr>
            <p:spPr>
              <a:xfrm>
                <a:off x="7716675" y="6065018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20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874D086-31AA-4691-BB25-887EBA76650C}"/>
                  </a:ext>
                </a:extLst>
              </p:cNvPr>
              <p:cNvSpPr/>
              <p:nvPr/>
            </p:nvSpPr>
            <p:spPr>
              <a:xfrm>
                <a:off x="10249496" y="6065018"/>
                <a:ext cx="848619" cy="274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frame. 21</a:t>
                </a:r>
                <a:endParaRPr lang="ko-KR" altLang="ko-KR" sz="1200" kern="10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91B1A8-E1A5-4612-913E-9CD3799A71DC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83FBD2-774B-484B-B1DD-3B0F5F252863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R&amp;D Contents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AFA408-A914-4CED-8F3E-78E141458C54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B4FEF6-8FA1-43C1-A392-EB951F5D776E}"/>
              </a:ext>
            </a:extLst>
          </p:cNvPr>
          <p:cNvGrpSpPr/>
          <p:nvPr/>
        </p:nvGrpSpPr>
        <p:grpSpPr>
          <a:xfrm>
            <a:off x="4217290" y="756794"/>
            <a:ext cx="4289433" cy="2162098"/>
            <a:chOff x="4217290" y="756794"/>
            <a:chExt cx="4289433" cy="216209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211BA2-9E61-4D3F-A176-A88CD6FE4BD2}"/>
                </a:ext>
              </a:extLst>
            </p:cNvPr>
            <p:cNvSpPr/>
            <p:nvPr/>
          </p:nvSpPr>
          <p:spPr>
            <a:xfrm>
              <a:off x="4217290" y="756794"/>
              <a:ext cx="4289433" cy="367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800">
                  <a:solidFill>
                    <a:schemeClr val="bg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Frame-by-frame coordinate values</a:t>
              </a:r>
              <a:endPara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AE9F15-9FDC-4600-8791-DB6BAA173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3883" y="1124010"/>
              <a:ext cx="3151478" cy="17948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0ED610-9CCB-4A3F-A2A2-E8E7942234C3}"/>
              </a:ext>
            </a:extLst>
          </p:cNvPr>
          <p:cNvGrpSpPr/>
          <p:nvPr/>
        </p:nvGrpSpPr>
        <p:grpSpPr>
          <a:xfrm>
            <a:off x="4217290" y="3590096"/>
            <a:ext cx="2880000" cy="2156316"/>
            <a:chOff x="4217290" y="4014045"/>
            <a:chExt cx="2880000" cy="21563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2E589EB-1EF6-458F-AE09-535F40DC05CB}"/>
                </a:ext>
              </a:extLst>
            </p:cNvPr>
            <p:cNvSpPr/>
            <p:nvPr/>
          </p:nvSpPr>
          <p:spPr>
            <a:xfrm>
              <a:off x="4217290" y="5404189"/>
              <a:ext cx="2597756" cy="766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fr</a:t>
              </a:r>
              <a:r>
                <a:rPr lang="en-US" altLang="ko-KR" kern="1800">
                  <a:solidFill>
                    <a:schemeClr val="bg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ame. 1 ~ frame. 16</a:t>
              </a:r>
            </a:p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NaN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870CC05-1B2C-4BDE-9529-8D582F5BEC7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290" y="4014045"/>
              <a:ext cx="2880000" cy="1440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EF07E04-CE58-4257-95E1-70B3059ED17B}"/>
              </a:ext>
            </a:extLst>
          </p:cNvPr>
          <p:cNvGrpSpPr/>
          <p:nvPr/>
        </p:nvGrpSpPr>
        <p:grpSpPr>
          <a:xfrm>
            <a:off x="8188479" y="3590096"/>
            <a:ext cx="2880000" cy="2156316"/>
            <a:chOff x="8188479" y="4014045"/>
            <a:chExt cx="2880000" cy="21563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0AF19C-D4B6-4630-9CBE-FEFA24062A6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8479" y="4014045"/>
              <a:ext cx="2880000" cy="144000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B27672-D2D3-4E06-A09F-75E3274A5AF2}"/>
                </a:ext>
              </a:extLst>
            </p:cNvPr>
            <p:cNvSpPr/>
            <p:nvPr/>
          </p:nvSpPr>
          <p:spPr>
            <a:xfrm>
              <a:off x="8188479" y="5404189"/>
              <a:ext cx="2597756" cy="766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fr</a:t>
              </a:r>
              <a:r>
                <a:rPr lang="en-US" altLang="ko-KR" kern="1800">
                  <a:solidFill>
                    <a:schemeClr val="bg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ame. 84 ~ frame. 101</a:t>
              </a:r>
            </a:p>
            <a:p>
              <a:pPr algn="l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8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NaN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50B620-2AAB-4EBB-85D8-7E9058C145B2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CE4BD0-3BC5-4CBE-BCEF-1B12CA244DAB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R&amp;D Contents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37A6BE-FDF4-4E81-97C6-0C8E899B791D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2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50B620-2AAB-4EBB-85D8-7E9058C145B2}"/>
              </a:ext>
            </a:extLst>
          </p:cNvPr>
          <p:cNvGrpSpPr/>
          <p:nvPr/>
        </p:nvGrpSpPr>
        <p:grpSpPr>
          <a:xfrm>
            <a:off x="423142" y="375229"/>
            <a:ext cx="3325897" cy="4659183"/>
            <a:chOff x="423142" y="375229"/>
            <a:chExt cx="3325897" cy="465918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CE4BD0-3BC5-4CBE-BCEF-1B12CA244DAB}"/>
                </a:ext>
              </a:extLst>
            </p:cNvPr>
            <p:cNvSpPr/>
            <p:nvPr/>
          </p:nvSpPr>
          <p:spPr>
            <a:xfrm>
              <a:off x="423142" y="375229"/>
              <a:ext cx="2691056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GOLF BALL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Tracking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R&amp;D Contents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37A6BE-FDF4-4E81-97C6-0C8E899B791D}"/>
                </a:ext>
              </a:extLst>
            </p:cNvPr>
            <p:cNvSpPr txBox="1"/>
            <p:nvPr/>
          </p:nvSpPr>
          <p:spPr>
            <a:xfrm>
              <a:off x="423142" y="3691031"/>
              <a:ext cx="3325897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Solution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R&amp;D 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Research Plans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E537F76-62AB-4D14-9FCC-E3171E26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53" y="1237939"/>
            <a:ext cx="6195971" cy="42263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4F347B-FBB7-4582-B7BA-1E86C4D59B30}"/>
              </a:ext>
            </a:extLst>
          </p:cNvPr>
          <p:cNvSpPr/>
          <p:nvPr/>
        </p:nvSpPr>
        <p:spPr>
          <a:xfrm>
            <a:off x="4217290" y="756794"/>
            <a:ext cx="42894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800">
                <a:solidFill>
                  <a:schemeClr val="bg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Useage Dataset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9D75B1-30C7-4CCD-AAFC-61268680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65" y="3691031"/>
            <a:ext cx="2188465" cy="25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393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Open Sans</vt:lpstr>
      <vt:lpstr>Roboto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윤준호</cp:lastModifiedBy>
  <cp:revision>655</cp:revision>
  <dcterms:created xsi:type="dcterms:W3CDTF">2020-09-22T02:49:34Z</dcterms:created>
  <dcterms:modified xsi:type="dcterms:W3CDTF">2021-03-18T07:41:20Z</dcterms:modified>
</cp:coreProperties>
</file>