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350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9" r:id="rId11"/>
    <p:sldId id="368" r:id="rId12"/>
    <p:sldId id="324" r:id="rId13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FFFFF"/>
    <a:srgbClr val="F5F6F9"/>
    <a:srgbClr val="5B9BD5"/>
    <a:srgbClr val="222A35"/>
    <a:srgbClr val="E1E3EB"/>
    <a:srgbClr val="535D6D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7397" autoAdjust="0"/>
  </p:normalViewPr>
  <p:slideViewPr>
    <p:cSldViewPr snapToGrid="0">
      <p:cViewPr varScale="1">
        <p:scale>
          <a:sx n="112" d="100"/>
          <a:sy n="112" d="100"/>
        </p:scale>
        <p:origin x="108" y="10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FCBC-7976-4FDA-9B7F-33EDC0D790C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3500-2EE7-48C0-8813-6CEDDF7D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5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24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3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1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3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7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9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5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9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02973" y="631829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81F29D-2EBB-462C-8B31-4F037D464DD5}"/>
              </a:ext>
            </a:extLst>
          </p:cNvPr>
          <p:cNvGrpSpPr/>
          <p:nvPr/>
        </p:nvGrpSpPr>
        <p:grpSpPr>
          <a:xfrm>
            <a:off x="3814824" y="1724619"/>
            <a:ext cx="4541466" cy="3570373"/>
            <a:chOff x="3814824" y="1724619"/>
            <a:chExt cx="4541466" cy="3570373"/>
          </a:xfrm>
        </p:grpSpPr>
        <p:sp>
          <p:nvSpPr>
            <p:cNvPr id="5" name="직사각형 4"/>
            <p:cNvSpPr/>
            <p:nvPr/>
          </p:nvSpPr>
          <p:spPr>
            <a:xfrm>
              <a:off x="3814824" y="3383014"/>
              <a:ext cx="4541466" cy="19119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>
                <a:lnSpc>
                  <a:spcPct val="150000"/>
                </a:lnSpc>
              </a:pPr>
              <a:r>
                <a:rPr lang="en-US" altLang="ko-KR" sz="1600" b="1" kern="0">
                  <a:solidFill>
                    <a:prstClr val="white"/>
                  </a:solidFill>
                </a:rPr>
                <a:t>Intelligent Information Processing Lab</a:t>
              </a:r>
              <a:endParaRPr lang="en-US" altLang="ko-KR" sz="1600" b="1" kern="0" dirty="0">
                <a:solidFill>
                  <a:prstClr val="white"/>
                </a:solidFill>
              </a:endParaRPr>
            </a:p>
            <a:p>
              <a:pPr lvl="1" algn="r">
                <a:lnSpc>
                  <a:spcPct val="150000"/>
                </a:lnSpc>
              </a:pPr>
              <a:r>
                <a:rPr lang="en-US" altLang="ko-KR" sz="1400">
                  <a:solidFill>
                    <a:prstClr val="white"/>
                  </a:solidFill>
                </a:rPr>
                <a:t>JunHo Yoon</a:t>
              </a: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3814824" y="1724619"/>
              <a:ext cx="4541466" cy="1658394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57300" dist="38100" dir="16200000" sx="79000" sy="7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i="1" kern="0">
                  <a:solidFill>
                    <a:schemeClr val="tx1"/>
                  </a:solidFill>
                </a:rPr>
                <a:t>IIP Lab Seminar</a:t>
              </a:r>
              <a:endParaRPr lang="en-US" altLang="ko-KR" sz="2400" b="1" i="1" kern="0">
                <a:solidFill>
                  <a:schemeClr val="tx1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Paper Review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MERL: Multimodal Event Representation Learning in Heterogeneous Embedding Spaces</a:t>
              </a:r>
              <a:endParaRPr lang="en-US" altLang="ko-KR" sz="600" kern="0">
                <a:solidFill>
                  <a:schemeClr val="tx1"/>
                </a:solidFill>
              </a:endParaRP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Jul.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Script Event Prediction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Script</a:t>
            </a:r>
            <a:r>
              <a:rPr lang="ko-KR" altLang="en-US" sz="1400" b="1"/>
              <a:t> </a:t>
            </a:r>
            <a:r>
              <a:rPr lang="en-US" altLang="ko-KR" sz="1400" b="1"/>
              <a:t>Event</a:t>
            </a:r>
            <a:r>
              <a:rPr lang="ko-KR" altLang="en-US" sz="1400" b="1"/>
              <a:t>에서 다음 장면 예측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45787D-2B17-AF0A-EA86-735573DC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55" y="2419647"/>
            <a:ext cx="4010562" cy="1806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E1A3A-97D6-B6BF-9CC0-2153732FFA3C}"/>
              </a:ext>
            </a:extLst>
          </p:cNvPr>
          <p:cNvSpPr txBox="1"/>
          <p:nvPr/>
        </p:nvSpPr>
        <p:spPr>
          <a:xfrm>
            <a:off x="753353" y="4350078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Cross-modal Event Retrival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Event Triple</a:t>
            </a:r>
            <a:r>
              <a:rPr lang="ko-KR" altLang="en-US" sz="1400" b="1"/>
              <a:t>에 대한 가장 유사한 이미지 탐색</a:t>
            </a:r>
            <a:endParaRPr lang="en-US" altLang="ko-KR" sz="14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BCCF21-2BDE-033B-BDA1-BB9253E9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56" y="4828195"/>
            <a:ext cx="457263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Contribution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</a:t>
            </a:r>
            <a:r>
              <a:rPr lang="ko-KR" altLang="en-US" sz="1400" b="1"/>
              <a:t>단일 </a:t>
            </a:r>
            <a:r>
              <a:rPr lang="en-US" altLang="ko-KR" sz="1400" b="1"/>
              <a:t>Modal</a:t>
            </a:r>
            <a:r>
              <a:rPr lang="ko-KR" altLang="en-US" sz="1400" b="1"/>
              <a:t> 방식과 </a:t>
            </a:r>
            <a:r>
              <a:rPr lang="en-US" altLang="ko-KR" sz="1400" b="1"/>
              <a:t>Multi-modal </a:t>
            </a:r>
            <a:r>
              <a:rPr lang="ko-KR" altLang="en-US" sz="1400" b="1"/>
              <a:t>학습 방식을 비교하여 </a:t>
            </a:r>
            <a:r>
              <a:rPr lang="en-US" altLang="ko-KR" sz="1400" b="1"/>
              <a:t>Multi-modal Learning</a:t>
            </a:r>
            <a:r>
              <a:rPr lang="ko-KR" altLang="en-US" sz="1400" b="1"/>
              <a:t>의 중요성을 보임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Modal</a:t>
            </a:r>
            <a:r>
              <a:rPr lang="ko-KR" altLang="en-US" sz="1400" b="1"/>
              <a:t>별 데이터를 기존 방식인 같은 공간 안에 표현하지 않고 다른 공간에 표현함으로써 새로운 방향성을 제시함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3) Modal</a:t>
            </a:r>
            <a:r>
              <a:rPr lang="ko-KR" altLang="en-US" sz="1400" b="1"/>
              <a:t>별 전체를 학습하지 않고 </a:t>
            </a:r>
            <a:r>
              <a:rPr lang="en-US" altLang="ko-KR" sz="1400" b="1"/>
              <a:t>subject, predicate, object</a:t>
            </a:r>
            <a:r>
              <a:rPr lang="ko-KR" altLang="en-US" sz="1400" b="1"/>
              <a:t>로 표현하고 학습해 성능을 향상시킴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9A18E-E7CD-3F44-7CBA-4D91FA0E400A}"/>
              </a:ext>
            </a:extLst>
          </p:cNvPr>
          <p:cNvSpPr txBox="1"/>
          <p:nvPr/>
        </p:nvSpPr>
        <p:spPr>
          <a:xfrm>
            <a:off x="753353" y="3832826"/>
            <a:ext cx="106892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Review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</a:t>
            </a:r>
            <a:r>
              <a:rPr lang="ko-KR" altLang="en-US" sz="1400" b="1"/>
              <a:t>같은 공간 안에 표현하는 </a:t>
            </a:r>
            <a:r>
              <a:rPr lang="en-US" altLang="ko-KR" sz="1400" b="1"/>
              <a:t>Embedding </a:t>
            </a:r>
            <a:r>
              <a:rPr lang="ko-KR" altLang="en-US" sz="1400" b="1"/>
              <a:t>방식에 대해 문제가 있음을 서술했으나</a:t>
            </a:r>
            <a:r>
              <a:rPr lang="en-US" altLang="ko-KR" sz="1400" b="1"/>
              <a:t>, </a:t>
            </a:r>
            <a:r>
              <a:rPr lang="ko-KR" altLang="en-US" sz="1400" b="1"/>
              <a:t>비교 평가 시 같은 공간에 표현했을때가 누락됨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</a:t>
            </a:r>
            <a:r>
              <a:rPr lang="ko-KR" altLang="en-US" sz="1400" b="1"/>
              <a:t>학습 데이터 구축 시 </a:t>
            </a:r>
            <a:r>
              <a:rPr lang="en-US" altLang="ko-KR" sz="1400" b="1"/>
              <a:t>Text </a:t>
            </a:r>
            <a:r>
              <a:rPr lang="ko-KR" altLang="en-US" sz="1400" b="1"/>
              <a:t>데이터를 제외한 </a:t>
            </a:r>
            <a:r>
              <a:rPr lang="en-US" altLang="ko-KR" sz="1400" b="1"/>
              <a:t>Image </a:t>
            </a:r>
            <a:r>
              <a:rPr lang="ko-KR" altLang="en-US" sz="1400" b="1"/>
              <a:t>데이터의 경우 연구원이 직접 수집함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3) </a:t>
            </a:r>
            <a:r>
              <a:rPr lang="ko-KR" altLang="en-US" sz="1400" b="1"/>
              <a:t>모델 성능 평가 시 기존 방식보다 성능이 좋으나 전체적으로 정확도가 낮음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89311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Fusion Transformer for End-to-End Autonomous Driving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236592" y="3394771"/>
            <a:ext cx="11682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Thank you </a:t>
            </a:r>
            <a:r>
              <a:rPr lang="en-US" altLang="ko-KR" sz="2400">
                <a:sym typeface="Wingdings" panose="05000000000000000000" pitchFamily="2" charset="2"/>
              </a:rPr>
              <a:t></a:t>
            </a:r>
            <a:endParaRPr lang="en-US" altLang="ko-KR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E3338-C8E4-47C6-BE79-944C349969CE}"/>
              </a:ext>
            </a:extLst>
          </p:cNvPr>
          <p:cNvSpPr txBox="1"/>
          <p:nvPr/>
        </p:nvSpPr>
        <p:spPr>
          <a:xfrm>
            <a:off x="236591" y="5368075"/>
            <a:ext cx="11682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/>
              <a:t>JunHo Yoon   </a:t>
            </a:r>
            <a:r>
              <a:rPr lang="ko-KR" altLang="en-US" sz="1200"/>
              <a:t>윤준호</a:t>
            </a:r>
            <a:endParaRPr lang="en-US" altLang="ko-KR" sz="1200"/>
          </a:p>
          <a:p>
            <a:pPr algn="r"/>
            <a:r>
              <a:rPr lang="en-US" altLang="ko-KR" sz="1200"/>
              <a:t>Department of Computer Engineering, Gachon University | Researcher</a:t>
            </a:r>
          </a:p>
          <a:p>
            <a:pPr algn="r"/>
            <a:endParaRPr lang="en-US" altLang="ko-KR" sz="1200"/>
          </a:p>
          <a:p>
            <a:pPr algn="r"/>
            <a:r>
              <a:rPr lang="en-US" altLang="ko-KR" sz="1200"/>
              <a:t>Tel. +82-31-750-8822   Mobile. +82-10-9110-6257</a:t>
            </a:r>
          </a:p>
          <a:p>
            <a:pPr algn="r"/>
            <a:r>
              <a:rPr lang="en-US" altLang="ko-KR" sz="1200"/>
              <a:t>E-mail. junho6257@gachon.ac.kr</a:t>
            </a:r>
          </a:p>
        </p:txBody>
      </p:sp>
    </p:spTree>
    <p:extLst>
      <p:ext uri="{BB962C8B-B14F-4D97-AF65-F5344CB8AC3E}">
        <p14:creationId xmlns:p14="http://schemas.microsoft.com/office/powerpoint/2010/main" val="425349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4303435" y="1895131"/>
            <a:ext cx="713914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Paper Description</a:t>
            </a:r>
            <a:endParaRPr lang="en-US" altLang="ko-KR" sz="12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Title : MERL: Multimodal Event Representation Learning in Heterogeneous Embedding Spaces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Venue : AAAI 2021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Impact Score (IS) : 25.57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Date : May. 2021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Citations : 2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95F42-A92F-6F9C-5D16-CE7B4B8B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17" y="1895131"/>
            <a:ext cx="3169834" cy="44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Event Representation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Event A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she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attend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3) baby</a:t>
            </a:r>
          </a:p>
          <a:p>
            <a:pPr lvl="1"/>
            <a:endParaRPr lang="en-US" altLang="ko-KR" sz="1400" b="1"/>
          </a:p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Event B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he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take care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3) kid</a:t>
            </a:r>
            <a:endParaRPr lang="en-US" altLang="ko-KR" sz="1400"/>
          </a:p>
          <a:p>
            <a:pPr lvl="1"/>
            <a:endParaRPr lang="en-US" altLang="ko-KR" sz="1400" b="1"/>
          </a:p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Event C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she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attend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3) meeting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EFA35F-0DF9-A227-D2B2-E871FB49DBEC}"/>
              </a:ext>
            </a:extLst>
          </p:cNvPr>
          <p:cNvGrpSpPr/>
          <p:nvPr/>
        </p:nvGrpSpPr>
        <p:grpSpPr>
          <a:xfrm>
            <a:off x="4802737" y="2419732"/>
            <a:ext cx="4973652" cy="3414939"/>
            <a:chOff x="5084748" y="2871387"/>
            <a:chExt cx="3033757" cy="240849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C19A93-0ADA-3DB6-E10D-6909CB91C5FC}"/>
                </a:ext>
              </a:extLst>
            </p:cNvPr>
            <p:cNvCxnSpPr>
              <a:cxnSpLocks/>
            </p:cNvCxnSpPr>
            <p:nvPr/>
          </p:nvCxnSpPr>
          <p:spPr>
            <a:xfrm>
              <a:off x="5084748" y="5127477"/>
              <a:ext cx="30337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4E3B0C3-7045-360D-E6ED-BB9160A84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148" y="2871387"/>
              <a:ext cx="0" cy="2408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4C880-7529-6EFB-D0D7-5CE883E83900}"/>
                </a:ext>
              </a:extLst>
            </p:cNvPr>
            <p:cNvSpPr txBox="1"/>
            <p:nvPr/>
          </p:nvSpPr>
          <p:spPr>
            <a:xfrm>
              <a:off x="5643073" y="4420284"/>
              <a:ext cx="1429284" cy="217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sz="1400" b="1">
                  <a:solidFill>
                    <a:srgbClr val="FF0000"/>
                  </a:solidFill>
                </a:rPr>
                <a:t>Event 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1EBB03-EC6B-DF1C-6E0D-958E4C46E85D}"/>
                </a:ext>
              </a:extLst>
            </p:cNvPr>
            <p:cNvSpPr txBox="1"/>
            <p:nvPr/>
          </p:nvSpPr>
          <p:spPr>
            <a:xfrm>
              <a:off x="6152260" y="4742012"/>
              <a:ext cx="1429284" cy="217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sz="1400" b="1">
                  <a:solidFill>
                    <a:srgbClr val="FF0000"/>
                  </a:solidFill>
                </a:rPr>
                <a:t>Event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5E35F2-4C0F-BCC8-7C9A-15CEDA3ABF6A}"/>
                </a:ext>
              </a:extLst>
            </p:cNvPr>
            <p:cNvSpPr txBox="1"/>
            <p:nvPr/>
          </p:nvSpPr>
          <p:spPr>
            <a:xfrm>
              <a:off x="5218277" y="2962565"/>
              <a:ext cx="1429284" cy="217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sz="1400" b="1">
                  <a:solidFill>
                    <a:srgbClr val="FF0000"/>
                  </a:solidFill>
                </a:rPr>
                <a:t>Event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Event Representation Learning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triple (subject, predicate, object)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5D4F5-45F9-EDB9-4D50-E0F3DEDE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62" y="2703190"/>
            <a:ext cx="571579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10FC3C-A803-AECA-185B-B42925303E0C}"/>
              </a:ext>
            </a:extLst>
          </p:cNvPr>
          <p:cNvSpPr txBox="1"/>
          <p:nvPr/>
        </p:nvSpPr>
        <p:spPr>
          <a:xfrm>
            <a:off x="753353" y="3555634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Multi-modal Event Representation Learning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triple (subject, predicate, object)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image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C2AB3-27D0-F32A-52B6-A60C5683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60" y="4639289"/>
            <a:ext cx="5696745" cy="13908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94E3C4-3AF1-6F73-1CAD-D949EB3C3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560" y="3735094"/>
            <a:ext cx="3821098" cy="22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Problem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Exist Method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ko-KR" altLang="en-US" sz="1400" b="1"/>
              <a:t>추출된 </a:t>
            </a:r>
            <a:r>
              <a:rPr lang="en-US" altLang="ko-KR" sz="1400" b="1"/>
              <a:t>Embedding Vector</a:t>
            </a:r>
            <a:r>
              <a:rPr lang="ko-KR" altLang="en-US" sz="1400" b="1"/>
              <a:t>의 차원이 같은 데이터로 변환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874A1-29BE-2CF7-1902-9C1DA33EFDD9}"/>
              </a:ext>
            </a:extLst>
          </p:cNvPr>
          <p:cNvSpPr txBox="1"/>
          <p:nvPr/>
        </p:nvSpPr>
        <p:spPr>
          <a:xfrm>
            <a:off x="753353" y="3000087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Extis Method Problem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1) Text</a:t>
            </a:r>
            <a:r>
              <a:rPr lang="ko-KR" altLang="en-US" sz="1400" b="1"/>
              <a:t>에 비해 이미지가 상대적으로 다양하기 때문에 다른 공간에 매핑되어야함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2) Text</a:t>
            </a:r>
            <a:r>
              <a:rPr lang="ko-KR" altLang="en-US" sz="1400" b="1"/>
              <a:t>는 하나의 포인트가 아니라 이미지 전체를 나타낼 수 있어야함</a:t>
            </a:r>
            <a:endParaRPr lang="en-US" altLang="ko-KR" sz="1400" b="1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2D3093-065E-364B-424D-FC23EF883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40" y="4155593"/>
            <a:ext cx="498227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Embedding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triple	: density embedding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image	: point embedding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394A2E-47AD-BA40-7AE1-CA572424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70" y="2979133"/>
            <a:ext cx="7177032" cy="35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Triple Embedding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Dual-path Gqussian Triple Encoder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m1,3 = subject, predicate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m2,4 = predicate, object</a:t>
            </a:r>
          </a:p>
          <a:p>
            <a:pPr marL="742950" lvl="1" indent="-285750">
              <a:buFontTx/>
              <a:buChar char="-"/>
            </a:pP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T = m1, m2 </a:t>
            </a:r>
            <a:r>
              <a:rPr lang="ko-KR" altLang="en-US" sz="1400" b="1"/>
              <a:t>평균</a:t>
            </a:r>
            <a:endParaRPr lang="en-US" altLang="ko-KR" sz="1400" b="1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A = m3, m4 </a:t>
            </a:r>
            <a:r>
              <a:rPr lang="ko-KR" altLang="en-US" sz="1400" b="1"/>
              <a:t>표준편차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EE4E09-DFD6-C06C-7669-986DF0D3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53" y="2446257"/>
            <a:ext cx="630643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Image Embedding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Visual Event Components-aware Image Encoder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Attention Module </a:t>
            </a:r>
            <a:r>
              <a:rPr lang="en-US" altLang="ko-KR" sz="1400" b="1">
                <a:sym typeface="Wingdings" panose="05000000000000000000" pitchFamily="2" charset="2"/>
              </a:rPr>
              <a:t> subject, source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>
                <a:sym typeface="Wingdings" panose="05000000000000000000" pitchFamily="2" charset="2"/>
              </a:rPr>
              <a:t>MLP  activity</a:t>
            </a:r>
          </a:p>
          <a:p>
            <a:pPr marL="742950" lvl="1" indent="-285750">
              <a:buFontTx/>
              <a:buChar char="-"/>
            </a:pPr>
            <a:endParaRPr lang="en-US" altLang="ko-KR" sz="1400" b="1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400" b="1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subject : Vet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source : Dog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/>
              <a:t>activity : Clipping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F4AC36-0856-DB55-E42B-36A29D87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96" y="2977832"/>
            <a:ext cx="654458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MERL: Multimodal Event Representation Learning in Heterogeneous Embedding Spaces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■"/>
            </a:pPr>
            <a:r>
              <a:rPr lang="en-US" altLang="ko-KR" sz="1600" b="1"/>
              <a:t>Multimodal Event Similarity</a:t>
            </a:r>
            <a:endParaRPr lang="en-US" altLang="ko-KR" sz="1200"/>
          </a:p>
          <a:p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ko-KR" altLang="en-US" sz="1400" b="1"/>
              <a:t>같은 </a:t>
            </a:r>
            <a:r>
              <a:rPr lang="en-US" altLang="ko-KR" sz="1400" b="1"/>
              <a:t>Event</a:t>
            </a:r>
            <a:r>
              <a:rPr lang="ko-KR" altLang="en-US" sz="1400" b="1"/>
              <a:t>에 대한 </a:t>
            </a:r>
            <a:r>
              <a:rPr lang="en-US" altLang="ko-KR" sz="1400" b="1"/>
              <a:t>Modal(Image, Text)</a:t>
            </a:r>
            <a:r>
              <a:rPr lang="ko-KR" altLang="en-US" sz="1400" b="1"/>
              <a:t>별 유사성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B7B88C-38B4-464B-B341-B2D27BAE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36" y="2792036"/>
            <a:ext cx="8893057" cy="27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1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31136</TotalTime>
  <Words>570</Words>
  <Application>Microsoft Office PowerPoint</Application>
  <PresentationFormat>와이드스크린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윤준호</cp:lastModifiedBy>
  <cp:revision>4626</cp:revision>
  <cp:lastPrinted>2022-01-04T03:27:22Z</cp:lastPrinted>
  <dcterms:created xsi:type="dcterms:W3CDTF">2019-04-17T04:58:35Z</dcterms:created>
  <dcterms:modified xsi:type="dcterms:W3CDTF">2022-09-05T01:01:34Z</dcterms:modified>
</cp:coreProperties>
</file>