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62" r:id="rId14"/>
    <p:sldId id="268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>
      <p:cViewPr varScale="1">
        <p:scale>
          <a:sx n="72" d="100"/>
          <a:sy n="72" d="100"/>
        </p:scale>
        <p:origin x="36" y="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3333333" cy="10285714"/>
            <a:chOff x="0" y="0"/>
            <a:chExt cx="3333333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3333333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876448" y="2323916"/>
            <a:ext cx="21428571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7000" dirty="0">
                <a:solidFill>
                  <a:srgbClr val="000000"/>
                </a:solidFill>
                <a:latin typeface="BareunDotumPro 3" pitchFamily="34" charset="0"/>
                <a:cs typeface="BareunDotumPro 3" pitchFamily="34" charset="0"/>
              </a:rPr>
              <a:t>추천시스템과 </a:t>
            </a:r>
            <a:r>
              <a:rPr lang="en-US" altLang="ko-KR" sz="7000" dirty="0">
                <a:solidFill>
                  <a:srgbClr val="000000"/>
                </a:solidFill>
                <a:latin typeface="BareunDotumPro 3" pitchFamily="34" charset="0"/>
                <a:cs typeface="BareunDotumPro 3" pitchFamily="34" charset="0"/>
              </a:rPr>
              <a:t>SVD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4285714" y="8228400"/>
            <a:ext cx="4068612" cy="1380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dirty="0">
                <a:solidFill>
                  <a:srgbClr val="1D1D1D"/>
                </a:solidFill>
                <a:latin typeface="BareunDotumPro 1" pitchFamily="34" charset="0"/>
                <a:cs typeface="BareunDotumPro 1" pitchFamily="34" charset="0"/>
              </a:rPr>
              <a:t>수학과 202021186</a:t>
            </a:r>
          </a:p>
          <a:p>
            <a:r>
              <a:rPr lang="en-US" sz="2500" dirty="0">
                <a:solidFill>
                  <a:srgbClr val="1D1D1D"/>
                </a:solidFill>
                <a:latin typeface="BareunDotumPro 1" pitchFamily="34" charset="0"/>
                <a:cs typeface="BareunDotumPro 1" pitchFamily="34" charset="0"/>
              </a:rPr>
              <a:t>명서준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4016081" y="8228400"/>
            <a:ext cx="88462" cy="913017"/>
            <a:chOff x="14016081" y="8228400"/>
            <a:chExt cx="88462" cy="91301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16081" y="8228400"/>
              <a:ext cx="88462" cy="91301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081062" y="1912211"/>
            <a:ext cx="252271" cy="2064932"/>
            <a:chOff x="3081062" y="1912211"/>
            <a:chExt cx="252271" cy="206493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32548" y="879745"/>
              <a:ext cx="504543" cy="4129864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81062" y="1912211"/>
              <a:ext cx="252271" cy="2064932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876448" y="3758894"/>
            <a:ext cx="10820506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dirty="0">
                <a:solidFill>
                  <a:srgbClr val="000000"/>
                </a:solidFill>
                <a:latin typeface="BareunDotumPro 1" pitchFamily="34" charset="0"/>
                <a:cs typeface="BareunDotumPro 1" pitchFamily="34" charset="0"/>
              </a:rPr>
              <a:t>  </a:t>
            </a:r>
            <a:r>
              <a:rPr lang="en-US" sz="2500" dirty="0" err="1">
                <a:solidFill>
                  <a:srgbClr val="000000"/>
                </a:solidFill>
                <a:latin typeface="BareunDotumPro 1" pitchFamily="34" charset="0"/>
                <a:cs typeface="BareunDotumPro 1" pitchFamily="34" charset="0"/>
              </a:rPr>
              <a:t>산업수학</a:t>
            </a:r>
            <a:r>
              <a:rPr lang="en-US" sz="2500" dirty="0">
                <a:solidFill>
                  <a:srgbClr val="000000"/>
                </a:solidFill>
                <a:latin typeface="BareunDotumPro 1" pitchFamily="34" charset="0"/>
                <a:cs typeface="BareunDotumPro 1" pitchFamily="34" charset="0"/>
              </a:rPr>
              <a:t> 3주차 </a:t>
            </a:r>
            <a:r>
              <a:rPr lang="en-US" sz="2500" dirty="0" err="1">
                <a:solidFill>
                  <a:srgbClr val="000000"/>
                </a:solidFill>
                <a:latin typeface="BareunDotumPro 1" pitchFamily="34" charset="0"/>
                <a:cs typeface="BareunDotumPro 1" pitchFamily="34" charset="0"/>
              </a:rPr>
              <a:t>과제</a:t>
            </a:r>
            <a:r>
              <a:rPr lang="en-US" sz="2500" dirty="0">
                <a:solidFill>
                  <a:srgbClr val="000000"/>
                </a:solidFill>
                <a:latin typeface="BareunDotumPro 1" pitchFamily="34" charset="0"/>
                <a:cs typeface="BareunDotumPro 1" pitchFamily="34" charset="0"/>
              </a:rPr>
              <a:t> (SVD 활용 예시 조사)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7249" y="745705"/>
            <a:ext cx="12297143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rgbClr val="000000"/>
                </a:solidFill>
                <a:latin typeface="BareunDotumPro 3" pitchFamily="34" charset="0"/>
                <a:cs typeface="BareunDotumPro 3" pitchFamily="34" charset="0"/>
              </a:rPr>
              <a:t>2. SVD</a:t>
            </a:r>
            <a:r>
              <a:rPr lang="ko-KR" altLang="en-US" sz="5000" dirty="0">
                <a:solidFill>
                  <a:srgbClr val="000000"/>
                </a:solidFill>
                <a:latin typeface="BareunDotumPro 3" pitchFamily="34" charset="0"/>
                <a:cs typeface="BareunDotumPro 3" pitchFamily="34" charset="0"/>
              </a:rPr>
              <a:t>를 활용한 간단한 추천시스템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0" y="0"/>
            <a:ext cx="1316190" cy="10285714"/>
            <a:chOff x="0" y="0"/>
            <a:chExt cx="1316190" cy="10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316190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0451" y="745705"/>
            <a:ext cx="252271" cy="745175"/>
            <a:chOff x="1060451" y="745705"/>
            <a:chExt cx="252271" cy="7451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0451" y="745705"/>
              <a:ext cx="252271" cy="745175"/>
            </a:xfrm>
            <a:prstGeom prst="rect">
              <a:avLst/>
            </a:prstGeom>
          </p:spPr>
        </p:pic>
      </p:grpSp>
      <p:sp>
        <p:nvSpPr>
          <p:cNvPr id="5" name="Object 10">
            <a:extLst>
              <a:ext uri="{FF2B5EF4-FFF2-40B4-BE49-F238E27FC236}">
                <a16:creationId xmlns:a16="http://schemas.microsoft.com/office/drawing/2014/main" id="{68E94874-25B8-7A93-08DD-D332006C086B}"/>
              </a:ext>
            </a:extLst>
          </p:cNvPr>
          <p:cNvSpPr txBox="1"/>
          <p:nvPr/>
        </p:nvSpPr>
        <p:spPr>
          <a:xfrm>
            <a:off x="2209800" y="2198595"/>
            <a:ext cx="7772400" cy="8463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dirty="0"/>
          </a:p>
          <a:p>
            <a:r>
              <a:rPr lang="en-US" altLang="ko-KR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4) </a:t>
            </a:r>
            <a:r>
              <a:rPr lang="ko-KR" altLang="en-US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새로운 데이터 추가 및 </a:t>
            </a:r>
            <a:r>
              <a:rPr lang="en-US" altLang="ko-KR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SVD </a:t>
            </a:r>
            <a:r>
              <a:rPr lang="ko-KR" altLang="en-US" sz="3100" dirty="0" err="1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재수행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15EF79-DE7C-204A-B524-96382EAA0D11}"/>
                  </a:ext>
                </a:extLst>
              </p:cNvPr>
              <p:cNvSpPr txBox="1"/>
              <p:nvPr/>
            </p:nvSpPr>
            <p:spPr>
              <a:xfrm>
                <a:off x="5181600" y="3706034"/>
                <a:ext cx="5943600" cy="50367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5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5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.7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4.0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4.3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−0.1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3.4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3.6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4.1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−0.1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4.0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4.2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4.8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−0.1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3.5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3.5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4.5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4.6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−0.1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4.4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4.6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3.1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3.3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3.7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2.5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2.4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5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15EF79-DE7C-204A-B524-96382EAA0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706034"/>
                <a:ext cx="5943600" cy="5036763"/>
              </a:xfrm>
              <a:prstGeom prst="rect">
                <a:avLst/>
              </a:prstGeom>
              <a:blipFill>
                <a:blip r:embed="rId4"/>
                <a:stretch>
                  <a:fillRect r="-358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7772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7249" y="745705"/>
            <a:ext cx="12297143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rgbClr val="000000"/>
                </a:solidFill>
                <a:latin typeface="BareunDotumPro 3" pitchFamily="34" charset="0"/>
                <a:cs typeface="BareunDotumPro 3" pitchFamily="34" charset="0"/>
              </a:rPr>
              <a:t>3. </a:t>
            </a:r>
            <a:r>
              <a:rPr lang="ko-KR" altLang="en-US" sz="5000" dirty="0">
                <a:solidFill>
                  <a:srgbClr val="000000"/>
                </a:solidFill>
                <a:latin typeface="BareunDotumPro 3" pitchFamily="34" charset="0"/>
                <a:cs typeface="BareunDotumPro 3" pitchFamily="34" charset="0"/>
              </a:rPr>
              <a:t>잠재적요인 기반 필터링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0" y="0"/>
            <a:ext cx="1316190" cy="10285714"/>
            <a:chOff x="0" y="0"/>
            <a:chExt cx="1316190" cy="10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316190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0451" y="745705"/>
            <a:ext cx="252271" cy="745175"/>
            <a:chOff x="1060451" y="745705"/>
            <a:chExt cx="252271" cy="7451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0451" y="745705"/>
              <a:ext cx="252271" cy="745175"/>
            </a:xfrm>
            <a:prstGeom prst="rect">
              <a:avLst/>
            </a:prstGeom>
          </p:spPr>
        </p:pic>
      </p:grpSp>
      <p:sp>
        <p:nvSpPr>
          <p:cNvPr id="5" name="Object 10">
            <a:extLst>
              <a:ext uri="{FF2B5EF4-FFF2-40B4-BE49-F238E27FC236}">
                <a16:creationId xmlns:a16="http://schemas.microsoft.com/office/drawing/2014/main" id="{68E94874-25B8-7A93-08DD-D332006C086B}"/>
              </a:ext>
            </a:extLst>
          </p:cNvPr>
          <p:cNvSpPr txBox="1"/>
          <p:nvPr/>
        </p:nvSpPr>
        <p:spPr>
          <a:xfrm>
            <a:off x="2206752" y="1986998"/>
            <a:ext cx="14554200" cy="17227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dirty="0"/>
          </a:p>
          <a:p>
            <a:pPr>
              <a:lnSpc>
                <a:spcPct val="150000"/>
              </a:lnSpc>
            </a:pPr>
            <a:r>
              <a:rPr lang="ko-KR" altLang="en-US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●</a:t>
            </a:r>
            <a:r>
              <a:rPr lang="en-US" altLang="ko-KR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 </a:t>
            </a:r>
            <a:r>
              <a:rPr lang="ko-KR" altLang="en-US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앞에서 본 예제가 사실 </a:t>
            </a:r>
            <a:r>
              <a:rPr lang="en-US" altLang="ko-KR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SVD</a:t>
            </a:r>
            <a:r>
              <a:rPr lang="ko-KR" altLang="en-US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를 이용하여 행렬의 잠재된 요인을 추출하는 방식</a:t>
            </a:r>
            <a:endParaRPr lang="en-US" altLang="ko-KR" sz="3100" dirty="0">
              <a:solidFill>
                <a:srgbClr val="58595B"/>
              </a:solidFill>
              <a:latin typeface="BareunDotumPro 3" pitchFamily="34" charset="0"/>
              <a:cs typeface="BareunDotumPro 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     User-Item </a:t>
            </a:r>
            <a:r>
              <a:rPr lang="ko-KR" altLang="en-US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행렬 </a:t>
            </a:r>
            <a:r>
              <a:rPr lang="en-US" altLang="ko-KR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(A)</a:t>
            </a:r>
            <a:r>
              <a:rPr lang="ko-KR" altLang="en-US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 </a:t>
            </a:r>
            <a:r>
              <a:rPr lang="en-US" altLang="ko-KR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-&gt; User Latent </a:t>
            </a:r>
            <a:r>
              <a:rPr lang="ko-KR" altLang="en-US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행렬 </a:t>
            </a:r>
            <a:r>
              <a:rPr lang="en-US" altLang="ko-KR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(US)</a:t>
            </a:r>
            <a:r>
              <a:rPr lang="ko-KR" altLang="en-US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 </a:t>
            </a:r>
            <a:r>
              <a:rPr lang="en-US" altLang="ko-KR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X Item Latent </a:t>
            </a:r>
            <a:r>
              <a:rPr lang="ko-KR" altLang="en-US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행렬 </a:t>
            </a:r>
            <a:r>
              <a:rPr lang="en-US" altLang="ko-KR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(Vt) </a:t>
            </a:r>
            <a:r>
              <a:rPr lang="ko-KR" altLang="en-US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  </a:t>
            </a:r>
            <a:endParaRPr lang="en-US" dirty="0"/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9F06EDD5-EE40-29C6-1B2B-DA661DD3F57F}"/>
              </a:ext>
            </a:extLst>
          </p:cNvPr>
          <p:cNvSpPr txBox="1"/>
          <p:nvPr/>
        </p:nvSpPr>
        <p:spPr>
          <a:xfrm>
            <a:off x="2206752" y="3933425"/>
            <a:ext cx="14554200" cy="8463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dirty="0"/>
          </a:p>
          <a:p>
            <a:r>
              <a:rPr lang="ko-KR" altLang="en-US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●</a:t>
            </a:r>
            <a:r>
              <a:rPr lang="en-US" altLang="ko-KR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 </a:t>
            </a:r>
            <a:r>
              <a:rPr lang="ko-KR" altLang="en-US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그런데 </a:t>
            </a:r>
            <a:r>
              <a:rPr lang="en-US" altLang="ko-KR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SVD</a:t>
            </a:r>
            <a:r>
              <a:rPr lang="ko-KR" altLang="en-US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의 한계 </a:t>
            </a:r>
            <a:r>
              <a:rPr lang="en-US" altLang="ko-KR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: </a:t>
            </a:r>
            <a:r>
              <a:rPr lang="ko-KR" altLang="en-US" sz="3100" dirty="0" err="1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결측치가</a:t>
            </a:r>
            <a:r>
              <a:rPr lang="ko-KR" altLang="en-US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 있는 행렬에서 계산이 불가능하다</a:t>
            </a:r>
            <a:r>
              <a:rPr lang="en-US" altLang="ko-KR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.</a:t>
            </a:r>
            <a:r>
              <a:rPr lang="ko-KR" altLang="en-US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 </a:t>
            </a:r>
            <a:endParaRPr lang="en-US" dirty="0"/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C8DA7F1F-5A24-1FE7-E2F5-38735244AD79}"/>
              </a:ext>
            </a:extLst>
          </p:cNvPr>
          <p:cNvSpPr txBox="1"/>
          <p:nvPr/>
        </p:nvSpPr>
        <p:spPr>
          <a:xfrm>
            <a:off x="2206752" y="5003522"/>
            <a:ext cx="14554200" cy="8463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dirty="0"/>
          </a:p>
          <a:p>
            <a:r>
              <a:rPr lang="ko-KR" altLang="en-US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● 해결방법  </a:t>
            </a:r>
            <a:endParaRPr lang="en-US" dirty="0"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4978F629-59EE-48A4-6D29-578601689737}"/>
              </a:ext>
            </a:extLst>
          </p:cNvPr>
          <p:cNvSpPr txBox="1"/>
          <p:nvPr/>
        </p:nvSpPr>
        <p:spPr>
          <a:xfrm>
            <a:off x="2673096" y="5817722"/>
            <a:ext cx="14554200" cy="8463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dirty="0"/>
          </a:p>
          <a:p>
            <a:r>
              <a:rPr lang="en-US" altLang="ko-KR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1. </a:t>
            </a:r>
            <a:r>
              <a:rPr lang="ko-KR" altLang="en-US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임의의 </a:t>
            </a:r>
            <a:r>
              <a:rPr lang="en-US" altLang="ko-KR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User Latent Matrix</a:t>
            </a:r>
            <a:r>
              <a:rPr lang="ko-KR" altLang="en-US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와 </a:t>
            </a:r>
            <a:r>
              <a:rPr lang="en-US" altLang="ko-KR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Item Latent Matrix</a:t>
            </a:r>
            <a:r>
              <a:rPr lang="ko-KR" altLang="en-US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를 만든 후 </a:t>
            </a:r>
            <a:endParaRPr lang="en-US"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3241BC78-0396-DE10-C328-49C0E353FFB9}"/>
              </a:ext>
            </a:extLst>
          </p:cNvPr>
          <p:cNvSpPr txBox="1"/>
          <p:nvPr/>
        </p:nvSpPr>
        <p:spPr>
          <a:xfrm>
            <a:off x="2645664" y="6742458"/>
            <a:ext cx="1455420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dirty="0"/>
          </a:p>
          <a:p>
            <a:r>
              <a:rPr lang="en-US" sz="3100" dirty="0">
                <a:solidFill>
                  <a:srgbClr val="58595B"/>
                </a:solidFill>
                <a:latin typeface="BareunDotumPro 3" pitchFamily="34" charset="0"/>
              </a:rPr>
              <a:t>2.</a:t>
            </a:r>
            <a:r>
              <a:rPr lang="ko-KR" altLang="en-US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 두 행렬 곱해서 원래의 행렬</a:t>
            </a:r>
            <a:r>
              <a:rPr lang="en-US" altLang="ko-KR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(A)</a:t>
            </a:r>
            <a:r>
              <a:rPr lang="ko-KR" altLang="en-US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과 같은 사이즈의 행렬</a:t>
            </a:r>
            <a:r>
              <a:rPr lang="en-US" altLang="ko-KR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(A’)</a:t>
            </a:r>
            <a:r>
              <a:rPr lang="ko-KR" altLang="en-US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 생성</a:t>
            </a:r>
            <a:endParaRPr lang="en-US" altLang="ko-KR" sz="3100" dirty="0">
              <a:solidFill>
                <a:srgbClr val="58595B"/>
              </a:solidFill>
              <a:latin typeface="BareunDotumPro 3" pitchFamily="34" charset="0"/>
              <a:cs typeface="BareunDotumPro 3" pitchFamily="34" charset="0"/>
            </a:endParaRPr>
          </a:p>
          <a:p>
            <a:r>
              <a:rPr lang="en-US" sz="3100" dirty="0">
                <a:solidFill>
                  <a:srgbClr val="58595B"/>
                </a:solidFill>
                <a:latin typeface="BareunDotumPro 3" pitchFamily="34" charset="0"/>
              </a:rPr>
              <a:t> </a:t>
            </a:r>
            <a:endParaRPr lang="en-US" dirty="0"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24EFCB7D-89B0-05EB-DF8F-9ED06027EB31}"/>
              </a:ext>
            </a:extLst>
          </p:cNvPr>
          <p:cNvSpPr txBox="1"/>
          <p:nvPr/>
        </p:nvSpPr>
        <p:spPr>
          <a:xfrm>
            <a:off x="2645664" y="7692025"/>
            <a:ext cx="14554200" cy="18004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dirty="0"/>
          </a:p>
          <a:p>
            <a:r>
              <a:rPr lang="en-US" altLang="ko-KR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3. A</a:t>
            </a:r>
            <a:r>
              <a:rPr lang="ko-KR" altLang="en-US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에서 </a:t>
            </a:r>
            <a:r>
              <a:rPr lang="ko-KR" altLang="en-US" sz="3100" dirty="0" err="1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결측치가</a:t>
            </a:r>
            <a:r>
              <a:rPr lang="ko-KR" altLang="en-US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 없는 원소들과 같은 위치에 있는 </a:t>
            </a:r>
            <a:r>
              <a:rPr lang="en-US" altLang="ko-KR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A’</a:t>
            </a:r>
            <a:r>
              <a:rPr lang="ko-KR" altLang="en-US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의 값들 사이의 차이 계산 후</a:t>
            </a:r>
            <a:endParaRPr lang="en-US" altLang="ko-KR" sz="3100" dirty="0">
              <a:solidFill>
                <a:srgbClr val="58595B"/>
              </a:solidFill>
              <a:latin typeface="BareunDotumPro 3" pitchFamily="34" charset="0"/>
              <a:cs typeface="BareunDotumPro 3" pitchFamily="34" charset="0"/>
            </a:endParaRPr>
          </a:p>
          <a:p>
            <a:r>
              <a:rPr lang="en-US" altLang="ko-KR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    </a:t>
            </a:r>
            <a:r>
              <a:rPr lang="ko-KR" altLang="en-US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계속 업데이트 </a:t>
            </a:r>
            <a:r>
              <a:rPr lang="en-US" altLang="ko-KR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(</a:t>
            </a:r>
            <a:r>
              <a:rPr lang="en-US" altLang="ko-KR" sz="3100" dirty="0" err="1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Graident</a:t>
            </a:r>
            <a:r>
              <a:rPr lang="en-US" altLang="ko-KR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 Descent </a:t>
            </a:r>
            <a:r>
              <a:rPr lang="ko-KR" altLang="en-US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적용</a:t>
            </a:r>
            <a:r>
              <a:rPr lang="en-US" altLang="ko-KR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)</a:t>
            </a:r>
            <a:r>
              <a:rPr lang="ko-KR" altLang="en-US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  </a:t>
            </a:r>
            <a:endParaRPr lang="en-US" altLang="ko-KR" sz="3100" dirty="0">
              <a:solidFill>
                <a:srgbClr val="58595B"/>
              </a:solidFill>
              <a:latin typeface="BareunDotumPro 3" pitchFamily="34" charset="0"/>
              <a:cs typeface="BareunDotumPro 3" pitchFamily="34" charset="0"/>
            </a:endParaRPr>
          </a:p>
          <a:p>
            <a:r>
              <a:rPr lang="en-US" sz="3100" dirty="0">
                <a:solidFill>
                  <a:srgbClr val="58595B"/>
                </a:solidFill>
                <a:latin typeface="BareunDotumPro 3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2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7249" y="745705"/>
            <a:ext cx="12297143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rgbClr val="000000"/>
                </a:solidFill>
                <a:latin typeface="BareunDotumPro 3" pitchFamily="34" charset="0"/>
                <a:cs typeface="BareunDotumPro 3" pitchFamily="34" charset="0"/>
              </a:rPr>
              <a:t>3. </a:t>
            </a:r>
            <a:r>
              <a:rPr lang="ko-KR" altLang="en-US" sz="5000" dirty="0">
                <a:solidFill>
                  <a:srgbClr val="000000"/>
                </a:solidFill>
                <a:latin typeface="BareunDotumPro 3" pitchFamily="34" charset="0"/>
                <a:cs typeface="BareunDotumPro 3" pitchFamily="34" charset="0"/>
              </a:rPr>
              <a:t>잠재적요인 기반 필터링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0" y="0"/>
            <a:ext cx="1316190" cy="10285714"/>
            <a:chOff x="0" y="0"/>
            <a:chExt cx="1316190" cy="10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316190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0451" y="745705"/>
            <a:ext cx="252271" cy="745175"/>
            <a:chOff x="1060451" y="745705"/>
            <a:chExt cx="252271" cy="7451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0451" y="745705"/>
              <a:ext cx="252271" cy="745175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9FF601BB-A05C-7440-52D6-666C7202A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2019300"/>
            <a:ext cx="15817274" cy="752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70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7248" y="745705"/>
            <a:ext cx="16124941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rgbClr val="000000"/>
                </a:solidFill>
                <a:latin typeface="BareunDotumPro 3" pitchFamily="34" charset="0"/>
              </a:rPr>
              <a:t>3. </a:t>
            </a:r>
            <a:r>
              <a:rPr lang="ko-KR" altLang="en-US" sz="5000" dirty="0">
                <a:solidFill>
                  <a:srgbClr val="000000"/>
                </a:solidFill>
                <a:latin typeface="BareunDotumPro 3" pitchFamily="34" charset="0"/>
              </a:rPr>
              <a:t>잠재적 요인 기반 필터링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0" y="0"/>
            <a:ext cx="1316190" cy="10285714"/>
            <a:chOff x="0" y="0"/>
            <a:chExt cx="1316190" cy="10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316190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0451" y="745705"/>
            <a:ext cx="252271" cy="745175"/>
            <a:chOff x="1060451" y="745705"/>
            <a:chExt cx="252271" cy="7451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0451" y="745705"/>
              <a:ext cx="252271" cy="74517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948656" y="4035871"/>
            <a:ext cx="15526821" cy="34914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Python 실습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316190" cy="10285714"/>
            <a:chOff x="0" y="0"/>
            <a:chExt cx="1316190" cy="10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316190" cy="1028571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696200" y="4096416"/>
            <a:ext cx="15526821" cy="20928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0" dirty="0" err="1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QnA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418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C2C2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6505" y="1520757"/>
            <a:ext cx="13900000" cy="34293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000" b="1" dirty="0">
                <a:solidFill>
                  <a:srgbClr val="4D4D4D"/>
                </a:solidFill>
                <a:latin typeface="BareunDotumPro 3" pitchFamily="34" charset="0"/>
                <a:cs typeface="BareunDotumPro 3" pitchFamily="34" charset="0"/>
              </a:rPr>
              <a:t>1. Collaborative Filtering </a:t>
            </a:r>
          </a:p>
          <a:p>
            <a:pPr>
              <a:lnSpc>
                <a:spcPct val="150000"/>
              </a:lnSpc>
            </a:pPr>
            <a:r>
              <a:rPr lang="en-US" sz="5000" b="1" dirty="0">
                <a:solidFill>
                  <a:srgbClr val="4D4D4D"/>
                </a:solidFill>
                <a:latin typeface="BareunDotumPro 3" pitchFamily="34" charset="0"/>
                <a:cs typeface="BareunDotumPro 3" pitchFamily="34" charset="0"/>
              </a:rPr>
              <a:t>2. SVD</a:t>
            </a:r>
            <a:r>
              <a:rPr lang="ko-KR" altLang="en-US" sz="5000" b="1" dirty="0">
                <a:solidFill>
                  <a:srgbClr val="4D4D4D"/>
                </a:solidFill>
                <a:latin typeface="BareunDotumPro 3" pitchFamily="34" charset="0"/>
                <a:cs typeface="BareunDotumPro 3" pitchFamily="34" charset="0"/>
              </a:rPr>
              <a:t>를 활용한 간단한 추천 시스템 구현</a:t>
            </a:r>
            <a:endParaRPr lang="en-US" sz="5000" b="1" dirty="0">
              <a:solidFill>
                <a:srgbClr val="4D4D4D"/>
              </a:solidFill>
              <a:latin typeface="BareunDotumPro 3" pitchFamily="34" charset="0"/>
              <a:cs typeface="BareunDotumPro 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5000" b="1" dirty="0">
                <a:solidFill>
                  <a:srgbClr val="4D4D4D"/>
                </a:solidFill>
                <a:latin typeface="BareunDotumPro 3" pitchFamily="34" charset="0"/>
                <a:cs typeface="BareunDotumPro 3" pitchFamily="34" charset="0"/>
              </a:rPr>
              <a:t>3. </a:t>
            </a:r>
            <a:r>
              <a:rPr lang="ko-KR" altLang="en-US" sz="5000" b="1" dirty="0">
                <a:solidFill>
                  <a:srgbClr val="4D4D4D"/>
                </a:solidFill>
                <a:latin typeface="BareunDotumPro 3" pitchFamily="34" charset="0"/>
                <a:cs typeface="BareunDotumPro 3" pitchFamily="34" charset="0"/>
              </a:rPr>
              <a:t>잠재적 요인 기반 추천시스템 구현</a:t>
            </a:r>
            <a:endParaRPr lang="en-US" sz="5000" b="1" dirty="0">
              <a:solidFill>
                <a:srgbClr val="4D4D4D"/>
              </a:solidFill>
              <a:latin typeface="BareunDotumPro 3" pitchFamily="34" charset="0"/>
              <a:cs typeface="BareunDotumPro 3" pitchFamily="34" charset="0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0" y="0"/>
            <a:ext cx="1316190" cy="10285714"/>
            <a:chOff x="0" y="0"/>
            <a:chExt cx="1316190" cy="10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316190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5769" y="1816973"/>
            <a:ext cx="252271" cy="745175"/>
            <a:chOff x="1055769" y="1816973"/>
            <a:chExt cx="252271" cy="7451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5769" y="1816973"/>
              <a:ext cx="252271" cy="74517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796505" y="753677"/>
            <a:ext cx="1229714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BareunDotumPro 3" pitchFamily="34" charset="0"/>
                <a:cs typeface="BareunDotumPro 3" pitchFamily="34" charset="0"/>
              </a:rPr>
              <a:t>contents</a:t>
            </a:r>
            <a:endParaRPr 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0" y="741602"/>
            <a:ext cx="12297143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rgbClr val="000000"/>
                </a:solidFill>
                <a:latin typeface="BareunDotumPro 3" pitchFamily="34" charset="0"/>
                <a:cs typeface="BareunDotumPro 3" pitchFamily="34" charset="0"/>
              </a:rPr>
              <a:t>1. Collaborative Filtering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0" y="0"/>
            <a:ext cx="1316190" cy="10285714"/>
            <a:chOff x="0" y="0"/>
            <a:chExt cx="1316190" cy="10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316190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0451" y="745705"/>
            <a:ext cx="252271" cy="745175"/>
            <a:chOff x="1060451" y="745705"/>
            <a:chExt cx="252271" cy="7451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0451" y="745705"/>
              <a:ext cx="252271" cy="74517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057400" y="1826864"/>
            <a:ext cx="21904531" cy="33316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500" b="1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협업 필터링</a:t>
            </a:r>
            <a:r>
              <a:rPr lang="en-US" altLang="ko-KR" sz="3500" b="1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(Collaborative Filtering)</a:t>
            </a:r>
            <a:r>
              <a:rPr lang="ko-KR" altLang="en-US" sz="3500" b="1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이란</a:t>
            </a:r>
            <a:br>
              <a:rPr lang="en-US" altLang="ko-KR" sz="3500" b="1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</a:br>
            <a:r>
              <a:rPr lang="ko-KR" altLang="en-US" sz="3500" b="1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사용자와 아이템 간의 상관관계를 분석하여 새로운 사용자</a:t>
            </a:r>
            <a:r>
              <a:rPr lang="en-US" altLang="ko-KR" sz="3500" b="1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-</a:t>
            </a:r>
            <a:r>
              <a:rPr lang="ko-KR" altLang="en-US" sz="3500" b="1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아이템 관계를 찾아주는</a:t>
            </a:r>
            <a:br>
              <a:rPr lang="en-US" altLang="ko-KR" sz="3500" b="1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</a:br>
            <a:r>
              <a:rPr lang="ko-KR" altLang="en-US" sz="3500" b="1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사용자의 과거 경험과 행동방식에 의존하여 추천하는 시스템 </a:t>
            </a:r>
            <a:endParaRPr lang="en-US" sz="3500" b="1" dirty="0">
              <a:solidFill>
                <a:srgbClr val="58595B"/>
              </a:solidFill>
              <a:latin typeface="BareunDotumPro 3" pitchFamily="34" charset="0"/>
              <a:cs typeface="BareunDotumPro 3" pitchFamily="34" charset="0"/>
            </a:endParaRPr>
          </a:p>
          <a:p>
            <a:endParaRPr lang="en-US" sz="3500" dirty="0">
              <a:solidFill>
                <a:srgbClr val="58595B"/>
              </a:solidFill>
              <a:latin typeface="BareunDotumPro 3" pitchFamily="34" charset="0"/>
              <a:cs typeface="BareunDotumPro 3" pitchFamily="34" charset="0"/>
            </a:endParaRP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9AC3B5-63FE-44D7-BCAA-DB751AE08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381500"/>
            <a:ext cx="7315200" cy="580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0" y="741602"/>
            <a:ext cx="12297143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rgbClr val="000000"/>
                </a:solidFill>
                <a:latin typeface="BareunDotumPro 3" pitchFamily="34" charset="0"/>
                <a:cs typeface="BareunDotumPro 3" pitchFamily="34" charset="0"/>
              </a:rPr>
              <a:t>1. Collaborative Filtering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0" y="0"/>
            <a:ext cx="1316190" cy="10285714"/>
            <a:chOff x="0" y="0"/>
            <a:chExt cx="1316190" cy="10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316190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0451" y="745705"/>
            <a:ext cx="252271" cy="745175"/>
            <a:chOff x="1060451" y="745705"/>
            <a:chExt cx="252271" cy="7451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0451" y="745705"/>
              <a:ext cx="252271" cy="745175"/>
            </a:xfrm>
            <a:prstGeom prst="rect">
              <a:avLst/>
            </a:prstGeom>
          </p:spPr>
        </p:pic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EDD4A019-0D31-3B4C-93F1-6EEE56C3A2B3}"/>
              </a:ext>
            </a:extLst>
          </p:cNvPr>
          <p:cNvSpPr/>
          <p:nvPr/>
        </p:nvSpPr>
        <p:spPr>
          <a:xfrm>
            <a:off x="1510553" y="5524500"/>
            <a:ext cx="3810000" cy="1981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500" dirty="0">
                <a:solidFill>
                  <a:sysClr val="windowText" lastClr="000000"/>
                </a:solidFill>
              </a:rPr>
              <a:t>Collaborative</a:t>
            </a:r>
            <a:br>
              <a:rPr lang="en-US" altLang="ko-KR" sz="3500" dirty="0">
                <a:solidFill>
                  <a:sysClr val="windowText" lastClr="000000"/>
                </a:solidFill>
              </a:rPr>
            </a:br>
            <a:r>
              <a:rPr lang="en-US" altLang="ko-KR" sz="3500" dirty="0">
                <a:solidFill>
                  <a:sysClr val="windowText" lastClr="000000"/>
                </a:solidFill>
              </a:rPr>
              <a:t>Filtering (CF)</a:t>
            </a:r>
            <a:endParaRPr lang="ko-KR" altLang="en-US" sz="3500" dirty="0">
              <a:solidFill>
                <a:sysClr val="windowText" lastClr="00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87A2F88-15B9-2D0F-6931-97131E529D8E}"/>
              </a:ext>
            </a:extLst>
          </p:cNvPr>
          <p:cNvSpPr/>
          <p:nvPr/>
        </p:nvSpPr>
        <p:spPr>
          <a:xfrm>
            <a:off x="5754123" y="3314700"/>
            <a:ext cx="4290830" cy="1981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500" dirty="0">
                <a:solidFill>
                  <a:sysClr val="windowText" lastClr="000000"/>
                </a:solidFill>
              </a:rPr>
              <a:t>Memory based</a:t>
            </a:r>
            <a:br>
              <a:rPr lang="en-US" altLang="ko-KR" sz="3500" dirty="0">
                <a:solidFill>
                  <a:sysClr val="windowText" lastClr="000000"/>
                </a:solidFill>
              </a:rPr>
            </a:br>
            <a:r>
              <a:rPr lang="en-US" altLang="ko-KR" sz="3500" dirty="0">
                <a:solidFill>
                  <a:sysClr val="windowText" lastClr="000000"/>
                </a:solidFill>
              </a:rPr>
              <a:t>approach</a:t>
            </a:r>
            <a:endParaRPr lang="ko-KR" altLang="en-US" sz="3500" dirty="0">
              <a:solidFill>
                <a:sysClr val="windowText" lastClr="00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9ED8525-5B8F-74FD-BCC9-68BF69F72CD8}"/>
              </a:ext>
            </a:extLst>
          </p:cNvPr>
          <p:cNvSpPr/>
          <p:nvPr/>
        </p:nvSpPr>
        <p:spPr>
          <a:xfrm>
            <a:off x="5754123" y="7734300"/>
            <a:ext cx="4290830" cy="1981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500" dirty="0">
                <a:solidFill>
                  <a:sysClr val="windowText" lastClr="000000"/>
                </a:solidFill>
              </a:rPr>
              <a:t>Model based</a:t>
            </a:r>
            <a:br>
              <a:rPr lang="en-US" altLang="ko-KR" sz="3500" dirty="0">
                <a:solidFill>
                  <a:sysClr val="windowText" lastClr="000000"/>
                </a:solidFill>
              </a:rPr>
            </a:br>
            <a:r>
              <a:rPr lang="en-US" altLang="ko-KR" sz="3500" dirty="0">
                <a:solidFill>
                  <a:sysClr val="windowText" lastClr="000000"/>
                </a:solidFill>
              </a:rPr>
              <a:t>approach</a:t>
            </a:r>
            <a:endParaRPr lang="ko-KR" altLang="en-US" sz="3500" dirty="0">
              <a:solidFill>
                <a:sysClr val="windowText" lastClr="00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818FFAE-FE05-F697-E5CA-26B67B03F9BC}"/>
              </a:ext>
            </a:extLst>
          </p:cNvPr>
          <p:cNvSpPr/>
          <p:nvPr/>
        </p:nvSpPr>
        <p:spPr>
          <a:xfrm>
            <a:off x="12330953" y="3314700"/>
            <a:ext cx="4707272" cy="1981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500" dirty="0">
                <a:solidFill>
                  <a:sysClr val="windowText" lastClr="000000"/>
                </a:solidFill>
              </a:rPr>
              <a:t>Cosine Similarity,</a:t>
            </a:r>
            <a:br>
              <a:rPr lang="en-US" altLang="ko-KR" sz="3500" dirty="0">
                <a:solidFill>
                  <a:sysClr val="windowText" lastClr="000000"/>
                </a:solidFill>
              </a:rPr>
            </a:br>
            <a:r>
              <a:rPr lang="ko-KR" altLang="en-US" sz="2500" dirty="0">
                <a:solidFill>
                  <a:sysClr val="windowText" lastClr="000000"/>
                </a:solidFill>
              </a:rPr>
              <a:t>등등</a:t>
            </a:r>
            <a:r>
              <a:rPr lang="en-US" altLang="ko-KR" sz="2500" dirty="0">
                <a:solidFill>
                  <a:sysClr val="windowText" lastClr="000000"/>
                </a:solidFill>
              </a:rPr>
              <a:t>…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50F196E-4195-2213-5F9F-1723359C4F7A}"/>
              </a:ext>
            </a:extLst>
          </p:cNvPr>
          <p:cNvSpPr/>
          <p:nvPr/>
        </p:nvSpPr>
        <p:spPr>
          <a:xfrm>
            <a:off x="12330953" y="7734300"/>
            <a:ext cx="4707272" cy="1981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500" dirty="0">
                <a:solidFill>
                  <a:sysClr val="windowText" lastClr="000000"/>
                </a:solidFill>
              </a:rPr>
              <a:t>SVD, PCA, NN, ..</a:t>
            </a:r>
            <a:endParaRPr lang="ko-KR" altLang="en-US" sz="3500" dirty="0">
              <a:solidFill>
                <a:sysClr val="windowText" lastClr="000000"/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B47682B0-F658-78C1-7088-E08EA5974A1F}"/>
              </a:ext>
            </a:extLst>
          </p:cNvPr>
          <p:cNvSpPr/>
          <p:nvPr/>
        </p:nvSpPr>
        <p:spPr>
          <a:xfrm>
            <a:off x="10464053" y="4211638"/>
            <a:ext cx="1447800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E787838C-30B1-70F2-94CF-C91396900762}"/>
              </a:ext>
            </a:extLst>
          </p:cNvPr>
          <p:cNvSpPr/>
          <p:nvPr/>
        </p:nvSpPr>
        <p:spPr>
          <a:xfrm>
            <a:off x="10464053" y="8572500"/>
            <a:ext cx="1447800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94635D54-12A9-8237-0F81-16BB393898A9}"/>
              </a:ext>
            </a:extLst>
          </p:cNvPr>
          <p:cNvSpPr/>
          <p:nvPr/>
        </p:nvSpPr>
        <p:spPr>
          <a:xfrm rot="19486445">
            <a:off x="4752032" y="5165206"/>
            <a:ext cx="1165981" cy="2779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C88946B2-B6D6-0365-DDD6-B725975DF64D}"/>
              </a:ext>
            </a:extLst>
          </p:cNvPr>
          <p:cNvSpPr/>
          <p:nvPr/>
        </p:nvSpPr>
        <p:spPr>
          <a:xfrm rot="2481200">
            <a:off x="4839041" y="7595304"/>
            <a:ext cx="1165981" cy="2779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5D4254-B8A6-EB45-E592-BF05F3DD36AB}"/>
              </a:ext>
            </a:extLst>
          </p:cNvPr>
          <p:cNvSpPr txBox="1"/>
          <p:nvPr/>
        </p:nvSpPr>
        <p:spPr>
          <a:xfrm>
            <a:off x="6909523" y="2283514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dirty="0"/>
              <a:t>접근방법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BDCC78-448B-DA7F-AF0E-DFE861AEF8FB}"/>
              </a:ext>
            </a:extLst>
          </p:cNvPr>
          <p:cNvSpPr txBox="1"/>
          <p:nvPr/>
        </p:nvSpPr>
        <p:spPr>
          <a:xfrm>
            <a:off x="13918995" y="2283514"/>
            <a:ext cx="153118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dirty="0">
                <a:latin typeface="BareunDotumPro 3"/>
              </a:rPr>
              <a:t>방법론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C9C1F29-346E-9DD1-2682-B0F07B2C7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4250" y="2263343"/>
            <a:ext cx="8891320" cy="708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7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7249" y="745705"/>
            <a:ext cx="12297143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rgbClr val="000000"/>
                </a:solidFill>
                <a:latin typeface="BareunDotumPro 3" pitchFamily="34" charset="0"/>
                <a:cs typeface="BareunDotumPro 3" pitchFamily="34" charset="0"/>
              </a:rPr>
              <a:t>2. SVD</a:t>
            </a:r>
            <a:r>
              <a:rPr lang="ko-KR" altLang="en-US" sz="5000" dirty="0">
                <a:solidFill>
                  <a:srgbClr val="000000"/>
                </a:solidFill>
                <a:latin typeface="BareunDotumPro 3" pitchFamily="34" charset="0"/>
                <a:cs typeface="BareunDotumPro 3" pitchFamily="34" charset="0"/>
              </a:rPr>
              <a:t>를 활용한 간단한 추천시스템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0" y="0"/>
            <a:ext cx="1316190" cy="10285714"/>
            <a:chOff x="0" y="0"/>
            <a:chExt cx="1316190" cy="10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316190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0451" y="745705"/>
            <a:ext cx="252271" cy="745175"/>
            <a:chOff x="1060451" y="745705"/>
            <a:chExt cx="252271" cy="7451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0451" y="745705"/>
              <a:ext cx="252271" cy="74517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E306E8-F259-50CA-E4FF-83865D5970C8}"/>
                  </a:ext>
                </a:extLst>
              </p:cNvPr>
              <p:cNvSpPr txBox="1"/>
              <p:nvPr/>
            </p:nvSpPr>
            <p:spPr>
              <a:xfrm>
                <a:off x="6858000" y="4076700"/>
                <a:ext cx="5943600" cy="4305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5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5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5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E306E8-F259-50CA-E4FF-83865D597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4076700"/>
                <a:ext cx="5943600" cy="43056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10">
            <a:extLst>
              <a:ext uri="{FF2B5EF4-FFF2-40B4-BE49-F238E27FC236}">
                <a16:creationId xmlns:a16="http://schemas.microsoft.com/office/drawing/2014/main" id="{68E94874-25B8-7A93-08DD-D332006C086B}"/>
              </a:ext>
            </a:extLst>
          </p:cNvPr>
          <p:cNvSpPr txBox="1"/>
          <p:nvPr/>
        </p:nvSpPr>
        <p:spPr>
          <a:xfrm>
            <a:off x="6248400" y="2630111"/>
            <a:ext cx="7772400" cy="8463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dirty="0"/>
          </a:p>
          <a:p>
            <a:r>
              <a:rPr lang="en-US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6</a:t>
            </a:r>
            <a:r>
              <a:rPr lang="ko-KR" altLang="en-US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명의 구매자와 </a:t>
            </a:r>
            <a:r>
              <a:rPr lang="en-US" altLang="ko-KR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5</a:t>
            </a:r>
            <a:r>
              <a:rPr lang="ko-KR" altLang="en-US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개의 상품에 대한 정보</a:t>
            </a:r>
            <a:endParaRPr lang="en-US" dirty="0"/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F0CF76BD-F7EE-39CC-9DF4-2BC43FA272E5}"/>
              </a:ext>
            </a:extLst>
          </p:cNvPr>
          <p:cNvSpPr txBox="1"/>
          <p:nvPr/>
        </p:nvSpPr>
        <p:spPr>
          <a:xfrm>
            <a:off x="7924800" y="5798646"/>
            <a:ext cx="8763000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6000" b="1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--&gt; SVD ( A = U S Vt)</a:t>
            </a:r>
            <a:endParaRPr lang="ko-KR" altLang="en-US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7249" y="745705"/>
            <a:ext cx="12297143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rgbClr val="000000"/>
                </a:solidFill>
                <a:latin typeface="BareunDotumPro 3" pitchFamily="34" charset="0"/>
                <a:cs typeface="BareunDotumPro 3" pitchFamily="34" charset="0"/>
              </a:rPr>
              <a:t>2. SVD</a:t>
            </a:r>
            <a:r>
              <a:rPr lang="ko-KR" altLang="en-US" sz="5000" dirty="0">
                <a:solidFill>
                  <a:srgbClr val="000000"/>
                </a:solidFill>
                <a:latin typeface="BareunDotumPro 3" pitchFamily="34" charset="0"/>
                <a:cs typeface="BareunDotumPro 3" pitchFamily="34" charset="0"/>
              </a:rPr>
              <a:t>를 활용한 간단한 추천시스템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0" y="0"/>
            <a:ext cx="1316190" cy="10285714"/>
            <a:chOff x="0" y="0"/>
            <a:chExt cx="1316190" cy="10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316190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0451" y="745705"/>
            <a:ext cx="252271" cy="745175"/>
            <a:chOff x="1060451" y="745705"/>
            <a:chExt cx="252271" cy="7451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0451" y="745705"/>
              <a:ext cx="252271" cy="74517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E306E8-F259-50CA-E4FF-83865D5970C8}"/>
                  </a:ext>
                </a:extLst>
              </p:cNvPr>
              <p:cNvSpPr txBox="1"/>
              <p:nvPr/>
            </p:nvSpPr>
            <p:spPr>
              <a:xfrm>
                <a:off x="1905000" y="4347448"/>
                <a:ext cx="5231980" cy="2830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2.1</m:t>
                                </m:r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10.2</m:t>
                                </m:r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1.7</m:t>
                                </m:r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1.2</m:t>
                                </m:r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E306E8-F259-50CA-E4FF-83865D597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347448"/>
                <a:ext cx="5231980" cy="2830583"/>
              </a:xfrm>
              <a:prstGeom prst="rect">
                <a:avLst/>
              </a:prstGeom>
              <a:blipFill>
                <a:blip r:embed="rId4"/>
                <a:stretch>
                  <a:fillRect r="-19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10">
            <a:extLst>
              <a:ext uri="{FF2B5EF4-FFF2-40B4-BE49-F238E27FC236}">
                <a16:creationId xmlns:a16="http://schemas.microsoft.com/office/drawing/2014/main" id="{68E94874-25B8-7A93-08DD-D332006C086B}"/>
              </a:ext>
            </a:extLst>
          </p:cNvPr>
          <p:cNvSpPr txBox="1"/>
          <p:nvPr/>
        </p:nvSpPr>
        <p:spPr>
          <a:xfrm>
            <a:off x="2209800" y="2171700"/>
            <a:ext cx="7772400" cy="8463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dirty="0"/>
          </a:p>
          <a:p>
            <a:r>
              <a:rPr lang="en-US" altLang="ko-KR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1) S </a:t>
            </a:r>
            <a:r>
              <a:rPr lang="ko-KR" altLang="en-US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행렬 </a:t>
            </a:r>
            <a:r>
              <a:rPr lang="en-US" altLang="ko-KR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(eigen value)</a:t>
            </a:r>
            <a:r>
              <a:rPr lang="ko-KR" altLang="en-US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 확인 후 행렬 </a:t>
            </a:r>
            <a:r>
              <a:rPr lang="en-US" altLang="ko-KR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A </a:t>
            </a:r>
            <a:r>
              <a:rPr lang="ko-KR" altLang="en-US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재생성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3FA3FA-41B7-69F7-B71E-272EF8BE30D3}"/>
                  </a:ext>
                </a:extLst>
              </p:cNvPr>
              <p:cNvSpPr txBox="1"/>
              <p:nvPr/>
            </p:nvSpPr>
            <p:spPr>
              <a:xfrm>
                <a:off x="10134600" y="3832339"/>
                <a:ext cx="5943600" cy="38608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4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5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4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ko-KR" sz="4500" b="0" i="1" smtClean="0">
                                    <a:latin typeface="Cambria Math" panose="02040503050406030204" pitchFamily="18" charset="0"/>
                                  </a:rPr>
                                  <m:t>.7</m:t>
                                </m:r>
                              </m:e>
                              <m:e>
                                <m:r>
                                  <a:rPr lang="en-US" altLang="ko-KR" sz="4500" b="0" i="1" smtClean="0">
                                    <a:latin typeface="Cambria Math" panose="02040503050406030204" pitchFamily="18" charset="0"/>
                                  </a:rPr>
                                  <m:t>4.0</m:t>
                                </m:r>
                              </m:e>
                              <m:e>
                                <m:r>
                                  <a:rPr lang="en-US" altLang="ko-KR" sz="4500" b="0" i="1" smtClean="0">
                                    <a:latin typeface="Cambria Math" panose="02040503050406030204" pitchFamily="18" charset="0"/>
                                  </a:rPr>
                                  <m:t>4.3</m:t>
                                </m:r>
                              </m:e>
                              <m:e>
                                <m:r>
                                  <a:rPr lang="en-US" altLang="ko-KR" sz="4500" b="0" i="1" smtClean="0">
                                    <a:latin typeface="Cambria Math" panose="02040503050406030204" pitchFamily="18" charset="0"/>
                                  </a:rPr>
                                  <m:t>−0.4</m:t>
                                </m:r>
                              </m:e>
                              <m:e>
                                <m:r>
                                  <a:rPr lang="en-US" altLang="ko-KR" sz="4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4500" b="0" i="1" smtClean="0">
                                    <a:latin typeface="Cambria Math" panose="02040503050406030204" pitchFamily="18" charset="0"/>
                                  </a:rPr>
                                  <m:t>3.4</m:t>
                                </m:r>
                              </m:e>
                              <m:e>
                                <m:r>
                                  <a:rPr lang="en-US" altLang="ko-KR" sz="4500" b="0" i="1" smtClean="0">
                                    <a:latin typeface="Cambria Math" panose="02040503050406030204" pitchFamily="18" charset="0"/>
                                  </a:rPr>
                                  <m:t>3.7</m:t>
                                </m:r>
                              </m:e>
                              <m:e>
                                <m:r>
                                  <a:rPr lang="en-US" altLang="ko-KR" sz="4500" b="0" i="1" smtClean="0">
                                    <a:latin typeface="Cambria Math" panose="02040503050406030204" pitchFamily="18" charset="0"/>
                                  </a:rPr>
                                  <m:t>4.0</m:t>
                                </m:r>
                              </m:e>
                              <m:e>
                                <m:r>
                                  <a:rPr lang="en-US" altLang="ko-KR" sz="4500" b="0" i="1" smtClean="0">
                                    <a:latin typeface="Cambria Math" panose="02040503050406030204" pitchFamily="18" charset="0"/>
                                  </a:rPr>
                                  <m:t>−0.2</m:t>
                                </m:r>
                              </m:e>
                              <m:e>
                                <m:r>
                                  <a:rPr lang="en-US" altLang="ko-KR" sz="4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4500" b="0" i="1" smtClean="0">
                                    <a:latin typeface="Cambria Math" panose="02040503050406030204" pitchFamily="18" charset="0"/>
                                  </a:rPr>
                                  <m:t>4.0</m:t>
                                </m:r>
                              </m:e>
                              <m:e>
                                <m:r>
                                  <a:rPr lang="en-US" altLang="ko-KR" sz="4500" b="0" i="1" smtClean="0">
                                    <a:latin typeface="Cambria Math" panose="02040503050406030204" pitchFamily="18" charset="0"/>
                                  </a:rPr>
                                  <m:t>4.3</m:t>
                                </m:r>
                              </m:e>
                              <m:e>
                                <m:r>
                                  <a:rPr lang="en-US" altLang="ko-KR" sz="4500" b="0" i="1" smtClean="0">
                                    <a:latin typeface="Cambria Math" panose="02040503050406030204" pitchFamily="18" charset="0"/>
                                  </a:rPr>
                                  <m:t>4.7</m:t>
                                </m:r>
                              </m:e>
                              <m:e>
                                <m:r>
                                  <a:rPr lang="en-US" altLang="ko-KR" sz="4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4500" b="0" i="1" smtClean="0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45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altLang="ko-KR" sz="4500" b="0" i="1" smtClean="0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  <m:e>
                                <m:r>
                                  <a:rPr lang="en-US" altLang="ko-KR" sz="4500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en-US" altLang="ko-KR" sz="4500" b="0" i="1" smtClean="0">
                                    <a:latin typeface="Cambria Math" panose="02040503050406030204" pitchFamily="18" charset="0"/>
                                  </a:rPr>
                                  <m:t>4.0</m:t>
                                </m:r>
                              </m:e>
                              <m:e>
                                <m:r>
                                  <a:rPr lang="en-US" altLang="ko-KR" sz="4500" b="0" i="1" smtClean="0">
                                    <a:latin typeface="Cambria Math" panose="02040503050406030204" pitchFamily="18" charset="0"/>
                                  </a:rPr>
                                  <m:t>3.6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45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altLang="ko-KR" sz="4500" b="0" i="1" smtClean="0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  <m:e>
                                <m:r>
                                  <a:rPr lang="en-US" altLang="ko-KR" sz="45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en-US" altLang="ko-KR" sz="4500" b="0" i="1" smtClean="0">
                                    <a:latin typeface="Cambria Math" panose="02040503050406030204" pitchFamily="18" charset="0"/>
                                  </a:rPr>
                                  <m:t>4.4</m:t>
                                </m:r>
                              </m:e>
                              <m:e>
                                <m:r>
                                  <a:rPr lang="en-US" altLang="ko-KR" sz="4500" b="0" i="1" smtClean="0">
                                    <a:latin typeface="Cambria Math" panose="02040503050406030204" pitchFamily="18" charset="0"/>
                                  </a:rPr>
                                  <m:t>4.7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4500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en-US" altLang="ko-KR" sz="45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en-US" altLang="ko-KR" sz="4500" b="0" i="1" smtClean="0">
                                    <a:latin typeface="Cambria Math" panose="02040503050406030204" pitchFamily="18" charset="0"/>
                                  </a:rPr>
                                  <m:t>−0.2</m:t>
                                </m:r>
                              </m:e>
                              <m:e>
                                <m:r>
                                  <a:rPr lang="en-US" altLang="ko-KR" sz="4500" b="0" i="1" smtClean="0">
                                    <a:latin typeface="Cambria Math" panose="02040503050406030204" pitchFamily="18" charset="0"/>
                                  </a:rPr>
                                  <m:t>4.3</m:t>
                                </m:r>
                              </m:e>
                              <m:e>
                                <m:r>
                                  <a:rPr lang="en-US" altLang="ko-KR" sz="4500" b="0" i="1" smtClean="0">
                                    <a:latin typeface="Cambria Math" panose="02040503050406030204" pitchFamily="18" charset="0"/>
                                  </a:rPr>
                                  <m:t>4.6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4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3FA3FA-41B7-69F7-B71E-272EF8BE3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4600" y="3832339"/>
                <a:ext cx="5943600" cy="3860800"/>
              </a:xfrm>
              <a:prstGeom prst="rect">
                <a:avLst/>
              </a:prstGeom>
              <a:blipFill>
                <a:blip r:embed="rId5"/>
                <a:stretch>
                  <a:fillRect r="-22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8648393-BC43-D87C-BC4F-DC50BFC8CBA2}"/>
              </a:ext>
            </a:extLst>
          </p:cNvPr>
          <p:cNvSpPr/>
          <p:nvPr/>
        </p:nvSpPr>
        <p:spPr>
          <a:xfrm>
            <a:off x="8610600" y="5457939"/>
            <a:ext cx="1066800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6994D86E-4374-AE91-51EC-90C729BC8B7F}"/>
              </a:ext>
            </a:extLst>
          </p:cNvPr>
          <p:cNvSpPr txBox="1"/>
          <p:nvPr/>
        </p:nvSpPr>
        <p:spPr>
          <a:xfrm>
            <a:off x="4648200" y="8507392"/>
            <a:ext cx="1005840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000" b="1" dirty="0" err="1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고윳값</a:t>
            </a:r>
            <a:r>
              <a:rPr lang="ko-KR" altLang="en-US" sz="4000" b="1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 제일 높은 </a:t>
            </a:r>
            <a:r>
              <a:rPr lang="en-US" altLang="ko-KR" sz="4000" b="1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2</a:t>
            </a:r>
            <a:r>
              <a:rPr lang="ko-KR" altLang="en-US" sz="4000" b="1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개로 </a:t>
            </a:r>
            <a:r>
              <a:rPr lang="en-US" altLang="ko-KR" sz="4000" b="1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A</a:t>
            </a:r>
            <a:r>
              <a:rPr lang="ko-KR" altLang="en-US" sz="4000" b="1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의 정보 잘 재생 </a:t>
            </a:r>
            <a:r>
              <a:rPr lang="en-US" altLang="ko-KR" sz="4000" b="1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!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68667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7249" y="745705"/>
            <a:ext cx="12297143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rgbClr val="000000"/>
                </a:solidFill>
                <a:latin typeface="BareunDotumPro 3" pitchFamily="34" charset="0"/>
                <a:cs typeface="BareunDotumPro 3" pitchFamily="34" charset="0"/>
              </a:rPr>
              <a:t>2. SVD</a:t>
            </a:r>
            <a:r>
              <a:rPr lang="ko-KR" altLang="en-US" sz="5000" dirty="0">
                <a:solidFill>
                  <a:srgbClr val="000000"/>
                </a:solidFill>
                <a:latin typeface="BareunDotumPro 3" pitchFamily="34" charset="0"/>
                <a:cs typeface="BareunDotumPro 3" pitchFamily="34" charset="0"/>
              </a:rPr>
              <a:t>를 활용한 간단한 추천시스템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0" y="0"/>
            <a:ext cx="1316190" cy="10285714"/>
            <a:chOff x="0" y="0"/>
            <a:chExt cx="1316190" cy="10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316190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0451" y="745705"/>
            <a:ext cx="252271" cy="745175"/>
            <a:chOff x="1060451" y="745705"/>
            <a:chExt cx="252271" cy="7451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0451" y="745705"/>
              <a:ext cx="252271" cy="74517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E306E8-F259-50CA-E4FF-83865D5970C8}"/>
                  </a:ext>
                </a:extLst>
              </p:cNvPr>
              <p:cNvSpPr txBox="1"/>
              <p:nvPr/>
            </p:nvSpPr>
            <p:spPr>
              <a:xfrm>
                <a:off x="2413840" y="3212457"/>
                <a:ext cx="5231980" cy="38608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4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45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4500" b="0" i="1" smtClean="0">
                                    <a:latin typeface="Cambria Math" panose="02040503050406030204" pitchFamily="18" charset="0"/>
                                  </a:rPr>
                                  <m:t>6.9</m:t>
                                </m:r>
                              </m:e>
                              <m:e>
                                <m:r>
                                  <a:rPr lang="en-US" altLang="ko-KR" sz="4500" b="0" i="1" smtClean="0">
                                    <a:latin typeface="Cambria Math" panose="02040503050406030204" pitchFamily="18" charset="0"/>
                                  </a:rPr>
                                  <m:t>1.1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4500" b="0" i="1" smtClean="0">
                                    <a:latin typeface="Cambria Math" panose="02040503050406030204" pitchFamily="18" charset="0"/>
                                  </a:rPr>
                                  <m:t>−6.3</m:t>
                                </m:r>
                              </m:e>
                              <m:e>
                                <m:r>
                                  <a:rPr lang="en-US" altLang="ko-KR" sz="4500" b="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4500" b="0" i="1" smtClean="0">
                                    <a:latin typeface="Cambria Math" panose="02040503050406030204" pitchFamily="18" charset="0"/>
                                  </a:rPr>
                                  <m:t>−7.4</m:t>
                                </m:r>
                              </m:e>
                              <m:e>
                                <m:r>
                                  <a:rPr lang="en-US" altLang="ko-KR" sz="4500" b="0" i="1" smtClean="0">
                                    <a:latin typeface="Cambria Math" panose="02040503050406030204" pitchFamily="18" charset="0"/>
                                  </a:rPr>
                                  <m:t>1.1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4500" b="0" i="1" smtClean="0">
                                    <a:latin typeface="Cambria Math" panose="02040503050406030204" pitchFamily="18" charset="0"/>
                                  </a:rPr>
                                  <m:t>−1.3</m:t>
                                </m:r>
                              </m:e>
                              <m:e>
                                <m:r>
                                  <a:rPr lang="en-US" altLang="ko-KR" sz="4500" b="0" i="1" smtClean="0">
                                    <a:latin typeface="Cambria Math" panose="02040503050406030204" pitchFamily="18" charset="0"/>
                                  </a:rPr>
                                  <m:t>−4.9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4500" b="0" i="1" smtClean="0">
                                    <a:latin typeface="Cambria Math" panose="02040503050406030204" pitchFamily="18" charset="0"/>
                                  </a:rPr>
                                  <m:t>−1.5</m:t>
                                </m:r>
                              </m:e>
                              <m:e>
                                <m:r>
                                  <a:rPr lang="en-US" altLang="ko-KR" sz="4500" b="0" i="1" smtClean="0">
                                    <a:latin typeface="Cambria Math" panose="02040503050406030204" pitchFamily="18" charset="0"/>
                                  </a:rPr>
                                  <m:t>−6.3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4500" b="0" i="1" smtClean="0">
                                    <a:latin typeface="Cambria Math" panose="02040503050406030204" pitchFamily="18" charset="0"/>
                                  </a:rPr>
                                  <m:t>−1.0</m:t>
                                </m:r>
                              </m:e>
                              <m:e>
                                <m:r>
                                  <a:rPr lang="en-US" altLang="ko-KR" sz="4500" b="0" i="1" smtClean="0">
                                    <a:latin typeface="Cambria Math" panose="02040503050406030204" pitchFamily="18" charset="0"/>
                                  </a:rPr>
                                  <m:t>−6.3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45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E306E8-F259-50CA-E4FF-83865D597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840" y="3212457"/>
                <a:ext cx="5231980" cy="3860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10">
            <a:extLst>
              <a:ext uri="{FF2B5EF4-FFF2-40B4-BE49-F238E27FC236}">
                <a16:creationId xmlns:a16="http://schemas.microsoft.com/office/drawing/2014/main" id="{68E94874-25B8-7A93-08DD-D332006C086B}"/>
              </a:ext>
            </a:extLst>
          </p:cNvPr>
          <p:cNvSpPr txBox="1"/>
          <p:nvPr/>
        </p:nvSpPr>
        <p:spPr>
          <a:xfrm>
            <a:off x="2173941" y="1808851"/>
            <a:ext cx="7772400" cy="8463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dirty="0"/>
          </a:p>
          <a:p>
            <a:r>
              <a:rPr lang="en-US" altLang="ko-KR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2) U[:,0:2]S[0:2,0:2] </a:t>
            </a:r>
            <a:r>
              <a:rPr lang="ko-KR" altLang="en-US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과 </a:t>
            </a:r>
            <a:r>
              <a:rPr lang="en-US" altLang="ko-KR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Vt[0:2,:] </a:t>
            </a:r>
            <a:r>
              <a:rPr lang="ko-KR" altLang="en-US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확인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3FA3FA-41B7-69F7-B71E-272EF8BE30D3}"/>
                  </a:ext>
                </a:extLst>
              </p:cNvPr>
              <p:cNvSpPr txBox="1"/>
              <p:nvPr/>
            </p:nvSpPr>
            <p:spPr>
              <a:xfrm>
                <a:off x="8077200" y="4526630"/>
                <a:ext cx="5943600" cy="12324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4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45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45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altLang="ko-KR" sz="4500" b="0" i="1" smtClean="0">
                                    <a:latin typeface="Cambria Math" panose="02040503050406030204" pitchFamily="18" charset="0"/>
                                  </a:rPr>
                                  <m:t>−0.6</m:t>
                                </m:r>
                              </m:e>
                              <m:e>
                                <m:r>
                                  <a:rPr lang="en-US" altLang="ko-KR" sz="4500" b="0" i="1" smtClean="0">
                                    <a:latin typeface="Cambria Math" panose="02040503050406030204" pitchFamily="18" charset="0"/>
                                  </a:rPr>
                                  <m:t>−0.6</m:t>
                                </m:r>
                              </m:e>
                              <m:e>
                                <m:r>
                                  <a:rPr lang="en-US" altLang="ko-KR" sz="4500" b="0" i="1" smtClean="0">
                                    <a:latin typeface="Cambria Math" panose="02040503050406030204" pitchFamily="18" charset="0"/>
                                  </a:rPr>
                                  <m:t>−0.1</m:t>
                                </m:r>
                              </m:e>
                              <m:e>
                                <m:r>
                                  <a:rPr lang="en-US" altLang="ko-KR" sz="4500" b="0" i="1" smtClean="0">
                                    <a:latin typeface="Cambria Math" panose="02040503050406030204" pitchFamily="18" charset="0"/>
                                  </a:rPr>
                                  <m:t>−0.1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45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en-US" altLang="ko-KR" sz="45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en-US" altLang="ko-KR" sz="45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en-US" altLang="ko-KR" sz="4500" b="0" i="1" smtClean="0">
                                    <a:latin typeface="Cambria Math" panose="02040503050406030204" pitchFamily="18" charset="0"/>
                                  </a:rPr>
                                  <m:t>−0.7</m:t>
                                </m:r>
                              </m:e>
                              <m:e>
                                <m:r>
                                  <a:rPr lang="en-US" altLang="ko-KR" sz="4500" b="0" i="1" smtClean="0">
                                    <a:latin typeface="Cambria Math" panose="02040503050406030204" pitchFamily="18" charset="0"/>
                                  </a:rPr>
                                  <m:t>−0.7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4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3FA3FA-41B7-69F7-B71E-272EF8BE3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4526630"/>
                <a:ext cx="5943600" cy="1232453"/>
              </a:xfrm>
              <a:prstGeom prst="rect">
                <a:avLst/>
              </a:prstGeom>
              <a:blipFill>
                <a:blip r:embed="rId5"/>
                <a:stretch>
                  <a:fillRect r="-437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10">
            <a:extLst>
              <a:ext uri="{FF2B5EF4-FFF2-40B4-BE49-F238E27FC236}">
                <a16:creationId xmlns:a16="http://schemas.microsoft.com/office/drawing/2014/main" id="{6994D86E-4374-AE91-51EC-90C729BC8B7F}"/>
              </a:ext>
            </a:extLst>
          </p:cNvPr>
          <p:cNvSpPr txBox="1"/>
          <p:nvPr/>
        </p:nvSpPr>
        <p:spPr>
          <a:xfrm>
            <a:off x="2173941" y="7354795"/>
            <a:ext cx="15616518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U[:,0:2]S[0:2,0:2] : </a:t>
            </a:r>
            <a:r>
              <a:rPr lang="ko-KR" altLang="en-US" sz="40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행은 사용자</a:t>
            </a:r>
            <a:r>
              <a:rPr lang="en-US" altLang="ko-KR" sz="40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, </a:t>
            </a:r>
            <a:r>
              <a:rPr lang="ko-KR" altLang="en-US" sz="40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열은 두개의 내재된 성질 </a:t>
            </a:r>
            <a:r>
              <a:rPr lang="en-US" altLang="ko-KR" sz="40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-&gt; 2</a:t>
            </a:r>
            <a:r>
              <a:rPr lang="ko-KR" altLang="en-US" sz="40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개의 그룹</a:t>
            </a:r>
            <a:br>
              <a:rPr lang="en-US" altLang="ko-KR" sz="40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</a:br>
            <a:r>
              <a:rPr lang="en-US" altLang="ko-KR" sz="40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Vt[0:2,:] : 5</a:t>
            </a:r>
            <a:r>
              <a:rPr lang="ko-KR" altLang="en-US" sz="40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개의 상품에 대해 </a:t>
            </a:r>
            <a:r>
              <a:rPr lang="en-US" altLang="ko-KR" sz="40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2</a:t>
            </a:r>
            <a:r>
              <a:rPr lang="ko-KR" altLang="en-US" sz="40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개의 그룹에 대한 선호도</a:t>
            </a:r>
            <a:endParaRPr lang="en-US" sz="4000" b="1" dirty="0"/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6441F178-91A6-C69F-3408-252A908AC183}"/>
              </a:ext>
            </a:extLst>
          </p:cNvPr>
          <p:cNvSpPr txBox="1"/>
          <p:nvPr/>
        </p:nvSpPr>
        <p:spPr>
          <a:xfrm>
            <a:off x="2057400" y="8966496"/>
            <a:ext cx="16418859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b="1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SVD</a:t>
            </a:r>
            <a:r>
              <a:rPr lang="ko-KR" altLang="en-US" sz="4000" b="1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로 데이터의 내재된 의미 파악 가능</a:t>
            </a:r>
            <a:r>
              <a:rPr lang="en-US" altLang="ko-KR" sz="4000" b="1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, </a:t>
            </a:r>
            <a:r>
              <a:rPr lang="ko-KR" altLang="en-US" sz="4000" b="1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이를 이용하여 추천시스템 구현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32022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7249" y="745705"/>
            <a:ext cx="12297143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rgbClr val="000000"/>
                </a:solidFill>
                <a:latin typeface="BareunDotumPro 3" pitchFamily="34" charset="0"/>
                <a:cs typeface="BareunDotumPro 3" pitchFamily="34" charset="0"/>
              </a:rPr>
              <a:t>2. SVD</a:t>
            </a:r>
            <a:r>
              <a:rPr lang="ko-KR" altLang="en-US" sz="5000" dirty="0">
                <a:solidFill>
                  <a:srgbClr val="000000"/>
                </a:solidFill>
                <a:latin typeface="BareunDotumPro 3" pitchFamily="34" charset="0"/>
                <a:cs typeface="BareunDotumPro 3" pitchFamily="34" charset="0"/>
              </a:rPr>
              <a:t>를 활용한 간단한 추천시스템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0" y="0"/>
            <a:ext cx="1316190" cy="10285714"/>
            <a:chOff x="0" y="0"/>
            <a:chExt cx="1316190" cy="10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316190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0451" y="745705"/>
            <a:ext cx="252271" cy="745175"/>
            <a:chOff x="1060451" y="745705"/>
            <a:chExt cx="252271" cy="7451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0451" y="745705"/>
              <a:ext cx="252271" cy="745175"/>
            </a:xfrm>
            <a:prstGeom prst="rect">
              <a:avLst/>
            </a:prstGeom>
          </p:spPr>
        </p:pic>
      </p:grpSp>
      <p:sp>
        <p:nvSpPr>
          <p:cNvPr id="5" name="Object 10">
            <a:extLst>
              <a:ext uri="{FF2B5EF4-FFF2-40B4-BE49-F238E27FC236}">
                <a16:creationId xmlns:a16="http://schemas.microsoft.com/office/drawing/2014/main" id="{68E94874-25B8-7A93-08DD-D332006C086B}"/>
              </a:ext>
            </a:extLst>
          </p:cNvPr>
          <p:cNvSpPr txBox="1"/>
          <p:nvPr/>
        </p:nvSpPr>
        <p:spPr>
          <a:xfrm>
            <a:off x="2209800" y="2198595"/>
            <a:ext cx="7772400" cy="8463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dirty="0"/>
          </a:p>
          <a:p>
            <a:r>
              <a:rPr lang="en-US" altLang="ko-KR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3) </a:t>
            </a:r>
            <a:r>
              <a:rPr lang="ko-KR" altLang="en-US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새로운 손님에 대한 데이터가 들어왔다</a:t>
            </a:r>
            <a:r>
              <a:rPr lang="en-US" altLang="ko-KR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!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28DC3A-BED1-7D51-8E4F-C00F208362C3}"/>
                  </a:ext>
                </a:extLst>
              </p:cNvPr>
              <p:cNvSpPr txBox="1"/>
              <p:nvPr/>
            </p:nvSpPr>
            <p:spPr>
              <a:xfrm>
                <a:off x="6283377" y="3589031"/>
                <a:ext cx="5721246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6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6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6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sz="60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altLang="ko-KR" sz="6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60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altLang="ko-KR" sz="6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6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28DC3A-BED1-7D51-8E4F-C00F20836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377" y="3589031"/>
                <a:ext cx="5721246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bject 10">
            <a:extLst>
              <a:ext uri="{FF2B5EF4-FFF2-40B4-BE49-F238E27FC236}">
                <a16:creationId xmlns:a16="http://schemas.microsoft.com/office/drawing/2014/main" id="{60D7629C-444A-CC0D-CB0C-983771DBB737}"/>
              </a:ext>
            </a:extLst>
          </p:cNvPr>
          <p:cNvSpPr txBox="1"/>
          <p:nvPr/>
        </p:nvSpPr>
        <p:spPr>
          <a:xfrm>
            <a:off x="2906192" y="4926967"/>
            <a:ext cx="4191000" cy="8463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dirty="0"/>
          </a:p>
          <a:p>
            <a:r>
              <a:rPr lang="ko-KR" altLang="en-US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●</a:t>
            </a:r>
            <a:r>
              <a:rPr lang="en-US" altLang="ko-KR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 2</a:t>
            </a:r>
            <a:r>
              <a:rPr lang="ko-KR" altLang="en-US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번 추천 </a:t>
            </a:r>
            <a:r>
              <a:rPr lang="en-US" altLang="ko-KR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vs 4</a:t>
            </a:r>
            <a:r>
              <a:rPr lang="ko-KR" altLang="en-US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번 추천</a:t>
            </a:r>
            <a:r>
              <a:rPr lang="en-US" altLang="ko-KR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?</a:t>
            </a:r>
            <a:r>
              <a:rPr lang="ko-KR" altLang="en-US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 </a:t>
            </a:r>
            <a:endParaRPr lang="en-US" dirty="0"/>
          </a:p>
        </p:txBody>
      </p:sp>
      <p:sp>
        <p:nvSpPr>
          <p:cNvPr id="3" name="Object 10">
            <a:extLst>
              <a:ext uri="{FF2B5EF4-FFF2-40B4-BE49-F238E27FC236}">
                <a16:creationId xmlns:a16="http://schemas.microsoft.com/office/drawing/2014/main" id="{31077E26-A35F-835D-2939-E9EE4B2E99A1}"/>
              </a:ext>
            </a:extLst>
          </p:cNvPr>
          <p:cNvSpPr txBox="1"/>
          <p:nvPr/>
        </p:nvSpPr>
        <p:spPr>
          <a:xfrm>
            <a:off x="2906192" y="6057900"/>
            <a:ext cx="12105208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dirty="0"/>
          </a:p>
          <a:p>
            <a:r>
              <a:rPr lang="ko-KR" altLang="en-US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●</a:t>
            </a:r>
            <a:r>
              <a:rPr lang="en-US" altLang="ko-KR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 </a:t>
            </a:r>
            <a:r>
              <a:rPr lang="ko-KR" altLang="en-US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새로운 데이터를 원래 행렬 </a:t>
            </a:r>
            <a:r>
              <a:rPr lang="en-US" altLang="ko-KR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A</a:t>
            </a:r>
            <a:r>
              <a:rPr lang="ko-KR" altLang="en-US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에 추가하고 </a:t>
            </a:r>
            <a:br>
              <a:rPr lang="en-US" altLang="ko-KR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</a:br>
            <a:r>
              <a:rPr lang="en-US" altLang="ko-KR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    SVD</a:t>
            </a:r>
            <a:r>
              <a:rPr lang="ko-KR" altLang="en-US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 역과정을 재수행해서 </a:t>
            </a:r>
            <a:r>
              <a:rPr lang="en-US" altLang="ko-KR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‘?’ </a:t>
            </a:r>
            <a:r>
              <a:rPr lang="ko-KR" altLang="en-US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구간의 값을 한번 </a:t>
            </a:r>
            <a:r>
              <a:rPr lang="ko-KR" altLang="en-US" sz="3100" dirty="0" err="1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봐보자</a:t>
            </a:r>
            <a:r>
              <a:rPr lang="en-US" altLang="ko-KR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!</a:t>
            </a:r>
            <a:r>
              <a:rPr lang="ko-KR" altLang="en-US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70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7249" y="745705"/>
            <a:ext cx="12297143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rgbClr val="000000"/>
                </a:solidFill>
                <a:latin typeface="BareunDotumPro 3" pitchFamily="34" charset="0"/>
                <a:cs typeface="BareunDotumPro 3" pitchFamily="34" charset="0"/>
              </a:rPr>
              <a:t>2. SVD</a:t>
            </a:r>
            <a:r>
              <a:rPr lang="ko-KR" altLang="en-US" sz="5000" dirty="0">
                <a:solidFill>
                  <a:srgbClr val="000000"/>
                </a:solidFill>
                <a:latin typeface="BareunDotumPro 3" pitchFamily="34" charset="0"/>
                <a:cs typeface="BareunDotumPro 3" pitchFamily="34" charset="0"/>
              </a:rPr>
              <a:t>를 활용한 간단한 추천시스템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0" y="0"/>
            <a:ext cx="1316190" cy="10285714"/>
            <a:chOff x="0" y="0"/>
            <a:chExt cx="1316190" cy="10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316190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0451" y="745705"/>
            <a:ext cx="252271" cy="745175"/>
            <a:chOff x="1060451" y="745705"/>
            <a:chExt cx="252271" cy="7451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0451" y="745705"/>
              <a:ext cx="252271" cy="745175"/>
            </a:xfrm>
            <a:prstGeom prst="rect">
              <a:avLst/>
            </a:prstGeom>
          </p:spPr>
        </p:pic>
      </p:grpSp>
      <p:sp>
        <p:nvSpPr>
          <p:cNvPr id="5" name="Object 10">
            <a:extLst>
              <a:ext uri="{FF2B5EF4-FFF2-40B4-BE49-F238E27FC236}">
                <a16:creationId xmlns:a16="http://schemas.microsoft.com/office/drawing/2014/main" id="{68E94874-25B8-7A93-08DD-D332006C086B}"/>
              </a:ext>
            </a:extLst>
          </p:cNvPr>
          <p:cNvSpPr txBox="1"/>
          <p:nvPr/>
        </p:nvSpPr>
        <p:spPr>
          <a:xfrm>
            <a:off x="2209800" y="2198595"/>
            <a:ext cx="7772400" cy="8463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dirty="0"/>
          </a:p>
          <a:p>
            <a:r>
              <a:rPr lang="en-US" altLang="ko-KR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4) </a:t>
            </a:r>
            <a:r>
              <a:rPr lang="ko-KR" altLang="en-US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새로운 데이터 추가 및 </a:t>
            </a:r>
            <a:r>
              <a:rPr lang="en-US" altLang="ko-KR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SVD </a:t>
            </a:r>
            <a:r>
              <a:rPr lang="ko-KR" altLang="en-US" sz="3100" dirty="0" err="1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재수행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15EF79-DE7C-204A-B524-96382EAA0D11}"/>
                  </a:ext>
                </a:extLst>
              </p:cNvPr>
              <p:cNvSpPr txBox="1"/>
              <p:nvPr/>
            </p:nvSpPr>
            <p:spPr>
              <a:xfrm>
                <a:off x="6172200" y="3607141"/>
                <a:ext cx="5943600" cy="50524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5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5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sz="5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5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15EF79-DE7C-204A-B524-96382EAA0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607141"/>
                <a:ext cx="5943600" cy="50524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ject 10">
            <a:extLst>
              <a:ext uri="{FF2B5EF4-FFF2-40B4-BE49-F238E27FC236}">
                <a16:creationId xmlns:a16="http://schemas.microsoft.com/office/drawing/2014/main" id="{95B44BE4-82FC-52A9-25F1-A61FF5529C98}"/>
              </a:ext>
            </a:extLst>
          </p:cNvPr>
          <p:cNvSpPr txBox="1"/>
          <p:nvPr/>
        </p:nvSpPr>
        <p:spPr>
          <a:xfrm>
            <a:off x="11734800" y="7898271"/>
            <a:ext cx="624840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dirty="0"/>
          </a:p>
          <a:p>
            <a:r>
              <a:rPr lang="en-US" altLang="ko-KR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&lt;- ‘?’ </a:t>
            </a:r>
            <a:r>
              <a:rPr lang="ko-KR" altLang="en-US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구간은 일단 평균값으로 하고</a:t>
            </a:r>
            <a:br>
              <a:rPr lang="en-US" altLang="ko-KR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</a:br>
            <a:r>
              <a:rPr lang="en-US" altLang="ko-KR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     </a:t>
            </a:r>
            <a:r>
              <a:rPr lang="ko-KR" altLang="en-US" sz="3100" dirty="0">
                <a:solidFill>
                  <a:srgbClr val="58595B"/>
                </a:solidFill>
                <a:latin typeface="BareunDotumPro 3" pitchFamily="34" charset="0"/>
                <a:cs typeface="BareunDotumPro 3" pitchFamily="34" charset="0"/>
              </a:rPr>
              <a:t>행 추가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494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442</Words>
  <Application>Microsoft Office PowerPoint</Application>
  <PresentationFormat>사용자 지정</PresentationFormat>
  <Paragraphs>75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BareunDotumPro 1</vt:lpstr>
      <vt:lpstr>BareunDotumPro 3</vt:lpstr>
      <vt:lpstr>Arial</vt:lpstr>
      <vt:lpstr>Calibri</vt:lpstr>
      <vt:lpstr>Cambria Math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서준 명</cp:lastModifiedBy>
  <cp:revision>8</cp:revision>
  <dcterms:created xsi:type="dcterms:W3CDTF">2023-09-10T14:07:01Z</dcterms:created>
  <dcterms:modified xsi:type="dcterms:W3CDTF">2023-09-17T11:44:53Z</dcterms:modified>
</cp:coreProperties>
</file>