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3" r:id="rId3"/>
    <p:sldId id="264" r:id="rId4"/>
    <p:sldId id="265" r:id="rId5"/>
    <p:sldId id="269" r:id="rId6"/>
    <p:sldId id="267" r:id="rId7"/>
    <p:sldId id="268" r:id="rId8"/>
    <p:sldId id="271" r:id="rId9"/>
    <p:sldId id="272" r:id="rId10"/>
    <p:sldId id="273" r:id="rId11"/>
    <p:sldId id="274" r:id="rId12"/>
    <p:sldId id="275" r:id="rId13"/>
    <p:sldId id="277" r:id="rId14"/>
    <p:sldId id="279" r:id="rId15"/>
    <p:sldId id="276" r:id="rId16"/>
    <p:sldId id="280" r:id="rId17"/>
    <p:sldId id="281" r:id="rId18"/>
    <p:sldId id="282" r:id="rId19"/>
    <p:sldId id="283" r:id="rId20"/>
    <p:sldId id="284" r:id="rId21"/>
    <p:sldId id="285" r:id="rId22"/>
    <p:sldId id="286" r:id="rId23"/>
    <p:sldId id="287" r:id="rId24"/>
    <p:sldId id="288" r:id="rId25"/>
    <p:sldId id="290" r:id="rId26"/>
    <p:sldId id="292" r:id="rId27"/>
    <p:sldId id="293" r:id="rId28"/>
    <p:sldId id="291" r:id="rId29"/>
    <p:sldId id="295" r:id="rId30"/>
    <p:sldId id="294" r:id="rId31"/>
    <p:sldId id="29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927" autoAdjust="0"/>
  </p:normalViewPr>
  <p:slideViewPr>
    <p:cSldViewPr snapToGrid="0">
      <p:cViewPr varScale="1">
        <p:scale>
          <a:sx n="65" d="100"/>
          <a:sy n="65" d="100"/>
        </p:scale>
        <p:origin x="13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68DDA-FA06-4A9F-83B1-A54AC04168DF}" type="datetimeFigureOut">
              <a:rPr lang="ko-KR" altLang="en-US" smtClean="0"/>
              <a:t>2024-05-31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F8FD4-49F6-4CD3-9DFD-988953324F3E}" type="slidenum">
              <a:rPr lang="ko-KR" altLang="en-US" smtClean="0"/>
              <a:t>‹#›</a:t>
            </a:fld>
            <a:endParaRPr lang="ko-KR" altLang="en-US"/>
          </a:p>
        </p:txBody>
      </p:sp>
    </p:spTree>
    <p:extLst>
      <p:ext uri="{BB962C8B-B14F-4D97-AF65-F5344CB8AC3E}">
        <p14:creationId xmlns:p14="http://schemas.microsoft.com/office/powerpoint/2010/main" val="395154517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Hello, I’m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Myeong</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Su Choi. Let’s start the presentation.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a:t>
            </a:fld>
            <a:endParaRPr lang="ko-KR" altLang="en-US"/>
          </a:p>
        </p:txBody>
      </p:sp>
    </p:spTree>
    <p:extLst>
      <p:ext uri="{BB962C8B-B14F-4D97-AF65-F5344CB8AC3E}">
        <p14:creationId xmlns:p14="http://schemas.microsoft.com/office/powerpoint/2010/main" val="222675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first is user authentication.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10</a:t>
            </a:fld>
            <a:endParaRPr lang="ko-KR" altLang="en-US"/>
          </a:p>
        </p:txBody>
      </p:sp>
    </p:spTree>
    <p:extLst>
      <p:ext uri="{BB962C8B-B14F-4D97-AF65-F5344CB8AC3E}">
        <p14:creationId xmlns:p14="http://schemas.microsoft.com/office/powerpoint/2010/main" val="2560054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following is the screen when the user attempts to log in and join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11</a:t>
            </a:fld>
            <a:endParaRPr lang="ko-KR" altLang="en-US"/>
          </a:p>
        </p:txBody>
      </p:sp>
    </p:spTree>
    <p:extLst>
      <p:ext uri="{BB962C8B-B14F-4D97-AF65-F5344CB8AC3E}">
        <p14:creationId xmlns:p14="http://schemas.microsoft.com/office/powerpoint/2010/main" val="315354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Let’s see how it works.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following is an initialization of a table named member in a database named project with the following data.</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12</a:t>
            </a:fld>
            <a:endParaRPr lang="ko-KR" altLang="en-US"/>
          </a:p>
        </p:txBody>
      </p:sp>
    </p:spTree>
    <p:extLst>
      <p:ext uri="{BB962C8B-B14F-4D97-AF65-F5344CB8AC3E}">
        <p14:creationId xmlns:p14="http://schemas.microsoft.com/office/powerpoint/2010/main" val="429114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code is inside the </a:t>
            </a:r>
            <a:r>
              <a:rPr lang="en-US" altLang="ko-KR" dirty="0" err="1"/>
              <a:t>login.php</a:t>
            </a:r>
            <a:r>
              <a:rPr lang="en-US" altLang="ko-KR" dirty="0"/>
              <a:t> file.</a:t>
            </a:r>
          </a:p>
          <a:p>
            <a:endParaRPr lang="en-US" altLang="ko-KR" dirty="0"/>
          </a:p>
          <a:p>
            <a:r>
              <a:rPr lang="en-US" altLang="ko-KR" dirty="0"/>
              <a:t>When a user enters their own email and password to log in, the data is transferred to the </a:t>
            </a:r>
            <a:r>
              <a:rPr lang="en-US" altLang="ko-KR" dirty="0" err="1"/>
              <a:t>hompage.php</a:t>
            </a:r>
            <a:r>
              <a:rPr lang="en-US" altLang="ko-KR" dirty="0"/>
              <a:t> file via post method.</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13</a:t>
            </a:fld>
            <a:endParaRPr lang="ko-KR" altLang="en-US"/>
          </a:p>
        </p:txBody>
      </p:sp>
    </p:spTree>
    <p:extLst>
      <p:ext uri="{BB962C8B-B14F-4D97-AF65-F5344CB8AC3E}">
        <p14:creationId xmlns:p14="http://schemas.microsoft.com/office/powerpoint/2010/main" val="1401218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This code is in the </a:t>
            </a:r>
            <a:r>
              <a:rPr lang="en-US" altLang="ko-KR" b="0" i="0" dirty="0" err="1">
                <a:solidFill>
                  <a:srgbClr val="000000"/>
                </a:solidFill>
                <a:effectLst/>
                <a:highlight>
                  <a:srgbClr val="FDFDFD"/>
                </a:highlight>
                <a:latin typeface="noto"/>
              </a:rPr>
              <a:t>homepage.php</a:t>
            </a:r>
            <a:r>
              <a:rPr lang="en-US" altLang="ko-KR" b="0" i="0" dirty="0">
                <a:solidFill>
                  <a:srgbClr val="000000"/>
                </a:solidFill>
                <a:effectLst/>
                <a:highlight>
                  <a:srgbClr val="FDFDFD"/>
                </a:highlight>
                <a:latin typeface="noto"/>
              </a:rPr>
              <a:t> file.</a:t>
            </a:r>
          </a:p>
          <a:p>
            <a:endParaRPr lang="en-US" altLang="ko-KR" dirty="0"/>
          </a:p>
          <a:p>
            <a:r>
              <a:rPr lang="en-US" altLang="ko-KR" b="0" i="0" dirty="0">
                <a:solidFill>
                  <a:srgbClr val="000000"/>
                </a:solidFill>
                <a:effectLst/>
                <a:highlight>
                  <a:srgbClr val="FDFDFD"/>
                </a:highlight>
                <a:latin typeface="noto"/>
              </a:rPr>
              <a:t>If there is an email and password delivered in the post method, save each data as a session variable.</a:t>
            </a:r>
          </a:p>
          <a:p>
            <a:endParaRPr lang="en-US" altLang="ko-KR" b="0" i="0" dirty="0">
              <a:solidFill>
                <a:srgbClr val="000000"/>
              </a:solidFill>
              <a:effectLst/>
              <a:highlight>
                <a:srgbClr val="FDFDFD"/>
              </a:highlight>
              <a:latin typeface="noto"/>
            </a:endParaRPr>
          </a:p>
          <a:p>
            <a:r>
              <a:rPr lang="en-US" altLang="ko-KR" b="0" i="0" dirty="0">
                <a:solidFill>
                  <a:srgbClr val="000000"/>
                </a:solidFill>
                <a:effectLst/>
                <a:highlight>
                  <a:srgbClr val="FDFDFD"/>
                </a:highlight>
                <a:latin typeface="noto"/>
              </a:rPr>
              <a:t>After that, if there is data in the member table, insert the logged-in email value in the session variable.</a:t>
            </a:r>
          </a:p>
          <a:p>
            <a:endParaRPr lang="en-US" altLang="ko-KR" b="0" i="0" dirty="0">
              <a:solidFill>
                <a:srgbClr val="000000"/>
              </a:solidFill>
              <a:effectLst/>
              <a:highlight>
                <a:srgbClr val="FDFDFD"/>
              </a:highlight>
              <a:latin typeface="noto"/>
            </a:endParaRPr>
          </a:p>
          <a:p>
            <a:r>
              <a:rPr lang="en-US" altLang="ko-KR" b="0" i="0" dirty="0">
                <a:solidFill>
                  <a:srgbClr val="000000"/>
                </a:solidFill>
                <a:effectLst/>
                <a:highlight>
                  <a:srgbClr val="FDFDFD"/>
                </a:highlight>
                <a:latin typeface="noto"/>
              </a:rPr>
              <a:t>If the data is not in the member table after connecting to the database, display the </a:t>
            </a:r>
            <a:r>
              <a:rPr lang="en-US" altLang="ko-KR" b="0" i="0" dirty="0" err="1">
                <a:solidFill>
                  <a:srgbClr val="000000"/>
                </a:solidFill>
                <a:effectLst/>
                <a:highlight>
                  <a:srgbClr val="FDFDFD"/>
                </a:highlight>
                <a:latin typeface="noto"/>
              </a:rPr>
              <a:t>login.php</a:t>
            </a:r>
            <a:r>
              <a:rPr lang="en-US" altLang="ko-KR" b="0" i="0" dirty="0">
                <a:solidFill>
                  <a:srgbClr val="000000"/>
                </a:solidFill>
                <a:effectLst/>
                <a:highlight>
                  <a:srgbClr val="FDFDFD"/>
                </a:highlight>
                <a:latin typeface="noto"/>
              </a:rPr>
              <a:t> file screen again with the message.</a:t>
            </a:r>
          </a:p>
          <a:p>
            <a:r>
              <a:rPr lang="en-US" altLang="ko-KR" b="0" i="0" dirty="0">
                <a:solidFill>
                  <a:srgbClr val="000000"/>
                </a:solidFill>
                <a:effectLst/>
                <a:highlight>
                  <a:srgbClr val="FDFDFD"/>
                </a:highlight>
                <a:latin typeface="noto"/>
              </a:rPr>
              <a:t>The session variable message determines whether to display a message or not and how to redirect the screen is referred to in the official document at the bottom right.</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14</a:t>
            </a:fld>
            <a:endParaRPr lang="ko-KR" altLang="en-US"/>
          </a:p>
        </p:txBody>
      </p:sp>
    </p:spTree>
    <p:extLst>
      <p:ext uri="{BB962C8B-B14F-4D97-AF65-F5344CB8AC3E}">
        <p14:creationId xmlns:p14="http://schemas.microsoft.com/office/powerpoint/2010/main" val="3844022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Second is comment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15</a:t>
            </a:fld>
            <a:endParaRPr lang="ko-KR" altLang="en-US"/>
          </a:p>
        </p:txBody>
      </p:sp>
    </p:spTree>
    <p:extLst>
      <p:ext uri="{BB962C8B-B14F-4D97-AF65-F5344CB8AC3E}">
        <p14:creationId xmlns:p14="http://schemas.microsoft.com/office/powerpoint/2010/main" val="567708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a user clicks on a product, there is a space where they can comment under the description of the product.</a:t>
            </a:r>
          </a:p>
          <a:p>
            <a:endParaRPr lang="en-US" altLang="ko-KR" dirty="0"/>
          </a:p>
          <a:p>
            <a:r>
              <a:rPr lang="en-US" altLang="ko-KR" dirty="0"/>
              <a:t>If user leaves a comment like “It’s very good”</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16</a:t>
            </a:fld>
            <a:endParaRPr lang="ko-KR" altLang="en-US"/>
          </a:p>
        </p:txBody>
      </p:sp>
    </p:spTree>
    <p:extLst>
      <p:ext uri="{BB962C8B-B14F-4D97-AF65-F5344CB8AC3E}">
        <p14:creationId xmlns:p14="http://schemas.microsoft.com/office/powerpoint/2010/main" val="3218347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can see the new comments displayed with user’s nickname.</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17</a:t>
            </a:fld>
            <a:endParaRPr lang="ko-KR" altLang="en-US"/>
          </a:p>
        </p:txBody>
      </p:sp>
    </p:spTree>
    <p:extLst>
      <p:ext uri="{BB962C8B-B14F-4D97-AF65-F5344CB8AC3E}">
        <p14:creationId xmlns:p14="http://schemas.microsoft.com/office/powerpoint/2010/main" val="1119280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Let’s see how it works.</a:t>
            </a:r>
          </a:p>
          <a:p>
            <a:r>
              <a:rPr lang="en-US" altLang="ko-KR" dirty="0"/>
              <a:t>This code sends the data to the </a:t>
            </a:r>
            <a:r>
              <a:rPr lang="en-US" altLang="ko-KR" dirty="0" err="1"/>
              <a:t>product.php</a:t>
            </a:r>
            <a:r>
              <a:rPr lang="en-US" altLang="ko-KR" dirty="0"/>
              <a:t> file as a post method for the comments to be added, including the product number information in the </a:t>
            </a:r>
            <a:r>
              <a:rPr lang="en-US" altLang="ko-KR" dirty="0" err="1"/>
              <a:t>url</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18</a:t>
            </a:fld>
            <a:endParaRPr lang="ko-KR" altLang="en-US"/>
          </a:p>
        </p:txBody>
      </p:sp>
    </p:spTree>
    <p:extLst>
      <p:ext uri="{BB962C8B-B14F-4D97-AF65-F5344CB8AC3E}">
        <p14:creationId xmlns:p14="http://schemas.microsoft.com/office/powerpoint/2010/main" val="4290272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code put the data delivered in the post method into the variable, and if user is logged in, put the new data in the comment table.</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19</a:t>
            </a:fld>
            <a:endParaRPr lang="ko-KR" altLang="en-US"/>
          </a:p>
        </p:txBody>
      </p:sp>
    </p:spTree>
    <p:extLst>
      <p:ext uri="{BB962C8B-B14F-4D97-AF65-F5344CB8AC3E}">
        <p14:creationId xmlns:p14="http://schemas.microsoft.com/office/powerpoint/2010/main" val="99394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table of contents is as follows. </a:t>
            </a:r>
          </a:p>
          <a:p>
            <a:r>
              <a:rPr lang="en-US" altLang="ko-KR" dirty="0"/>
              <a:t>First, I will present the goal and brief description about project, wireframe on the main page and brief description of each function in order.</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a:t>
            </a:fld>
            <a:endParaRPr lang="ko-KR" altLang="en-US"/>
          </a:p>
        </p:txBody>
      </p:sp>
    </p:spTree>
    <p:extLst>
      <p:ext uri="{BB962C8B-B14F-4D97-AF65-F5344CB8AC3E}">
        <p14:creationId xmlns:p14="http://schemas.microsoft.com/office/powerpoint/2010/main" val="1549111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is the like function, and I will briefly explain what kind of function it is due to time constraints from now.</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20</a:t>
            </a:fld>
            <a:endParaRPr lang="ko-KR" altLang="en-US"/>
          </a:p>
        </p:txBody>
      </p:sp>
    </p:spTree>
    <p:extLst>
      <p:ext uri="{BB962C8B-B14F-4D97-AF65-F5344CB8AC3E}">
        <p14:creationId xmlns:p14="http://schemas.microsoft.com/office/powerpoint/2010/main" val="2543422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Click on the product and click on the blank heart under the product description to change it to a filled heart.</a:t>
            </a:r>
          </a:p>
          <a:p>
            <a:endParaRPr lang="en-US" altLang="ko-KR" b="0" i="0" dirty="0">
              <a:solidFill>
                <a:srgbClr val="000000"/>
              </a:solidFill>
              <a:effectLst/>
              <a:highlight>
                <a:srgbClr val="FDFDFD"/>
              </a:highlight>
              <a:latin typeface="noto"/>
            </a:endParaRPr>
          </a:p>
          <a:p>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21</a:t>
            </a:fld>
            <a:endParaRPr lang="ko-KR" altLang="en-US"/>
          </a:p>
        </p:txBody>
      </p:sp>
    </p:spTree>
    <p:extLst>
      <p:ext uri="{BB962C8B-B14F-4D97-AF65-F5344CB8AC3E}">
        <p14:creationId xmlns:p14="http://schemas.microsoft.com/office/powerpoint/2010/main" val="631332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D0D0D"/>
                </a:solidFill>
                <a:effectLst/>
                <a:highlight>
                  <a:srgbClr val="FFFFFF"/>
                </a:highlight>
                <a:latin typeface="ui-sans-serif"/>
              </a:rPr>
              <a:t>And when user goes to the user's profile, user can see items that have been added to the wish list.</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22</a:t>
            </a:fld>
            <a:endParaRPr lang="ko-KR" altLang="en-US"/>
          </a:p>
        </p:txBody>
      </p:sp>
    </p:spTree>
    <p:extLst>
      <p:ext uri="{BB962C8B-B14F-4D97-AF65-F5344CB8AC3E}">
        <p14:creationId xmlns:p14="http://schemas.microsoft.com/office/powerpoint/2010/main" val="63823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And if user goes into the wish list, user will get a product that user press like button.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23</a:t>
            </a:fld>
            <a:endParaRPr lang="ko-KR" altLang="en-US"/>
          </a:p>
        </p:txBody>
      </p:sp>
    </p:spTree>
    <p:extLst>
      <p:ext uri="{BB962C8B-B14F-4D97-AF65-F5344CB8AC3E}">
        <p14:creationId xmlns:p14="http://schemas.microsoft.com/office/powerpoint/2010/main" val="445580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order function operates on a similar logic as the like function. The profile management function displays user’s name and nickname as shown in the image earlier, along with buttons to modify information, view the wish list, and see user’s order history.</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24</a:t>
            </a:fld>
            <a:endParaRPr lang="ko-KR" altLang="en-US"/>
          </a:p>
        </p:txBody>
      </p:sp>
    </p:spTree>
    <p:extLst>
      <p:ext uri="{BB962C8B-B14F-4D97-AF65-F5344CB8AC3E}">
        <p14:creationId xmlns:p14="http://schemas.microsoft.com/office/powerpoint/2010/main" val="1237662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is search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25</a:t>
            </a:fld>
            <a:endParaRPr lang="ko-KR" altLang="en-US"/>
          </a:p>
        </p:txBody>
      </p:sp>
    </p:spTree>
    <p:extLst>
      <p:ext uri="{BB962C8B-B14F-4D97-AF65-F5344CB8AC3E}">
        <p14:creationId xmlns:p14="http://schemas.microsoft.com/office/powerpoint/2010/main" val="1115625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When the user clicks on the magnifying glass-shaped image at the top of the screen, a screen appears to search for the product. When searching for a specific product</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26</a:t>
            </a:fld>
            <a:endParaRPr lang="ko-KR" altLang="en-US"/>
          </a:p>
        </p:txBody>
      </p:sp>
    </p:spTree>
    <p:extLst>
      <p:ext uri="{BB962C8B-B14F-4D97-AF65-F5344CB8AC3E}">
        <p14:creationId xmlns:p14="http://schemas.microsoft.com/office/powerpoint/2010/main" val="35520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The product will be displayed on the screen.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27</a:t>
            </a:fld>
            <a:endParaRPr lang="ko-KR" altLang="en-US"/>
          </a:p>
        </p:txBody>
      </p:sp>
    </p:spTree>
    <p:extLst>
      <p:ext uri="{BB962C8B-B14F-4D97-AF65-F5344CB8AC3E}">
        <p14:creationId xmlns:p14="http://schemas.microsoft.com/office/powerpoint/2010/main" val="1048253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is other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28</a:t>
            </a:fld>
            <a:endParaRPr lang="ko-KR" altLang="en-US"/>
          </a:p>
        </p:txBody>
      </p:sp>
    </p:spTree>
    <p:extLst>
      <p:ext uri="{BB962C8B-B14F-4D97-AF65-F5344CB8AC3E}">
        <p14:creationId xmlns:p14="http://schemas.microsoft.com/office/powerpoint/2010/main" val="2697801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The above image is the main page screen.</a:t>
            </a:r>
            <a:br>
              <a:rPr lang="en-US" altLang="ko-KR" dirty="0"/>
            </a:br>
            <a:r>
              <a:rPr lang="en-US" altLang="ko-KR" b="0" i="0" dirty="0">
                <a:solidFill>
                  <a:srgbClr val="000000"/>
                </a:solidFill>
                <a:effectLst/>
                <a:highlight>
                  <a:srgbClr val="FDFDFD"/>
                </a:highlight>
                <a:latin typeface="noto"/>
              </a:rPr>
              <a:t>If user press the buttons on both sides of the displayed screen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29</a:t>
            </a:fld>
            <a:endParaRPr lang="ko-KR" altLang="en-US"/>
          </a:p>
        </p:txBody>
      </p:sp>
    </p:spTree>
    <p:extLst>
      <p:ext uri="{BB962C8B-B14F-4D97-AF65-F5344CB8AC3E}">
        <p14:creationId xmlns:p14="http://schemas.microsoft.com/office/powerpoint/2010/main" val="111960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First, “The goal and summary of the project”</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3</a:t>
            </a:fld>
            <a:endParaRPr lang="ko-KR" altLang="en-US"/>
          </a:p>
        </p:txBody>
      </p:sp>
    </p:spTree>
    <p:extLst>
      <p:ext uri="{BB962C8B-B14F-4D97-AF65-F5344CB8AC3E}">
        <p14:creationId xmlns:p14="http://schemas.microsoft.com/office/powerpoint/2010/main" val="2125349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The following items appear on the screen.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30</a:t>
            </a:fld>
            <a:endParaRPr lang="ko-KR" altLang="en-US"/>
          </a:p>
        </p:txBody>
      </p:sp>
    </p:spTree>
    <p:extLst>
      <p:ext uri="{BB962C8B-B14F-4D97-AF65-F5344CB8AC3E}">
        <p14:creationId xmlns:p14="http://schemas.microsoft.com/office/powerpoint/2010/main" val="3295430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That concludes my presentation.</a:t>
            </a:r>
          </a:p>
          <a:p>
            <a:r>
              <a:rPr lang="en-US" altLang="ko-KR" dirty="0"/>
              <a:t>Thank you for listening.</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31</a:t>
            </a:fld>
            <a:endParaRPr lang="ko-KR" altLang="en-US"/>
          </a:p>
        </p:txBody>
      </p:sp>
    </p:spTree>
    <p:extLst>
      <p:ext uri="{BB962C8B-B14F-4D97-AF65-F5344CB8AC3E}">
        <p14:creationId xmlns:p14="http://schemas.microsoft.com/office/powerpoint/2010/main" val="4281402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goal of the project is “Creating an clothing shopping site”</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rgbClr val="FFFFFF"/>
                </a:solidFill>
              </a:rPr>
              <a:t>Users on the shopping site can log in or sign up for membership, click ‘Like’ button, make purchases, search for items, leave product reviews, and view their liked and purchased products on their profiles.</a:t>
            </a:r>
          </a:p>
          <a:p>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4</a:t>
            </a:fld>
            <a:endParaRPr lang="ko-KR" altLang="en-US"/>
          </a:p>
        </p:txBody>
      </p:sp>
    </p:spTree>
    <p:extLst>
      <p:ext uri="{BB962C8B-B14F-4D97-AF65-F5344CB8AC3E}">
        <p14:creationId xmlns:p14="http://schemas.microsoft.com/office/powerpoint/2010/main" val="171938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aim to implement the following functions.</a:t>
            </a:r>
          </a:p>
          <a:p>
            <a:endParaRPr lang="en-US" altLang="ko-KR" dirty="0"/>
          </a:p>
          <a:p>
            <a:r>
              <a:rPr lang="en-US" altLang="ko-KR" dirty="0"/>
              <a:t>There are user authentication, comment function, like function, simple order function, profile management function and search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5</a:t>
            </a:fld>
            <a:endParaRPr lang="ko-KR" altLang="en-US"/>
          </a:p>
        </p:txBody>
      </p:sp>
    </p:spTree>
    <p:extLst>
      <p:ext uri="{BB962C8B-B14F-4D97-AF65-F5344CB8AC3E}">
        <p14:creationId xmlns:p14="http://schemas.microsoft.com/office/powerpoint/2010/main" val="3182163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Second, “Wireframe on the main page”</a:t>
            </a:r>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6</a:t>
            </a:fld>
            <a:endParaRPr lang="ko-KR" altLang="en-US"/>
          </a:p>
        </p:txBody>
      </p:sp>
    </p:spTree>
    <p:extLst>
      <p:ext uri="{BB962C8B-B14F-4D97-AF65-F5344CB8AC3E}">
        <p14:creationId xmlns:p14="http://schemas.microsoft.com/office/powerpoint/2010/main" val="43544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This is the wireframe of the main page.</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7</a:t>
            </a:fld>
            <a:endParaRPr lang="ko-KR" altLang="en-US"/>
          </a:p>
        </p:txBody>
      </p:sp>
    </p:spTree>
    <p:extLst>
      <p:ext uri="{BB962C8B-B14F-4D97-AF65-F5344CB8AC3E}">
        <p14:creationId xmlns:p14="http://schemas.microsoft.com/office/powerpoint/2010/main" val="1217564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highlight>
                  <a:srgbClr val="FDFDFD"/>
                </a:highlight>
                <a:latin typeface="noto"/>
              </a:rPr>
              <a:t>And this is a real screen.</a:t>
            </a:r>
          </a:p>
          <a:p>
            <a:r>
              <a:rPr lang="en-US" altLang="ko-KR" b="0" i="0" dirty="0">
                <a:solidFill>
                  <a:srgbClr val="000000"/>
                </a:solidFill>
                <a:effectLst/>
                <a:highlight>
                  <a:srgbClr val="FDFDFD"/>
                </a:highlight>
                <a:latin typeface="noto"/>
              </a:rPr>
              <a:t>I wanted to cover many products, but due to time constraints, I only focused on the products in the Best section.</a:t>
            </a:r>
          </a:p>
          <a:p>
            <a:r>
              <a:rPr lang="en-US" altLang="ko-KR" b="0" i="0" dirty="0">
                <a:solidFill>
                  <a:srgbClr val="000000"/>
                </a:solidFill>
                <a:effectLst/>
                <a:highlight>
                  <a:srgbClr val="FDFDFD"/>
                </a:highlight>
                <a:latin typeface="noto"/>
              </a:rPr>
              <a:t>The images were taken from Nike shopping site as images of shoes.</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8</a:t>
            </a:fld>
            <a:endParaRPr lang="ko-KR" altLang="en-US"/>
          </a:p>
        </p:txBody>
      </p:sp>
    </p:spTree>
    <p:extLst>
      <p:ext uri="{BB962C8B-B14F-4D97-AF65-F5344CB8AC3E}">
        <p14:creationId xmlns:p14="http://schemas.microsoft.com/office/powerpoint/2010/main" val="357281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Thrid</a:t>
            </a:r>
            <a:r>
              <a:rPr lang="en-US" altLang="ko-KR" dirty="0"/>
              <a:t>, “Description of each function”</a:t>
            </a:r>
            <a:endParaRPr lang="ko-KR" altLang="en-US" dirty="0"/>
          </a:p>
        </p:txBody>
      </p:sp>
      <p:sp>
        <p:nvSpPr>
          <p:cNvPr id="4" name="슬라이드 번호 개체 틀 3"/>
          <p:cNvSpPr>
            <a:spLocks noGrp="1"/>
          </p:cNvSpPr>
          <p:nvPr>
            <p:ph type="sldNum" sz="quarter" idx="5"/>
          </p:nvPr>
        </p:nvSpPr>
        <p:spPr/>
        <p:txBody>
          <a:bodyPr/>
          <a:lstStyle/>
          <a:p>
            <a:fld id="{571F8FD4-49F6-4CD3-9DFD-988953324F3E}" type="slidenum">
              <a:rPr lang="ko-KR" altLang="en-US" smtClean="0"/>
              <a:t>9</a:t>
            </a:fld>
            <a:endParaRPr lang="ko-KR" altLang="en-US"/>
          </a:p>
        </p:txBody>
      </p:sp>
    </p:spTree>
    <p:extLst>
      <p:ext uri="{BB962C8B-B14F-4D97-AF65-F5344CB8AC3E}">
        <p14:creationId xmlns:p14="http://schemas.microsoft.com/office/powerpoint/2010/main" val="100606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134976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258930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50626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51219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05270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171846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84416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11510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223432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198258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2B478EF-5EAC-47FA-88CA-94589E309C37}" type="datetimeFigureOut">
              <a:rPr lang="ko-KR" altLang="en-US" smtClean="0"/>
              <a:t>2024-05-31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40871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478EF-5EAC-47FA-88CA-94589E309C37}" type="datetimeFigureOut">
              <a:rPr lang="ko-KR" altLang="en-US" smtClean="0"/>
              <a:t>2024-05-31</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23CF9-6035-4AAE-B283-628F1DC3C3C3}" type="slidenum">
              <a:rPr lang="ko-KR" altLang="en-US" smtClean="0"/>
              <a:t>‹#›</a:t>
            </a:fld>
            <a:endParaRPr lang="ko-KR" altLang="en-US"/>
          </a:p>
        </p:txBody>
      </p:sp>
    </p:spTree>
    <p:extLst>
      <p:ext uri="{BB962C8B-B14F-4D97-AF65-F5344CB8AC3E}">
        <p14:creationId xmlns:p14="http://schemas.microsoft.com/office/powerpoint/2010/main" val="360198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API/Window/location#valu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524000" y="2369573"/>
            <a:ext cx="9144000" cy="1828647"/>
          </a:xfrm>
        </p:spPr>
        <p:txBody>
          <a:bodyPr/>
          <a:lstStyle/>
          <a:p>
            <a:r>
              <a:rPr lang="en-US" altLang="ko-KR" b="1" dirty="0">
                <a:latin typeface="Arial Black" panose="020B0A04020102020204" pitchFamily="34" charset="0"/>
              </a:rPr>
              <a:t>WEB</a:t>
            </a:r>
            <a:br>
              <a:rPr lang="en-US" altLang="ko-KR" b="1" dirty="0"/>
            </a:br>
            <a:r>
              <a:rPr lang="en-US" altLang="ko-KR" b="1" dirty="0">
                <a:latin typeface="Arial Black" panose="020B0A04020102020204" pitchFamily="34" charset="0"/>
              </a:rPr>
              <a:t>PROGRAMMING</a:t>
            </a:r>
            <a:endParaRPr lang="ko-KR" altLang="en-US" b="1" dirty="0">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6" name="TextBox 5">
            <a:extLst>
              <a:ext uri="{FF2B5EF4-FFF2-40B4-BE49-F238E27FC236}">
                <a16:creationId xmlns:a16="http://schemas.microsoft.com/office/drawing/2014/main" id="{605E8514-1190-50F6-0857-42B4790A174C}"/>
              </a:ext>
            </a:extLst>
          </p:cNvPr>
          <p:cNvSpPr txBox="1"/>
          <p:nvPr/>
        </p:nvSpPr>
        <p:spPr>
          <a:xfrm>
            <a:off x="9202993" y="5533414"/>
            <a:ext cx="2723536" cy="369332"/>
          </a:xfrm>
          <a:prstGeom prst="rect">
            <a:avLst/>
          </a:prstGeom>
          <a:noFill/>
        </p:spPr>
        <p:txBody>
          <a:bodyPr wrap="square" rtlCol="0">
            <a:spAutoFit/>
          </a:bodyPr>
          <a:lstStyle/>
          <a:p>
            <a:r>
              <a:rPr lang="en-US" altLang="ko-KR" dirty="0"/>
              <a:t>19013139 </a:t>
            </a:r>
            <a:r>
              <a:rPr lang="en-US" altLang="ko-KR" dirty="0" err="1"/>
              <a:t>Myeong</a:t>
            </a:r>
            <a:r>
              <a:rPr lang="en-US" altLang="ko-KR" dirty="0"/>
              <a:t> Su Choi</a:t>
            </a:r>
            <a:endParaRPr lang="ko-KR" altLang="en-US" dirty="0"/>
          </a:p>
        </p:txBody>
      </p:sp>
    </p:spTree>
    <p:extLst>
      <p:ext uri="{BB962C8B-B14F-4D97-AF65-F5344CB8AC3E}">
        <p14:creationId xmlns:p14="http://schemas.microsoft.com/office/powerpoint/2010/main" val="57306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1. User authentication </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230744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내용 개체 틀 12">
            <a:extLst>
              <a:ext uri="{FF2B5EF4-FFF2-40B4-BE49-F238E27FC236}">
                <a16:creationId xmlns:a16="http://schemas.microsoft.com/office/drawing/2014/main" id="{71F17581-F75B-FC4E-8CC8-79599882FE2F}"/>
              </a:ext>
            </a:extLst>
          </p:cNvPr>
          <p:cNvSpPr>
            <a:spLocks noGrp="1"/>
          </p:cNvSpPr>
          <p:nvPr>
            <p:ph sz="half" idx="2"/>
          </p:nvPr>
        </p:nvSpPr>
        <p:spPr>
          <a:xfrm>
            <a:off x="958123" y="595321"/>
            <a:ext cx="5157787" cy="5667358"/>
          </a:xfrm>
        </p:spPr>
        <p:txBody>
          <a:bodyPr/>
          <a:lstStyle/>
          <a:p>
            <a:pPr marL="0" indent="0" algn="ctr">
              <a:buNone/>
            </a:pPr>
            <a:r>
              <a:rPr lang="en-US" altLang="ko-KR" b="1" dirty="0">
                <a:solidFill>
                  <a:schemeClr val="accent4"/>
                </a:solidFill>
              </a:rPr>
              <a:t>Login</a:t>
            </a:r>
            <a:endParaRPr lang="ko-KR" altLang="en-US" b="1" dirty="0">
              <a:solidFill>
                <a:schemeClr val="accent4"/>
              </a:solidFill>
            </a:endParaRPr>
          </a:p>
        </p:txBody>
      </p:sp>
      <p:sp>
        <p:nvSpPr>
          <p:cNvPr id="15" name="내용 개체 틀 14">
            <a:extLst>
              <a:ext uri="{FF2B5EF4-FFF2-40B4-BE49-F238E27FC236}">
                <a16:creationId xmlns:a16="http://schemas.microsoft.com/office/drawing/2014/main" id="{C606BC0C-4308-D820-316C-76A5FB27D9C8}"/>
              </a:ext>
            </a:extLst>
          </p:cNvPr>
          <p:cNvSpPr>
            <a:spLocks noGrp="1"/>
          </p:cNvSpPr>
          <p:nvPr>
            <p:ph sz="quarter" idx="4"/>
          </p:nvPr>
        </p:nvSpPr>
        <p:spPr>
          <a:xfrm>
            <a:off x="6290535" y="595321"/>
            <a:ext cx="5183188" cy="5667358"/>
          </a:xfrm>
        </p:spPr>
        <p:txBody>
          <a:bodyPr/>
          <a:lstStyle/>
          <a:p>
            <a:pPr marL="0" indent="0" algn="ctr">
              <a:buNone/>
            </a:pPr>
            <a:r>
              <a:rPr lang="en-US" altLang="ko-KR" b="1" dirty="0">
                <a:solidFill>
                  <a:schemeClr val="accent4"/>
                </a:solidFill>
              </a:rPr>
              <a:t>Join membership</a:t>
            </a:r>
            <a:endParaRPr lang="ko-KR" altLang="en-US" b="1" dirty="0">
              <a:solidFill>
                <a:schemeClr val="accent4"/>
              </a:solidFill>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7" name="그림 16">
            <a:extLst>
              <a:ext uri="{FF2B5EF4-FFF2-40B4-BE49-F238E27FC236}">
                <a16:creationId xmlns:a16="http://schemas.microsoft.com/office/drawing/2014/main" id="{973F13CE-AF45-3133-80A4-238CEB083F43}"/>
              </a:ext>
            </a:extLst>
          </p:cNvPr>
          <p:cNvPicPr>
            <a:picLocks noChangeAspect="1"/>
          </p:cNvPicPr>
          <p:nvPr/>
        </p:nvPicPr>
        <p:blipFill>
          <a:blip r:embed="rId3"/>
          <a:stretch>
            <a:fillRect/>
          </a:stretch>
        </p:blipFill>
        <p:spPr>
          <a:xfrm>
            <a:off x="1073515" y="1249012"/>
            <a:ext cx="4927002" cy="4925878"/>
          </a:xfrm>
          <a:prstGeom prst="rect">
            <a:avLst/>
          </a:prstGeom>
        </p:spPr>
      </p:pic>
      <p:pic>
        <p:nvPicPr>
          <p:cNvPr id="19" name="그림 18">
            <a:extLst>
              <a:ext uri="{FF2B5EF4-FFF2-40B4-BE49-F238E27FC236}">
                <a16:creationId xmlns:a16="http://schemas.microsoft.com/office/drawing/2014/main" id="{1D640FAD-EFCB-4938-FFDD-5C8B0604909F}"/>
              </a:ext>
            </a:extLst>
          </p:cNvPr>
          <p:cNvPicPr>
            <a:picLocks/>
          </p:cNvPicPr>
          <p:nvPr/>
        </p:nvPicPr>
        <p:blipFill>
          <a:blip r:embed="rId4"/>
          <a:stretch>
            <a:fillRect/>
          </a:stretch>
        </p:blipFill>
        <p:spPr>
          <a:xfrm>
            <a:off x="6481680" y="1249012"/>
            <a:ext cx="4928400" cy="4924800"/>
          </a:xfrm>
          <a:prstGeom prst="rect">
            <a:avLst/>
          </a:prstGeom>
        </p:spPr>
      </p:pic>
    </p:spTree>
    <p:extLst>
      <p:ext uri="{BB962C8B-B14F-4D97-AF65-F5344CB8AC3E}">
        <p14:creationId xmlns:p14="http://schemas.microsoft.com/office/powerpoint/2010/main" val="161048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A5120A-430F-757F-CDD4-EF92495C569D}"/>
              </a:ext>
            </a:extLst>
          </p:cNvPr>
          <p:cNvSpPr>
            <a:spLocks noGrp="1"/>
          </p:cNvSpPr>
          <p:nvPr>
            <p:ph type="title"/>
          </p:nvPr>
        </p:nvSpPr>
        <p:spPr/>
        <p:txBody>
          <a:bodyPr/>
          <a:lstStyle/>
          <a:p>
            <a:r>
              <a:rPr lang="en-US" altLang="ko-KR" b="1" dirty="0">
                <a:solidFill>
                  <a:schemeClr val="accent4"/>
                </a:solidFill>
              </a:rPr>
              <a:t>How does it work?</a:t>
            </a:r>
            <a:endParaRPr lang="ko-KR" altLang="en-US" b="1" dirty="0">
              <a:solidFill>
                <a:schemeClr val="accent4"/>
              </a:solidFill>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0" name="그림 9">
            <a:extLst>
              <a:ext uri="{FF2B5EF4-FFF2-40B4-BE49-F238E27FC236}">
                <a16:creationId xmlns:a16="http://schemas.microsoft.com/office/drawing/2014/main" id="{DE3EC890-6F64-B948-50F0-D3CEEC871ECD}"/>
              </a:ext>
            </a:extLst>
          </p:cNvPr>
          <p:cNvPicPr>
            <a:picLocks noChangeAspect="1"/>
          </p:cNvPicPr>
          <p:nvPr/>
        </p:nvPicPr>
        <p:blipFill>
          <a:blip r:embed="rId3"/>
          <a:stretch>
            <a:fillRect/>
          </a:stretch>
        </p:blipFill>
        <p:spPr>
          <a:xfrm>
            <a:off x="611393" y="1997110"/>
            <a:ext cx="6112136" cy="3789991"/>
          </a:xfrm>
          <a:prstGeom prst="rect">
            <a:avLst/>
          </a:prstGeom>
        </p:spPr>
      </p:pic>
      <p:sp>
        <p:nvSpPr>
          <p:cNvPr id="11" name="TextBox 10">
            <a:extLst>
              <a:ext uri="{FF2B5EF4-FFF2-40B4-BE49-F238E27FC236}">
                <a16:creationId xmlns:a16="http://schemas.microsoft.com/office/drawing/2014/main" id="{1CB1C5D6-7E40-6DD9-7778-A83350AD45DC}"/>
              </a:ext>
            </a:extLst>
          </p:cNvPr>
          <p:cNvSpPr txBox="1"/>
          <p:nvPr/>
        </p:nvSpPr>
        <p:spPr>
          <a:xfrm>
            <a:off x="7057018" y="3334456"/>
            <a:ext cx="4959274" cy="923330"/>
          </a:xfrm>
          <a:prstGeom prst="rect">
            <a:avLst/>
          </a:prstGeom>
          <a:noFill/>
        </p:spPr>
        <p:txBody>
          <a:bodyPr wrap="square" rtlCol="0">
            <a:spAutoFit/>
          </a:bodyPr>
          <a:lstStyle/>
          <a:p>
            <a:r>
              <a:rPr lang="en-US" altLang="ko-KR" dirty="0"/>
              <a:t>The following is an initialization of a table named member in a database named project with the following data.</a:t>
            </a:r>
            <a:endParaRPr lang="ko-KR" altLang="en-US" dirty="0"/>
          </a:p>
        </p:txBody>
      </p:sp>
    </p:spTree>
    <p:extLst>
      <p:ext uri="{BB962C8B-B14F-4D97-AF65-F5344CB8AC3E}">
        <p14:creationId xmlns:p14="http://schemas.microsoft.com/office/powerpoint/2010/main" val="135807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A5120A-430F-757F-CDD4-EF92495C569D}"/>
              </a:ext>
            </a:extLst>
          </p:cNvPr>
          <p:cNvSpPr>
            <a:spLocks noGrp="1"/>
          </p:cNvSpPr>
          <p:nvPr>
            <p:ph type="title"/>
          </p:nvPr>
        </p:nvSpPr>
        <p:spPr/>
        <p:txBody>
          <a:bodyPr/>
          <a:lstStyle/>
          <a:p>
            <a:r>
              <a:rPr lang="en-US" altLang="ko-KR" b="1" dirty="0">
                <a:solidFill>
                  <a:schemeClr val="accent4"/>
                </a:solidFill>
              </a:rPr>
              <a:t>How does it work?</a:t>
            </a:r>
            <a:endParaRPr lang="ko-KR" altLang="en-US" b="1" dirty="0">
              <a:solidFill>
                <a:schemeClr val="accent4"/>
              </a:solidFill>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2" name="TextBox 1">
            <a:extLst>
              <a:ext uri="{FF2B5EF4-FFF2-40B4-BE49-F238E27FC236}">
                <a16:creationId xmlns:a16="http://schemas.microsoft.com/office/drawing/2014/main" id="{97C374D6-4202-542F-B7C1-CD24152F6579}"/>
              </a:ext>
            </a:extLst>
          </p:cNvPr>
          <p:cNvSpPr txBox="1"/>
          <p:nvPr/>
        </p:nvSpPr>
        <p:spPr>
          <a:xfrm>
            <a:off x="1226370" y="2086984"/>
            <a:ext cx="10273554" cy="3600986"/>
          </a:xfrm>
          <a:prstGeom prst="rect">
            <a:avLst/>
          </a:prstGeom>
          <a:noFill/>
        </p:spPr>
        <p:txBody>
          <a:bodyPr wrap="square" rtlCol="0">
            <a:spAutoFit/>
          </a:bodyPr>
          <a:lstStyle/>
          <a:p>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section</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class</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"login-section"</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form</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method</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"post"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action</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a:t>
            </a:r>
            <a:r>
              <a:rPr lang="en-US" altLang="ko-KR" sz="1200" b="0" dirty="0" err="1">
                <a:solidFill>
                  <a:srgbClr val="CE9178"/>
                </a:solidFill>
                <a:effectLst/>
                <a:latin typeface="Consolas" panose="020B0609020204030204" pitchFamily="49" charset="0"/>
              </a:rPr>
              <a:t>homepage.php</a:t>
            </a:r>
            <a:r>
              <a:rPr lang="en-US" altLang="ko-KR" sz="1200" b="0" dirty="0">
                <a:solidFill>
                  <a:srgbClr val="CE9178"/>
                </a:solidFill>
                <a:effectLst/>
                <a:latin typeface="Consolas" panose="020B0609020204030204" pitchFamily="49" charset="0"/>
              </a:rPr>
              <a: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h2</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"font-size: 50px"</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Login</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h2</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fieldset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input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type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"email"</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name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"email"</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placeholder</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"Enter your EMAIL"</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required</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br</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input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type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"password"</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name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"password"</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placeholder</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"Enter your PASSWORD"</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required</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button</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type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"submit"</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Submit</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button</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php</a:t>
            </a:r>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if</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isset</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'message'</a:t>
            </a:r>
            <a:r>
              <a:rPr lang="en-US" altLang="ko-KR" sz="1200" b="0" dirty="0">
                <a:solidFill>
                  <a:srgbClr val="D4D4D4"/>
                </a:solidFill>
                <a:effectLst/>
                <a:latin typeface="Consolas" panose="020B0609020204030204" pitchFamily="49" charset="0"/>
              </a:rPr>
              <a:t>]) &amp;&amp; </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'message'</a:t>
            </a:r>
            <a:r>
              <a:rPr lang="en-US" altLang="ko-KR" sz="1200" b="0" dirty="0">
                <a:solidFill>
                  <a:srgbClr val="D4D4D4"/>
                </a:solidFill>
                <a:effectLst/>
                <a:latin typeface="Consolas" panose="020B0609020204030204" pitchFamily="49" charset="0"/>
              </a:rPr>
              <a:t>] == </a:t>
            </a:r>
            <a:r>
              <a:rPr lang="en-US" altLang="ko-KR" sz="1200" b="0" dirty="0">
                <a:solidFill>
                  <a:srgbClr val="B5CEA8"/>
                </a:solidFill>
                <a:effectLst/>
                <a:latin typeface="Consolas" panose="020B0609020204030204" pitchFamily="49" charset="0"/>
              </a:rPr>
              <a:t>1</a:t>
            </a:r>
            <a:r>
              <a:rPr lang="en-US" altLang="ko-KR" sz="1200" b="0" dirty="0">
                <a:solidFill>
                  <a:srgbClr val="D4D4D4"/>
                </a:solidFill>
                <a:effectLst/>
                <a:latin typeface="Consolas" panose="020B0609020204030204" pitchFamily="49" charset="0"/>
              </a:rPr>
              <a:t>) { </a:t>
            </a:r>
            <a:r>
              <a:rPr lang="en-US" altLang="ko-KR" sz="1200" b="0" dirty="0">
                <a:solidFill>
                  <a:srgbClr val="569CD6"/>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p</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"color : red"</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Your email and password do not match. Please try again.</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p</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php</a:t>
            </a:r>
            <a:r>
              <a:rPr lang="en-US" altLang="ko-KR" sz="1200" b="0" dirty="0">
                <a:solidFill>
                  <a:srgbClr val="D4D4D4"/>
                </a:solidFill>
                <a:effectLst/>
                <a:latin typeface="Consolas" panose="020B0609020204030204" pitchFamily="49" charset="0"/>
              </a:rPr>
              <a:t> } </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'message'</a:t>
            </a:r>
            <a:r>
              <a:rPr lang="en-US" altLang="ko-KR" sz="1200" b="0" dirty="0">
                <a:solidFill>
                  <a:srgbClr val="D4D4D4"/>
                </a:solidFill>
                <a:effectLst/>
                <a:latin typeface="Consolas" panose="020B0609020204030204" pitchFamily="49" charset="0"/>
              </a:rPr>
              <a:t>] = </a:t>
            </a:r>
            <a:r>
              <a:rPr lang="en-US" altLang="ko-KR" sz="1200" b="0" dirty="0">
                <a:solidFill>
                  <a:srgbClr val="B5CEA8"/>
                </a:solidFill>
                <a:effectLst/>
                <a:latin typeface="Consolas" panose="020B0609020204030204" pitchFamily="49" charset="0"/>
              </a:rPr>
              <a:t>0</a:t>
            </a:r>
            <a:r>
              <a:rPr lang="en-US" altLang="ko-KR" sz="1200" b="0" dirty="0">
                <a:solidFill>
                  <a:srgbClr val="D4D4D4"/>
                </a:solidFill>
                <a:effectLst/>
                <a:latin typeface="Consolas" panose="020B0609020204030204" pitchFamily="49" charset="0"/>
              </a:rPr>
              <a:t>;</a:t>
            </a:r>
            <a:r>
              <a:rPr lang="en-US" altLang="ko-KR" sz="1200" b="0" dirty="0">
                <a:solidFill>
                  <a:srgbClr val="569CD6"/>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fieldset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form</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section</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p:txBody>
      </p:sp>
      <p:sp>
        <p:nvSpPr>
          <p:cNvPr id="3" name="TextBox 2">
            <a:extLst>
              <a:ext uri="{FF2B5EF4-FFF2-40B4-BE49-F238E27FC236}">
                <a16:creationId xmlns:a16="http://schemas.microsoft.com/office/drawing/2014/main" id="{663D8AB0-E01D-D9A8-5CA7-3D55E2614D35}"/>
              </a:ext>
            </a:extLst>
          </p:cNvPr>
          <p:cNvSpPr txBox="1"/>
          <p:nvPr/>
        </p:nvSpPr>
        <p:spPr>
          <a:xfrm>
            <a:off x="1226370" y="1506022"/>
            <a:ext cx="5422751" cy="369332"/>
          </a:xfrm>
          <a:prstGeom prst="rect">
            <a:avLst/>
          </a:prstGeom>
          <a:noFill/>
        </p:spPr>
        <p:txBody>
          <a:bodyPr wrap="square" rtlCol="0">
            <a:spAutoFit/>
          </a:bodyPr>
          <a:lstStyle/>
          <a:p>
            <a:r>
              <a:rPr lang="en-US" altLang="ko-KR" dirty="0"/>
              <a:t>&lt; Code inside the </a:t>
            </a:r>
            <a:r>
              <a:rPr lang="en-US" altLang="ko-KR" dirty="0" err="1"/>
              <a:t>login.php</a:t>
            </a:r>
            <a:r>
              <a:rPr lang="en-US" altLang="ko-KR" dirty="0"/>
              <a:t> file &gt;</a:t>
            </a:r>
            <a:endParaRPr lang="ko-KR" altLang="en-US" dirty="0"/>
          </a:p>
        </p:txBody>
      </p:sp>
      <p:sp>
        <p:nvSpPr>
          <p:cNvPr id="6" name="액자 5">
            <a:extLst>
              <a:ext uri="{FF2B5EF4-FFF2-40B4-BE49-F238E27FC236}">
                <a16:creationId xmlns:a16="http://schemas.microsoft.com/office/drawing/2014/main" id="{7E881FE8-B8A5-ACBE-2AAD-E9D90377B1FC}"/>
              </a:ext>
            </a:extLst>
          </p:cNvPr>
          <p:cNvSpPr/>
          <p:nvPr/>
        </p:nvSpPr>
        <p:spPr>
          <a:xfrm>
            <a:off x="2942492" y="2930769"/>
            <a:ext cx="6283570" cy="375139"/>
          </a:xfrm>
          <a:prstGeom prst="fram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액자 7">
            <a:extLst>
              <a:ext uri="{FF2B5EF4-FFF2-40B4-BE49-F238E27FC236}">
                <a16:creationId xmlns:a16="http://schemas.microsoft.com/office/drawing/2014/main" id="{A9FECAA4-B7AA-7A69-4F09-22D9A1A65836}"/>
              </a:ext>
            </a:extLst>
          </p:cNvPr>
          <p:cNvSpPr/>
          <p:nvPr/>
        </p:nvSpPr>
        <p:spPr>
          <a:xfrm>
            <a:off x="2848706" y="3500615"/>
            <a:ext cx="7127631" cy="375139"/>
          </a:xfrm>
          <a:prstGeom prst="fram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액자 8">
            <a:extLst>
              <a:ext uri="{FF2B5EF4-FFF2-40B4-BE49-F238E27FC236}">
                <a16:creationId xmlns:a16="http://schemas.microsoft.com/office/drawing/2014/main" id="{6BED89CF-B0E1-DB12-C029-71C823F913FA}"/>
              </a:ext>
            </a:extLst>
          </p:cNvPr>
          <p:cNvSpPr/>
          <p:nvPr/>
        </p:nvSpPr>
        <p:spPr>
          <a:xfrm>
            <a:off x="1969477" y="2218753"/>
            <a:ext cx="3645877" cy="375139"/>
          </a:xfrm>
          <a:prstGeom prst="fram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6153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A5120A-430F-757F-CDD4-EF92495C569D}"/>
              </a:ext>
            </a:extLst>
          </p:cNvPr>
          <p:cNvSpPr>
            <a:spLocks noGrp="1"/>
          </p:cNvSpPr>
          <p:nvPr>
            <p:ph type="title"/>
          </p:nvPr>
        </p:nvSpPr>
        <p:spPr/>
        <p:txBody>
          <a:bodyPr/>
          <a:lstStyle/>
          <a:p>
            <a:r>
              <a:rPr lang="en-US" altLang="ko-KR" b="1" dirty="0">
                <a:solidFill>
                  <a:schemeClr val="accent4"/>
                </a:solidFill>
              </a:rPr>
              <a:t>How does it work?</a:t>
            </a:r>
            <a:endParaRPr lang="ko-KR" altLang="en-US" b="1" dirty="0">
              <a:solidFill>
                <a:schemeClr val="accent4"/>
              </a:solidFill>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2" name="TextBox 1">
            <a:extLst>
              <a:ext uri="{FF2B5EF4-FFF2-40B4-BE49-F238E27FC236}">
                <a16:creationId xmlns:a16="http://schemas.microsoft.com/office/drawing/2014/main" id="{97C374D6-4202-542F-B7C1-CD24152F6579}"/>
              </a:ext>
            </a:extLst>
          </p:cNvPr>
          <p:cNvSpPr txBox="1"/>
          <p:nvPr/>
        </p:nvSpPr>
        <p:spPr>
          <a:xfrm>
            <a:off x="441062" y="1282955"/>
            <a:ext cx="10273554" cy="5632311"/>
          </a:xfrm>
          <a:prstGeom prst="rect">
            <a:avLst/>
          </a:prstGeom>
          <a:noFill/>
        </p:spPr>
        <p:txBody>
          <a:bodyPr wrap="square" rtlCol="0">
            <a:spAutoFit/>
          </a:bodyPr>
          <a:lstStyle/>
          <a:p>
            <a:r>
              <a:rPr lang="en-US" altLang="ko-KR" sz="1000" b="0" dirty="0">
                <a:solidFill>
                  <a:srgbClr val="569CD6"/>
                </a:solidFill>
                <a:effectLst/>
                <a:latin typeface="Consolas" panose="020B0609020204030204" pitchFamily="49" charset="0"/>
              </a:rPr>
              <a:t>&lt;?</a:t>
            </a:r>
            <a:r>
              <a:rPr lang="en-US" altLang="ko-KR" sz="1000" b="0" dirty="0" err="1">
                <a:solidFill>
                  <a:srgbClr val="569CD6"/>
                </a:solidFill>
                <a:effectLst/>
                <a:latin typeface="Consolas" panose="020B0609020204030204" pitchFamily="49" charset="0"/>
              </a:rPr>
              <a:t>php</a:t>
            </a:r>
            <a:endParaRPr lang="en-US" altLang="ko-KR" sz="1000" b="0" dirty="0">
              <a:solidFill>
                <a:srgbClr val="CCCCCC"/>
              </a:solidFill>
              <a:effectLst/>
              <a:latin typeface="Consolas" panose="020B0609020204030204" pitchFamily="49" charset="0"/>
            </a:endParaRPr>
          </a:p>
          <a:p>
            <a:r>
              <a:rPr lang="en-US" altLang="ko-KR" sz="1000" b="0" dirty="0" err="1">
                <a:solidFill>
                  <a:srgbClr val="DCDCAA"/>
                </a:solidFill>
                <a:effectLst/>
                <a:latin typeface="Consolas" panose="020B0609020204030204" pitchFamily="49" charset="0"/>
              </a:rPr>
              <a:t>session_start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C586C0"/>
                </a:solidFill>
                <a:effectLst/>
                <a:latin typeface="Consolas" panose="020B0609020204030204" pitchFamily="49" charset="0"/>
              </a:rPr>
              <a:t>if</a:t>
            </a:r>
            <a:r>
              <a:rPr lang="en-US" altLang="ko-KR" sz="1000" b="0" dirty="0">
                <a:solidFill>
                  <a:srgbClr val="D4D4D4"/>
                </a:solidFill>
                <a:effectLst/>
                <a:latin typeface="Consolas" panose="020B0609020204030204" pitchFamily="49" charset="0"/>
              </a:rPr>
              <a:t>(</a:t>
            </a:r>
            <a:r>
              <a:rPr lang="en-US" altLang="ko-KR" sz="1000" b="0" dirty="0" err="1">
                <a:solidFill>
                  <a:srgbClr val="DCDCAA"/>
                </a:solidFill>
                <a:effectLst/>
                <a:latin typeface="Consolas" panose="020B0609020204030204" pitchFamily="49" charset="0"/>
              </a:rPr>
              <a:t>isset</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$_POST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'email'</a:t>
            </a:r>
            <a:r>
              <a:rPr lang="en-US" altLang="ko-KR" sz="1000" b="0" dirty="0">
                <a:solidFill>
                  <a:srgbClr val="D4D4D4"/>
                </a:solidFill>
                <a:effectLst/>
                <a:latin typeface="Consolas" panose="020B0609020204030204" pitchFamily="49" charset="0"/>
              </a:rPr>
              <a:t>]) &amp;&amp; </a:t>
            </a:r>
            <a:r>
              <a:rPr lang="en-US" altLang="ko-KR" sz="1000" b="0" dirty="0" err="1">
                <a:solidFill>
                  <a:srgbClr val="DCDCAA"/>
                </a:solidFill>
                <a:effectLst/>
                <a:latin typeface="Consolas" panose="020B0609020204030204" pitchFamily="49" charset="0"/>
              </a:rPr>
              <a:t>isset</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$_POST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'password'</a:t>
            </a:r>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useremail</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$_POST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'email'</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userpass</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$_POST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'password'</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$user</a:t>
            </a:r>
            <a:r>
              <a:rPr lang="en-US" altLang="ko-KR" sz="1000" b="0" dirty="0">
                <a:solidFill>
                  <a:srgbClr val="D4D4D4"/>
                </a:solidFill>
                <a:effectLst/>
                <a:latin typeface="Consolas" panose="020B0609020204030204" pitchFamily="49" charset="0"/>
              </a:rPr>
              <a:t> = </a:t>
            </a:r>
            <a:r>
              <a:rPr lang="en-US" altLang="ko-KR" sz="1000" b="0" dirty="0">
                <a:solidFill>
                  <a:srgbClr val="CE9178"/>
                </a:solidFill>
                <a:effectLst/>
                <a:latin typeface="Consolas" panose="020B0609020204030204" pitchFamily="49" charset="0"/>
              </a:rPr>
              <a:t>'root'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$pass</a:t>
            </a:r>
            <a:r>
              <a:rPr lang="en-US" altLang="ko-KR" sz="1000" b="0" dirty="0">
                <a:solidFill>
                  <a:srgbClr val="D4D4D4"/>
                </a:solidFill>
                <a:effectLst/>
                <a:latin typeface="Consolas" panose="020B0609020204030204" pitchFamily="49" charset="0"/>
              </a:rPr>
              <a:t> = </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D4D4D4"/>
                </a:solidFill>
                <a:effectLst/>
                <a:latin typeface="Consolas" panose="020B0609020204030204" pitchFamily="49" charset="0"/>
              </a:rPr>
              <a:t>    </a:t>
            </a:r>
            <a:r>
              <a:rPr lang="en-US" altLang="ko-KR" sz="1000" b="0" dirty="0">
                <a:solidFill>
                  <a:srgbClr val="6A9955"/>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6A9955"/>
                </a:solidFill>
                <a:effectLst/>
                <a:latin typeface="Consolas" panose="020B0609020204030204" pitchFamily="49" charset="0"/>
              </a:rPr>
              <a:t>        An error occurred because it matched the existing MySQL port number, so I changed the port number to 3307 and proceeded with the project.</a:t>
            </a:r>
            <a:endParaRPr lang="en-US" altLang="ko-KR" sz="1000" b="0" dirty="0">
              <a:solidFill>
                <a:srgbClr val="CCCCCC"/>
              </a:solidFill>
              <a:effectLst/>
              <a:latin typeface="Consolas" panose="020B0609020204030204" pitchFamily="49" charset="0"/>
            </a:endParaRPr>
          </a:p>
          <a:p>
            <a:r>
              <a:rPr lang="en-US" altLang="ko-KR" sz="1000" b="0" dirty="0">
                <a:solidFill>
                  <a:srgbClr val="6A9955"/>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 = </a:t>
            </a:r>
            <a:r>
              <a:rPr lang="en-US" altLang="ko-KR" sz="1000" b="0" dirty="0" err="1">
                <a:solidFill>
                  <a:srgbClr val="DCDCAA"/>
                </a:solidFill>
                <a:effectLst/>
                <a:latin typeface="Consolas" panose="020B0609020204030204" pitchFamily="49" charset="0"/>
              </a:rPr>
              <a:t>mysqli_connect</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'localhost:3307'</a:t>
            </a: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$user</a:t>
            </a: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$pass</a:t>
            </a:r>
            <a:r>
              <a:rPr lang="en-US" altLang="ko-KR" sz="1000" b="0" dirty="0">
                <a:solidFill>
                  <a:srgbClr val="D4D4D4"/>
                </a:solidFill>
                <a:effectLst/>
                <a:latin typeface="Consolas" panose="020B0609020204030204" pitchFamily="49" charset="0"/>
              </a:rPr>
              <a:t>) or </a:t>
            </a:r>
            <a:r>
              <a:rPr lang="en-US" altLang="ko-KR" sz="1000" b="0" dirty="0">
                <a:solidFill>
                  <a:srgbClr val="C586C0"/>
                </a:solidFill>
                <a:effectLst/>
                <a:latin typeface="Consolas" panose="020B0609020204030204" pitchFamily="49" charset="0"/>
              </a:rPr>
              <a:t>die</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'Unable to connect. Check your connection parameters'</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err="1">
                <a:solidFill>
                  <a:srgbClr val="DCDCAA"/>
                </a:solidFill>
                <a:effectLst/>
                <a:latin typeface="Consolas" panose="020B0609020204030204" pitchFamily="49" charset="0"/>
              </a:rPr>
              <a:t>mysqli_select_db</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 </a:t>
            </a:r>
            <a:r>
              <a:rPr lang="en-US" altLang="ko-KR" sz="1000" b="0" dirty="0">
                <a:solidFill>
                  <a:srgbClr val="CE9178"/>
                </a:solidFill>
                <a:effectLst/>
                <a:latin typeface="Consolas" panose="020B0609020204030204" pitchFamily="49" charset="0"/>
              </a:rPr>
              <a:t>'project'</a:t>
            </a:r>
            <a:r>
              <a:rPr lang="en-US" altLang="ko-KR" sz="1000" b="0" dirty="0">
                <a:solidFill>
                  <a:srgbClr val="D4D4D4"/>
                </a:solidFill>
                <a:effectLst/>
                <a:latin typeface="Consolas" panose="020B0609020204030204" pitchFamily="49" charset="0"/>
              </a:rPr>
              <a:t>) or </a:t>
            </a:r>
            <a:r>
              <a:rPr lang="en-US" altLang="ko-KR" sz="1000" b="0" dirty="0">
                <a:solidFill>
                  <a:srgbClr val="C586C0"/>
                </a:solidFill>
                <a:effectLst/>
                <a:latin typeface="Consolas" panose="020B0609020204030204" pitchFamily="49" charset="0"/>
              </a:rPr>
              <a:t>die</a:t>
            </a:r>
            <a:r>
              <a:rPr lang="en-US" altLang="ko-KR" sz="1000" b="0" dirty="0">
                <a:solidFill>
                  <a:srgbClr val="D4D4D4"/>
                </a:solidFill>
                <a:effectLst/>
                <a:latin typeface="Consolas" panose="020B0609020204030204" pitchFamily="49" charset="0"/>
              </a:rPr>
              <a:t>(</a:t>
            </a:r>
            <a:r>
              <a:rPr lang="en-US" altLang="ko-KR" sz="1000" b="0" dirty="0" err="1">
                <a:solidFill>
                  <a:srgbClr val="DCDCAA"/>
                </a:solidFill>
                <a:effectLst/>
                <a:latin typeface="Consolas" panose="020B0609020204030204" pitchFamily="49" charset="0"/>
              </a:rPr>
              <a:t>mysqli_error</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$query</a:t>
            </a:r>
            <a:r>
              <a:rPr lang="en-US" altLang="ko-KR" sz="1000" b="0" dirty="0">
                <a:solidFill>
                  <a:srgbClr val="D4D4D4"/>
                </a:solidFill>
                <a:effectLst/>
                <a:latin typeface="Consolas" panose="020B0609020204030204" pitchFamily="49" charset="0"/>
              </a:rPr>
              <a:t> = </a:t>
            </a:r>
            <a:r>
              <a:rPr lang="en-US" altLang="ko-KR" sz="1000" b="0" dirty="0">
                <a:solidFill>
                  <a:srgbClr val="CE9178"/>
                </a:solidFill>
                <a:effectLst/>
                <a:latin typeface="Consolas" panose="020B0609020204030204" pitchFamily="49" charset="0"/>
              </a:rPr>
              <a:t>'</a:t>
            </a:r>
            <a:r>
              <a:rPr lang="en-US" altLang="ko-KR" sz="1000" b="0" dirty="0">
                <a:solidFill>
                  <a:srgbClr val="569CD6"/>
                </a:solidFill>
                <a:effectLst/>
                <a:latin typeface="Consolas" panose="020B0609020204030204" pitchFamily="49" charset="0"/>
              </a:rPr>
              <a:t>SELECT</a:t>
            </a:r>
            <a:r>
              <a:rPr lang="en-US" altLang="ko-KR" sz="1000" b="0" dirty="0">
                <a:solidFill>
                  <a:srgbClr val="CE9178"/>
                </a:solidFill>
                <a:effectLst/>
                <a:latin typeface="Consolas" panose="020B0609020204030204" pitchFamily="49" charset="0"/>
              </a:rPr>
              <a:t> </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CE9178"/>
                </a:solidFill>
                <a:effectLst/>
                <a:latin typeface="Consolas" panose="020B0609020204030204" pitchFamily="49" charset="0"/>
              </a:rPr>
              <a:t>            </a:t>
            </a:r>
            <a:r>
              <a:rPr lang="en-US" altLang="ko-KR" sz="1000" b="0" dirty="0">
                <a:solidFill>
                  <a:srgbClr val="569CD6"/>
                </a:solidFill>
                <a:effectLst/>
                <a:latin typeface="Consolas" panose="020B0609020204030204" pitchFamily="49" charset="0"/>
              </a:rPr>
              <a:t>FROM</a:t>
            </a:r>
            <a:r>
              <a:rPr lang="en-US" altLang="ko-KR" sz="1000" b="0" dirty="0">
                <a:solidFill>
                  <a:srgbClr val="CE9178"/>
                </a:solidFill>
                <a:effectLst/>
                <a:latin typeface="Consolas" panose="020B0609020204030204" pitchFamily="49" charset="0"/>
              </a:rPr>
              <a:t> member'</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$result</a:t>
            </a:r>
            <a:r>
              <a:rPr lang="en-US" altLang="ko-KR" sz="1000" b="0" dirty="0">
                <a:solidFill>
                  <a:srgbClr val="D4D4D4"/>
                </a:solidFill>
                <a:effectLst/>
                <a:latin typeface="Consolas" panose="020B0609020204030204" pitchFamily="49" charset="0"/>
              </a:rPr>
              <a:t> = </a:t>
            </a:r>
            <a:r>
              <a:rPr lang="en-US" altLang="ko-KR" sz="1000" b="0" dirty="0" err="1">
                <a:solidFill>
                  <a:srgbClr val="DCDCAA"/>
                </a:solidFill>
                <a:effectLst/>
                <a:latin typeface="Consolas" panose="020B0609020204030204" pitchFamily="49" charset="0"/>
              </a:rPr>
              <a:t>mysqli_query</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$query</a:t>
            </a:r>
            <a:r>
              <a:rPr lang="en-US" altLang="ko-KR" sz="1000" b="0" dirty="0">
                <a:solidFill>
                  <a:srgbClr val="D4D4D4"/>
                </a:solidFill>
                <a:effectLst/>
                <a:latin typeface="Consolas" panose="020B0609020204030204" pitchFamily="49" charset="0"/>
              </a:rPr>
              <a:t>) or </a:t>
            </a:r>
            <a:r>
              <a:rPr lang="en-US" altLang="ko-KR" sz="1000" b="0" dirty="0">
                <a:solidFill>
                  <a:srgbClr val="C586C0"/>
                </a:solidFill>
                <a:effectLst/>
                <a:latin typeface="Consolas" panose="020B0609020204030204" pitchFamily="49" charset="0"/>
              </a:rPr>
              <a:t>die</a:t>
            </a:r>
            <a:r>
              <a:rPr lang="en-US" altLang="ko-KR" sz="1000" b="0" dirty="0">
                <a:solidFill>
                  <a:srgbClr val="D4D4D4"/>
                </a:solidFill>
                <a:effectLst/>
                <a:latin typeface="Consolas" panose="020B0609020204030204" pitchFamily="49" charset="0"/>
              </a:rPr>
              <a:t>(</a:t>
            </a:r>
            <a:r>
              <a:rPr lang="en-US" altLang="ko-KR" sz="1000" b="0" dirty="0" err="1">
                <a:solidFill>
                  <a:srgbClr val="DCDCAA"/>
                </a:solidFill>
                <a:effectLst/>
                <a:latin typeface="Consolas" panose="020B0609020204030204" pitchFamily="49" charset="0"/>
              </a:rPr>
              <a:t>mysqli_error</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a:t>
            </a:r>
            <a:r>
              <a:rPr lang="en-US" altLang="ko-KR" sz="1000" b="0" dirty="0" err="1">
                <a:solidFill>
                  <a:srgbClr val="9CDCFE"/>
                </a:solidFill>
                <a:effectLst/>
                <a:latin typeface="Consolas" panose="020B0609020204030204" pitchFamily="49" charset="0"/>
              </a:rPr>
              <a:t>db</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br>
              <a:rPr lang="en-US" altLang="ko-KR" sz="1000" b="0" dirty="0">
                <a:solidFill>
                  <a:srgbClr val="CCCCCC"/>
                </a:solidFill>
                <a:effectLst/>
                <a:latin typeface="Consolas" panose="020B0609020204030204" pitchFamily="49" charset="0"/>
              </a:rPr>
            </a:br>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while</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$row</a:t>
            </a:r>
            <a:r>
              <a:rPr lang="en-US" altLang="ko-KR" sz="1000" b="0" dirty="0">
                <a:solidFill>
                  <a:srgbClr val="D4D4D4"/>
                </a:solidFill>
                <a:effectLst/>
                <a:latin typeface="Consolas" panose="020B0609020204030204" pitchFamily="49" charset="0"/>
              </a:rPr>
              <a:t> = </a:t>
            </a:r>
            <a:r>
              <a:rPr lang="en-US" altLang="ko-KR" sz="1000" b="0" dirty="0" err="1">
                <a:solidFill>
                  <a:srgbClr val="DCDCAA"/>
                </a:solidFill>
                <a:effectLst/>
                <a:latin typeface="Consolas" panose="020B0609020204030204" pitchFamily="49" charset="0"/>
              </a:rPr>
              <a:t>mysqli_fetch_array</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$result</a:t>
            </a:r>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DCDCAA"/>
                </a:solidFill>
                <a:effectLst/>
                <a:latin typeface="Consolas" panose="020B0609020204030204" pitchFamily="49" charset="0"/>
              </a:rPr>
              <a:t>extract</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$row</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if</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useremail</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$email</a:t>
            </a:r>
            <a:r>
              <a:rPr lang="en-US" altLang="ko-KR" sz="1000" b="0" dirty="0">
                <a:solidFill>
                  <a:srgbClr val="D4D4D4"/>
                </a:solidFill>
                <a:effectLst/>
                <a:latin typeface="Consolas" panose="020B0609020204030204" pitchFamily="49" charset="0"/>
              </a:rPr>
              <a:t> &amp;&amp;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userpass</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$password</a:t>
            </a:r>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'logged'</a:t>
            </a:r>
            <a:r>
              <a:rPr lang="en-US" altLang="ko-KR" sz="1000" b="0" dirty="0">
                <a:solidFill>
                  <a:srgbClr val="D4D4D4"/>
                </a:solidFill>
                <a:effectLst/>
                <a:latin typeface="Consolas" panose="020B0609020204030204" pitchFamily="49" charset="0"/>
              </a:rPr>
              <a:t>] = </a:t>
            </a:r>
            <a:r>
              <a:rPr lang="en-US" altLang="ko-KR" sz="1000" b="0" dirty="0">
                <a:solidFill>
                  <a:srgbClr val="B5CEA8"/>
                </a:solidFill>
                <a:effectLst/>
                <a:latin typeface="Consolas" panose="020B0609020204030204" pitchFamily="49" charset="0"/>
              </a:rPr>
              <a:t>1</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logged_email</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 =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a:t>
            </a:r>
            <a:r>
              <a:rPr lang="en-US" altLang="ko-KR" sz="1000" b="0" dirty="0" err="1">
                <a:solidFill>
                  <a:srgbClr val="CE9178"/>
                </a:solidFill>
                <a:effectLst/>
                <a:latin typeface="Consolas" panose="020B0609020204030204" pitchFamily="49" charset="0"/>
              </a:rPr>
              <a:t>useremail</a:t>
            </a:r>
            <a:r>
              <a:rPr lang="en-US" altLang="ko-KR" sz="1000" b="0" dirty="0">
                <a:solidFill>
                  <a:srgbClr val="CE9178"/>
                </a:solidFill>
                <a:effectLst/>
                <a:latin typeface="Consolas" panose="020B0609020204030204" pitchFamily="49" charset="0"/>
              </a:rPr>
              <a: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break</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'logged'</a:t>
            </a:r>
            <a:r>
              <a:rPr lang="en-US" altLang="ko-KR" sz="1000" b="0" dirty="0">
                <a:solidFill>
                  <a:srgbClr val="D4D4D4"/>
                </a:solidFill>
                <a:effectLst/>
                <a:latin typeface="Consolas" panose="020B0609020204030204" pitchFamily="49" charset="0"/>
              </a:rPr>
              <a:t>] = </a:t>
            </a:r>
            <a:r>
              <a:rPr lang="en-US" altLang="ko-KR" sz="1000" b="0" dirty="0">
                <a:solidFill>
                  <a:srgbClr val="B5CEA8"/>
                </a:solidFill>
                <a:effectLst/>
                <a:latin typeface="Consolas" panose="020B0609020204030204" pitchFamily="49" charset="0"/>
              </a:rPr>
              <a:t>0</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if</a:t>
            </a:r>
            <a:r>
              <a:rPr lang="en-US" altLang="ko-KR" sz="1000" b="0" dirty="0">
                <a:solidFill>
                  <a:srgbClr val="D4D4D4"/>
                </a:solidFill>
                <a:effectLst/>
                <a:latin typeface="Consolas" panose="020B0609020204030204" pitchFamily="49" charset="0"/>
              </a:rPr>
              <a:t>(</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'logged'</a:t>
            </a:r>
            <a:r>
              <a:rPr lang="en-US" altLang="ko-KR" sz="1000" b="0" dirty="0">
                <a:solidFill>
                  <a:srgbClr val="D4D4D4"/>
                </a:solidFill>
                <a:effectLst/>
                <a:latin typeface="Consolas" panose="020B0609020204030204" pitchFamily="49" charset="0"/>
              </a:rPr>
              <a:t>] == </a:t>
            </a:r>
            <a:r>
              <a:rPr lang="en-US" altLang="ko-KR" sz="1000" b="0" dirty="0">
                <a:solidFill>
                  <a:srgbClr val="B5CEA8"/>
                </a:solidFill>
                <a:effectLst/>
                <a:latin typeface="Consolas" panose="020B0609020204030204" pitchFamily="49" charset="0"/>
              </a:rPr>
              <a:t>0</a:t>
            </a:r>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9CDCFE"/>
                </a:solidFill>
                <a:effectLst/>
                <a:latin typeface="Consolas" panose="020B0609020204030204" pitchFamily="49" charset="0"/>
              </a:rPr>
              <a:t>$_SESSION</a:t>
            </a:r>
            <a:r>
              <a:rPr lang="en-US" altLang="ko-KR" sz="1000" b="0" dirty="0">
                <a:solidFill>
                  <a:srgbClr val="D4D4D4"/>
                </a:solidFill>
                <a:effectLst/>
                <a:latin typeface="Consolas" panose="020B0609020204030204" pitchFamily="49" charset="0"/>
              </a:rPr>
              <a:t>[</a:t>
            </a:r>
            <a:r>
              <a:rPr lang="en-US" altLang="ko-KR" sz="1000" b="0" dirty="0">
                <a:solidFill>
                  <a:srgbClr val="CE9178"/>
                </a:solidFill>
                <a:effectLst/>
                <a:latin typeface="Consolas" panose="020B0609020204030204" pitchFamily="49" charset="0"/>
              </a:rPr>
              <a:t>'message'</a:t>
            </a:r>
            <a:r>
              <a:rPr lang="en-US" altLang="ko-KR" sz="1000" b="0" dirty="0">
                <a:solidFill>
                  <a:srgbClr val="D4D4D4"/>
                </a:solidFill>
                <a:effectLst/>
                <a:latin typeface="Consolas" panose="020B0609020204030204" pitchFamily="49" charset="0"/>
              </a:rPr>
              <a:t>] = </a:t>
            </a:r>
            <a:r>
              <a:rPr lang="en-US" altLang="ko-KR" sz="1000" b="0" dirty="0">
                <a:solidFill>
                  <a:srgbClr val="B5CEA8"/>
                </a:solidFill>
                <a:effectLst/>
                <a:latin typeface="Consolas" panose="020B0609020204030204" pitchFamily="49" charset="0"/>
              </a:rPr>
              <a:t>1</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DCDCAA"/>
                </a:solidFill>
                <a:effectLst/>
                <a:latin typeface="Consolas" panose="020B0609020204030204" pitchFamily="49" charset="0"/>
              </a:rPr>
              <a:t>echo</a:t>
            </a:r>
            <a:r>
              <a:rPr lang="en-US" altLang="ko-KR" sz="1000" b="0" dirty="0">
                <a:solidFill>
                  <a:srgbClr val="D4D4D4"/>
                </a:solidFill>
                <a:effectLst/>
                <a:latin typeface="Consolas" panose="020B0609020204030204" pitchFamily="49" charset="0"/>
              </a:rPr>
              <a:t> </a:t>
            </a:r>
            <a:r>
              <a:rPr lang="en-US" altLang="ko-KR" sz="1000" b="0" dirty="0">
                <a:solidFill>
                  <a:srgbClr val="CE9178"/>
                </a:solidFill>
                <a:effectLst/>
                <a:latin typeface="Consolas" panose="020B0609020204030204" pitchFamily="49" charset="0"/>
              </a:rPr>
              <a:t>"&lt;script&gt;</a:t>
            </a:r>
            <a:r>
              <a:rPr lang="en-US" altLang="ko-KR" sz="1000" b="0" dirty="0" err="1">
                <a:solidFill>
                  <a:srgbClr val="CE9178"/>
                </a:solidFill>
                <a:effectLst/>
                <a:latin typeface="Consolas" panose="020B0609020204030204" pitchFamily="49" charset="0"/>
              </a:rPr>
              <a:t>window.location.href</a:t>
            </a:r>
            <a:r>
              <a:rPr lang="en-US" altLang="ko-KR" sz="1000" b="0" dirty="0">
                <a:solidFill>
                  <a:srgbClr val="CE9178"/>
                </a:solidFill>
                <a:effectLst/>
                <a:latin typeface="Consolas" panose="020B0609020204030204" pitchFamily="49" charset="0"/>
              </a:rPr>
              <a:t> = '</a:t>
            </a:r>
            <a:r>
              <a:rPr lang="en-US" altLang="ko-KR" sz="1000" b="0" dirty="0" err="1">
                <a:solidFill>
                  <a:srgbClr val="CE9178"/>
                </a:solidFill>
                <a:effectLst/>
                <a:latin typeface="Consolas" panose="020B0609020204030204" pitchFamily="49" charset="0"/>
              </a:rPr>
              <a:t>login.php</a:t>
            </a:r>
            <a:r>
              <a:rPr lang="en-US" altLang="ko-KR" sz="1000" b="0" dirty="0">
                <a:solidFill>
                  <a:srgbClr val="CE9178"/>
                </a:solidFill>
                <a:effectLst/>
                <a:latin typeface="Consolas" panose="020B0609020204030204" pitchFamily="49" charset="0"/>
              </a:rPr>
              <a:t>';&lt;/script&gt;"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r>
              <a:rPr lang="en-US" altLang="ko-KR" sz="1000" b="0" dirty="0">
                <a:solidFill>
                  <a:srgbClr val="C586C0"/>
                </a:solidFill>
                <a:effectLst/>
                <a:latin typeface="Consolas" panose="020B0609020204030204" pitchFamily="49" charset="0"/>
              </a:rPr>
              <a:t>exit</a:t>
            </a:r>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    }</a:t>
            </a:r>
            <a:endParaRPr lang="en-US" altLang="ko-KR" sz="1000" b="0" dirty="0">
              <a:solidFill>
                <a:srgbClr val="CCCCCC"/>
              </a:solidFill>
              <a:effectLst/>
              <a:latin typeface="Consolas" panose="020B0609020204030204" pitchFamily="49" charset="0"/>
            </a:endParaRPr>
          </a:p>
          <a:p>
            <a:r>
              <a:rPr lang="en-US" altLang="ko-KR" sz="1000" b="0" dirty="0">
                <a:solidFill>
                  <a:srgbClr val="D4D4D4"/>
                </a:solidFill>
                <a:effectLst/>
                <a:latin typeface="Consolas" panose="020B0609020204030204" pitchFamily="49" charset="0"/>
              </a:rPr>
              <a:t>}</a:t>
            </a:r>
            <a:endParaRPr lang="en-US" altLang="ko-KR" sz="1000" b="0" dirty="0">
              <a:solidFill>
                <a:srgbClr val="CCCCCC"/>
              </a:solidFill>
              <a:effectLst/>
              <a:latin typeface="Consolas" panose="020B0609020204030204" pitchFamily="49" charset="0"/>
            </a:endParaRPr>
          </a:p>
          <a:p>
            <a:r>
              <a:rPr lang="en-US" altLang="ko-KR" sz="1000" b="0" dirty="0">
                <a:solidFill>
                  <a:srgbClr val="569CD6"/>
                </a:solidFill>
                <a:effectLst/>
                <a:latin typeface="Consolas" panose="020B0609020204030204" pitchFamily="49" charset="0"/>
              </a:rPr>
              <a:t>?&gt;</a:t>
            </a:r>
            <a:endParaRPr lang="en-US" altLang="ko-KR" sz="1000" b="0" dirty="0">
              <a:solidFill>
                <a:srgbClr val="CCCCCC"/>
              </a:solidFill>
              <a:effectLst/>
              <a:latin typeface="Consolas" panose="020B0609020204030204" pitchFamily="49" charset="0"/>
            </a:endParaRPr>
          </a:p>
        </p:txBody>
      </p:sp>
      <p:sp>
        <p:nvSpPr>
          <p:cNvPr id="3" name="TextBox 2">
            <a:extLst>
              <a:ext uri="{FF2B5EF4-FFF2-40B4-BE49-F238E27FC236}">
                <a16:creationId xmlns:a16="http://schemas.microsoft.com/office/drawing/2014/main" id="{663D8AB0-E01D-D9A8-5CA7-3D55E2614D35}"/>
              </a:ext>
            </a:extLst>
          </p:cNvPr>
          <p:cNvSpPr txBox="1"/>
          <p:nvPr/>
        </p:nvSpPr>
        <p:spPr>
          <a:xfrm>
            <a:off x="5085471" y="1520678"/>
            <a:ext cx="5422751" cy="369332"/>
          </a:xfrm>
          <a:prstGeom prst="rect">
            <a:avLst/>
          </a:prstGeom>
          <a:noFill/>
        </p:spPr>
        <p:txBody>
          <a:bodyPr wrap="square" rtlCol="0">
            <a:spAutoFit/>
          </a:bodyPr>
          <a:lstStyle/>
          <a:p>
            <a:r>
              <a:rPr lang="en-US" altLang="ko-KR" dirty="0"/>
              <a:t>&lt; Code inside the </a:t>
            </a:r>
            <a:r>
              <a:rPr lang="en-US" altLang="ko-KR" dirty="0" err="1"/>
              <a:t>homepage.php</a:t>
            </a:r>
            <a:r>
              <a:rPr lang="en-US" altLang="ko-KR" dirty="0"/>
              <a:t> file &gt;</a:t>
            </a:r>
            <a:endParaRPr lang="ko-KR" altLang="en-US" dirty="0"/>
          </a:p>
        </p:txBody>
      </p:sp>
      <p:sp>
        <p:nvSpPr>
          <p:cNvPr id="6" name="TextBox 5">
            <a:extLst>
              <a:ext uri="{FF2B5EF4-FFF2-40B4-BE49-F238E27FC236}">
                <a16:creationId xmlns:a16="http://schemas.microsoft.com/office/drawing/2014/main" id="{017F990E-ACEE-7C6D-5E65-F1DCF02F9C1B}"/>
              </a:ext>
            </a:extLst>
          </p:cNvPr>
          <p:cNvSpPr txBox="1"/>
          <p:nvPr/>
        </p:nvSpPr>
        <p:spPr>
          <a:xfrm>
            <a:off x="6981714" y="6161646"/>
            <a:ext cx="4933277" cy="369332"/>
          </a:xfrm>
          <a:prstGeom prst="rect">
            <a:avLst/>
          </a:prstGeom>
          <a:noFill/>
        </p:spPr>
        <p:txBody>
          <a:bodyPr wrap="square" rtlCol="0">
            <a:spAutoFit/>
          </a:bodyPr>
          <a:lstStyle/>
          <a:p>
            <a:r>
              <a:rPr lang="en-US" altLang="ko-KR" sz="900" kern="100" dirty="0">
                <a:effectLst/>
                <a:latin typeface="맑은 고딕" panose="020B0503020000020004" pitchFamily="50" charset="-127"/>
                <a:ea typeface="맑은 고딕" panose="020B0503020000020004" pitchFamily="50" charset="-127"/>
                <a:cs typeface="Times New Roman" panose="02020603050405020304" pitchFamily="18" charset="0"/>
              </a:rPr>
              <a:t>Reference : </a:t>
            </a:r>
            <a:r>
              <a:rPr lang="en-US" altLang="ko-KR" sz="900" u="sng" kern="100" dirty="0">
                <a:solidFill>
                  <a:srgbClr val="467886"/>
                </a:solidFill>
                <a:effectLst/>
                <a:latin typeface="맑은 고딕" panose="020B0503020000020004" pitchFamily="50" charset="-127"/>
                <a:ea typeface="맑은 고딕" panose="020B0503020000020004" pitchFamily="50" charset="-127"/>
                <a:cs typeface="Times New Roman" panose="02020603050405020304" pitchFamily="18" charset="0"/>
                <a:hlinkClick r:id="rId3"/>
              </a:rPr>
              <a:t>https://developer.mozilla.org/en-US/docs/Web/API/Window/location#value</a:t>
            </a:r>
            <a:endParaRPr lang="ko-KR" alt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sz="900" dirty="0"/>
          </a:p>
        </p:txBody>
      </p:sp>
      <p:sp>
        <p:nvSpPr>
          <p:cNvPr id="12" name="직사각형 11">
            <a:extLst>
              <a:ext uri="{FF2B5EF4-FFF2-40B4-BE49-F238E27FC236}">
                <a16:creationId xmlns:a16="http://schemas.microsoft.com/office/drawing/2014/main" id="{36238F8A-F59D-5696-3C36-85C893A85540}"/>
              </a:ext>
            </a:extLst>
          </p:cNvPr>
          <p:cNvSpPr/>
          <p:nvPr/>
        </p:nvSpPr>
        <p:spPr>
          <a:xfrm>
            <a:off x="593463" y="4298403"/>
            <a:ext cx="5994906" cy="2185684"/>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EA6850B4-3500-0ED9-B6E7-51CB46AF1D8A}"/>
              </a:ext>
            </a:extLst>
          </p:cNvPr>
          <p:cNvSpPr/>
          <p:nvPr/>
        </p:nvSpPr>
        <p:spPr>
          <a:xfrm>
            <a:off x="476231" y="1695830"/>
            <a:ext cx="4402845" cy="77773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D12EA963-8008-A493-275C-4EBB149AC233}"/>
              </a:ext>
            </a:extLst>
          </p:cNvPr>
          <p:cNvSpPr/>
          <p:nvPr/>
        </p:nvSpPr>
        <p:spPr>
          <a:xfrm>
            <a:off x="1008185" y="5826369"/>
            <a:ext cx="2016369" cy="22273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5DAAAF9-44A9-681C-892B-3EE61561FFDB}"/>
              </a:ext>
            </a:extLst>
          </p:cNvPr>
          <p:cNvSpPr/>
          <p:nvPr/>
        </p:nvSpPr>
        <p:spPr>
          <a:xfrm>
            <a:off x="6890822" y="6099799"/>
            <a:ext cx="4933277" cy="369332"/>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2D33DB3E-C54D-FE66-AE22-45159DE69CF9}"/>
              </a:ext>
            </a:extLst>
          </p:cNvPr>
          <p:cNvSpPr/>
          <p:nvPr/>
        </p:nvSpPr>
        <p:spPr>
          <a:xfrm>
            <a:off x="1008185" y="4929917"/>
            <a:ext cx="4933277" cy="22273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352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2. Comment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5270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8" name="그림 17">
            <a:extLst>
              <a:ext uri="{FF2B5EF4-FFF2-40B4-BE49-F238E27FC236}">
                <a16:creationId xmlns:a16="http://schemas.microsoft.com/office/drawing/2014/main" id="{668F9EFC-2152-83C6-E333-EAE30041D90D}"/>
              </a:ext>
            </a:extLst>
          </p:cNvPr>
          <p:cNvPicPr>
            <a:picLocks noChangeAspect="1"/>
          </p:cNvPicPr>
          <p:nvPr/>
        </p:nvPicPr>
        <p:blipFill>
          <a:blip r:embed="rId3"/>
          <a:stretch>
            <a:fillRect/>
          </a:stretch>
        </p:blipFill>
        <p:spPr>
          <a:xfrm>
            <a:off x="1580214" y="1110124"/>
            <a:ext cx="9293290" cy="4215722"/>
          </a:xfrm>
          <a:prstGeom prst="rect">
            <a:avLst/>
          </a:prstGeom>
        </p:spPr>
      </p:pic>
      <p:sp>
        <p:nvSpPr>
          <p:cNvPr id="20" name="직사각형 19">
            <a:extLst>
              <a:ext uri="{FF2B5EF4-FFF2-40B4-BE49-F238E27FC236}">
                <a16:creationId xmlns:a16="http://schemas.microsoft.com/office/drawing/2014/main" id="{336FA938-2010-BCBA-02BC-0F7F618E7A79}"/>
              </a:ext>
            </a:extLst>
          </p:cNvPr>
          <p:cNvSpPr/>
          <p:nvPr/>
        </p:nvSpPr>
        <p:spPr>
          <a:xfrm>
            <a:off x="1090246" y="2926803"/>
            <a:ext cx="10105292" cy="1738982"/>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1283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3" name="그림 2">
            <a:extLst>
              <a:ext uri="{FF2B5EF4-FFF2-40B4-BE49-F238E27FC236}">
                <a16:creationId xmlns:a16="http://schemas.microsoft.com/office/drawing/2014/main" id="{B127E93D-C220-C8FE-5026-B3F63133F815}"/>
              </a:ext>
            </a:extLst>
          </p:cNvPr>
          <p:cNvPicPr>
            <a:picLocks/>
          </p:cNvPicPr>
          <p:nvPr/>
        </p:nvPicPr>
        <p:blipFill>
          <a:blip r:embed="rId3"/>
          <a:stretch>
            <a:fillRect/>
          </a:stretch>
        </p:blipFill>
        <p:spPr>
          <a:xfrm>
            <a:off x="1635970" y="1319400"/>
            <a:ext cx="9295200" cy="4219200"/>
          </a:xfrm>
          <a:prstGeom prst="rect">
            <a:avLst/>
          </a:prstGeom>
        </p:spPr>
      </p:pic>
      <p:sp>
        <p:nvSpPr>
          <p:cNvPr id="6" name="직사각형 5">
            <a:extLst>
              <a:ext uri="{FF2B5EF4-FFF2-40B4-BE49-F238E27FC236}">
                <a16:creationId xmlns:a16="http://schemas.microsoft.com/office/drawing/2014/main" id="{363931B5-F6DB-B215-CA2D-FCFA28B93FC3}"/>
              </a:ext>
            </a:extLst>
          </p:cNvPr>
          <p:cNvSpPr/>
          <p:nvPr/>
        </p:nvSpPr>
        <p:spPr>
          <a:xfrm>
            <a:off x="1230924" y="3155002"/>
            <a:ext cx="10105292" cy="961292"/>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86252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7" name="제목 6">
            <a:extLst>
              <a:ext uri="{FF2B5EF4-FFF2-40B4-BE49-F238E27FC236}">
                <a16:creationId xmlns:a16="http://schemas.microsoft.com/office/drawing/2014/main" id="{FBDDE2EC-F825-FE8A-A723-F2607435C8EB}"/>
              </a:ext>
            </a:extLst>
          </p:cNvPr>
          <p:cNvSpPr>
            <a:spLocks noGrp="1"/>
          </p:cNvSpPr>
          <p:nvPr>
            <p:ph type="title"/>
          </p:nvPr>
        </p:nvSpPr>
        <p:spPr/>
        <p:txBody>
          <a:bodyPr/>
          <a:lstStyle/>
          <a:p>
            <a:r>
              <a:rPr lang="en-US" altLang="ko-KR" b="1" dirty="0">
                <a:solidFill>
                  <a:schemeClr val="accent4"/>
                </a:solidFill>
              </a:rPr>
              <a:t>How does it work?</a:t>
            </a:r>
            <a:endParaRPr lang="ko-KR" altLang="en-US" dirty="0"/>
          </a:p>
        </p:txBody>
      </p:sp>
      <p:sp>
        <p:nvSpPr>
          <p:cNvPr id="8" name="TextBox 7">
            <a:extLst>
              <a:ext uri="{FF2B5EF4-FFF2-40B4-BE49-F238E27FC236}">
                <a16:creationId xmlns:a16="http://schemas.microsoft.com/office/drawing/2014/main" id="{9AD04925-D411-1B25-36A0-E7E404C5A3E1}"/>
              </a:ext>
            </a:extLst>
          </p:cNvPr>
          <p:cNvSpPr txBox="1"/>
          <p:nvPr/>
        </p:nvSpPr>
        <p:spPr>
          <a:xfrm>
            <a:off x="1512277" y="2569919"/>
            <a:ext cx="10304585" cy="2308324"/>
          </a:xfrm>
          <a:prstGeom prst="rect">
            <a:avLst/>
          </a:prstGeom>
          <a:noFill/>
        </p:spPr>
        <p:txBody>
          <a:bodyPr wrap="square" rtlCol="0">
            <a:spAutoFit/>
          </a:bodyPr>
          <a:lstStyle/>
          <a:p>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form</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method</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"post"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action</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a:t>
            </a:r>
            <a:r>
              <a:rPr lang="en-US" altLang="ko-KR" sz="1200" b="0" dirty="0" err="1">
                <a:solidFill>
                  <a:srgbClr val="CE9178"/>
                </a:solidFill>
                <a:effectLst/>
                <a:latin typeface="Consolas" panose="020B0609020204030204" pitchFamily="49" charset="0"/>
              </a:rPr>
              <a:t>product.php?id</a:t>
            </a:r>
            <a:r>
              <a:rPr lang="en-US" altLang="ko-KR" sz="1200" b="0" dirty="0">
                <a:solidFill>
                  <a:srgbClr val="CE9178"/>
                </a:solidFill>
                <a:effectLst/>
                <a:latin typeface="Consolas" panose="020B0609020204030204" pitchFamily="49" charset="0"/>
              </a:rPr>
              <a:t>=</a:t>
            </a:r>
            <a:r>
              <a:rPr lang="en-US" altLang="ko-KR" sz="1200" b="0" dirty="0">
                <a:solidFill>
                  <a:srgbClr val="569CD6"/>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php</a:t>
            </a:r>
            <a:r>
              <a:rPr lang="en-US" altLang="ko-KR" sz="1200" b="0" dirty="0">
                <a:solidFill>
                  <a:srgbClr val="D4D4D4"/>
                </a:solidFill>
                <a:effectLst/>
                <a:latin typeface="Consolas" panose="020B0609020204030204" pitchFamily="49" charset="0"/>
              </a:rPr>
              <a:t> </a:t>
            </a:r>
            <a:r>
              <a:rPr lang="en-US" altLang="ko-KR" sz="1200" b="0" dirty="0">
                <a:solidFill>
                  <a:srgbClr val="DCDCAA"/>
                </a:solidFill>
                <a:effectLst/>
                <a:latin typeface="Consolas" panose="020B0609020204030204" pitchFamily="49" charset="0"/>
              </a:rPr>
              <a:t>echo</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product_ID</a:t>
            </a:r>
            <a:r>
              <a:rPr lang="en-US" altLang="ko-KR" sz="1200" b="0" dirty="0">
                <a:solidFill>
                  <a:srgbClr val="D4D4D4"/>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?&gt;</a:t>
            </a:r>
            <a:r>
              <a:rPr lang="en-US" altLang="ko-KR" sz="1200" b="0" dirty="0">
                <a:solidFill>
                  <a:srgbClr val="CE9178"/>
                </a:solidFill>
                <a:effectLst/>
                <a:latin typeface="Consolas" panose="020B0609020204030204" pitchFamily="49" charset="0"/>
              </a:rPr>
              <a: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fieldset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"display: flex;"</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"margin: 20px;"</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textarea</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name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"comment"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id</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"comment"</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rows</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"5"</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cols</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"150"</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placeholder</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 Please leave your thoughts...."</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required</a:t>
            </a:r>
            <a:r>
              <a:rPr lang="en-US" altLang="ko-KR" sz="1200" b="0" dirty="0">
                <a:solidFill>
                  <a:srgbClr val="808080"/>
                </a:solidFill>
                <a:effectLst/>
                <a:latin typeface="Consolas" panose="020B0609020204030204" pitchFamily="49" charset="0"/>
              </a:rPr>
              <a:t>&gt;&lt;/</a:t>
            </a:r>
            <a:r>
              <a:rPr lang="en-US" altLang="ko-KR" sz="1200" b="0" dirty="0" err="1">
                <a:solidFill>
                  <a:srgbClr val="569CD6"/>
                </a:solidFill>
                <a:effectLst/>
                <a:latin typeface="Consolas" panose="020B0609020204030204" pitchFamily="49" charset="0"/>
              </a:rPr>
              <a:t>textarea</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style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"margin-top: 70px; margin-left: 5px;"</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button</a:t>
            </a:r>
            <a:r>
              <a:rPr lang="en-US" altLang="ko-KR" sz="1200" b="0" dirty="0">
                <a:solidFill>
                  <a:srgbClr val="CCCCCC"/>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type</a:t>
            </a:r>
            <a:r>
              <a:rPr lang="en-US" altLang="ko-KR" sz="1200" b="0" dirty="0">
                <a:solidFill>
                  <a:srgbClr val="CCCCCC"/>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"submit"</a:t>
            </a:r>
            <a:r>
              <a:rPr lang="en-US" altLang="ko-KR" sz="1200" b="0" dirty="0">
                <a:solidFill>
                  <a:srgbClr val="808080"/>
                </a:solidFill>
                <a:effectLst/>
                <a:latin typeface="Consolas" panose="020B0609020204030204" pitchFamily="49" charset="0"/>
              </a:rPr>
              <a:t>&gt;</a:t>
            </a:r>
            <a:r>
              <a:rPr lang="en-US" altLang="ko-KR" sz="1200" b="0" dirty="0">
                <a:solidFill>
                  <a:srgbClr val="CCCCCC"/>
                </a:solidFill>
                <a:effectLst/>
                <a:latin typeface="Consolas" panose="020B0609020204030204" pitchFamily="49" charset="0"/>
              </a:rPr>
              <a:t>Submit</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button</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div</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fieldset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form</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endParaRPr lang="ko-KR" altLang="en-US" sz="1200" dirty="0"/>
          </a:p>
        </p:txBody>
      </p:sp>
      <p:sp>
        <p:nvSpPr>
          <p:cNvPr id="9" name="TextBox 8">
            <a:extLst>
              <a:ext uri="{FF2B5EF4-FFF2-40B4-BE49-F238E27FC236}">
                <a16:creationId xmlns:a16="http://schemas.microsoft.com/office/drawing/2014/main" id="{C788733D-0CC5-5272-743C-C9EE59623F8B}"/>
              </a:ext>
            </a:extLst>
          </p:cNvPr>
          <p:cNvSpPr txBox="1"/>
          <p:nvPr/>
        </p:nvSpPr>
        <p:spPr>
          <a:xfrm>
            <a:off x="1777355" y="1795092"/>
            <a:ext cx="5422751" cy="369332"/>
          </a:xfrm>
          <a:prstGeom prst="rect">
            <a:avLst/>
          </a:prstGeom>
          <a:noFill/>
        </p:spPr>
        <p:txBody>
          <a:bodyPr wrap="square" rtlCol="0">
            <a:spAutoFit/>
          </a:bodyPr>
          <a:lstStyle/>
          <a:p>
            <a:r>
              <a:rPr lang="en-US" altLang="ko-KR" dirty="0"/>
              <a:t>&lt; Code inside the </a:t>
            </a:r>
            <a:r>
              <a:rPr lang="en-US" altLang="ko-KR" dirty="0" err="1"/>
              <a:t>product.php</a:t>
            </a:r>
            <a:r>
              <a:rPr lang="en-US" altLang="ko-KR" dirty="0"/>
              <a:t> file &gt;</a:t>
            </a:r>
            <a:endParaRPr lang="ko-KR" altLang="en-US" dirty="0"/>
          </a:p>
        </p:txBody>
      </p:sp>
      <p:sp>
        <p:nvSpPr>
          <p:cNvPr id="10" name="직사각형 9">
            <a:extLst>
              <a:ext uri="{FF2B5EF4-FFF2-40B4-BE49-F238E27FC236}">
                <a16:creationId xmlns:a16="http://schemas.microsoft.com/office/drawing/2014/main" id="{BF8B55E0-F4C0-C2DF-E371-1395DBAD026B}"/>
              </a:ext>
            </a:extLst>
          </p:cNvPr>
          <p:cNvSpPr/>
          <p:nvPr/>
        </p:nvSpPr>
        <p:spPr>
          <a:xfrm>
            <a:off x="1367253" y="2569918"/>
            <a:ext cx="6604439" cy="23956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5979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7" name="제목 6">
            <a:extLst>
              <a:ext uri="{FF2B5EF4-FFF2-40B4-BE49-F238E27FC236}">
                <a16:creationId xmlns:a16="http://schemas.microsoft.com/office/drawing/2014/main" id="{FBDDE2EC-F825-FE8A-A723-F2607435C8EB}"/>
              </a:ext>
            </a:extLst>
          </p:cNvPr>
          <p:cNvSpPr>
            <a:spLocks noGrp="1"/>
          </p:cNvSpPr>
          <p:nvPr>
            <p:ph type="title"/>
          </p:nvPr>
        </p:nvSpPr>
        <p:spPr/>
        <p:txBody>
          <a:bodyPr/>
          <a:lstStyle/>
          <a:p>
            <a:r>
              <a:rPr lang="en-US" altLang="ko-KR" b="1" dirty="0">
                <a:solidFill>
                  <a:schemeClr val="accent4"/>
                </a:solidFill>
              </a:rPr>
              <a:t>How does it work?</a:t>
            </a:r>
            <a:endParaRPr lang="ko-KR" altLang="en-US" dirty="0"/>
          </a:p>
        </p:txBody>
      </p:sp>
      <p:sp>
        <p:nvSpPr>
          <p:cNvPr id="8" name="TextBox 7">
            <a:extLst>
              <a:ext uri="{FF2B5EF4-FFF2-40B4-BE49-F238E27FC236}">
                <a16:creationId xmlns:a16="http://schemas.microsoft.com/office/drawing/2014/main" id="{9AD04925-D411-1B25-36A0-E7E404C5A3E1}"/>
              </a:ext>
            </a:extLst>
          </p:cNvPr>
          <p:cNvSpPr txBox="1"/>
          <p:nvPr/>
        </p:nvSpPr>
        <p:spPr>
          <a:xfrm>
            <a:off x="1777355" y="2268828"/>
            <a:ext cx="10304585" cy="4339650"/>
          </a:xfrm>
          <a:prstGeom prst="rect">
            <a:avLst/>
          </a:prstGeom>
          <a:noFill/>
        </p:spPr>
        <p:txBody>
          <a:bodyPr wrap="square" rtlCol="0">
            <a:spAutoFit/>
          </a:bodyPr>
          <a:lstStyle/>
          <a:p>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if</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isset</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$_POST</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'comment'</a:t>
            </a:r>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postComment</a:t>
            </a:r>
            <a:r>
              <a:rPr lang="en-US" altLang="ko-KR" sz="1200" b="0" dirty="0">
                <a:solidFill>
                  <a:srgbClr val="D4D4D4"/>
                </a:solidFill>
                <a:effectLst/>
                <a:latin typeface="Consolas" panose="020B0609020204030204" pitchFamily="49" charset="0"/>
              </a:rPr>
              <a:t> = </a:t>
            </a:r>
            <a:r>
              <a:rPr lang="en-US" altLang="ko-KR" sz="1200" b="0" dirty="0">
                <a:solidFill>
                  <a:srgbClr val="9CDCFE"/>
                </a:solidFill>
                <a:effectLst/>
                <a:latin typeface="Consolas" panose="020B0609020204030204" pitchFamily="49" charset="0"/>
              </a:rPr>
              <a:t>$_POST</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'comment'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if</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isset</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a:t>
            </a:r>
            <a:r>
              <a:rPr lang="en-US" altLang="ko-KR" sz="1200" b="0" dirty="0" err="1">
                <a:solidFill>
                  <a:srgbClr val="CE9178"/>
                </a:solidFill>
                <a:effectLst/>
                <a:latin typeface="Consolas" panose="020B0609020204030204" pitchFamily="49" charset="0"/>
              </a:rPr>
              <a:t>logged_email</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logged_email</a:t>
            </a:r>
            <a:r>
              <a:rPr lang="en-US" altLang="ko-KR" sz="1200" b="0" dirty="0">
                <a:solidFill>
                  <a:srgbClr val="D4D4D4"/>
                </a:solidFill>
                <a:effectLst/>
                <a:latin typeface="Consolas" panose="020B0609020204030204" pitchFamily="49" charset="0"/>
              </a:rPr>
              <a:t> = </a:t>
            </a:r>
            <a:r>
              <a:rPr lang="en-US" altLang="ko-KR" sz="1200" b="0" dirty="0">
                <a:solidFill>
                  <a:srgbClr val="9CDCFE"/>
                </a:solidFill>
                <a:effectLst/>
                <a:latin typeface="Consolas" panose="020B0609020204030204" pitchFamily="49" charset="0"/>
              </a:rPr>
              <a:t>$_SESSION</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a:t>
            </a:r>
            <a:r>
              <a:rPr lang="en-US" altLang="ko-KR" sz="1200" b="0" dirty="0" err="1">
                <a:solidFill>
                  <a:srgbClr val="CE9178"/>
                </a:solidFill>
                <a:effectLst/>
                <a:latin typeface="Consolas" panose="020B0609020204030204" pitchFamily="49" charset="0"/>
              </a:rPr>
              <a:t>logged_email</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$user</a:t>
            </a:r>
            <a:r>
              <a:rPr lang="en-US" altLang="ko-KR" sz="1200" b="0" dirty="0">
                <a:solidFill>
                  <a:srgbClr val="D4D4D4"/>
                </a:solidFill>
                <a:effectLst/>
                <a:latin typeface="Consolas" panose="020B0609020204030204" pitchFamily="49" charset="0"/>
              </a:rPr>
              <a:t> = </a:t>
            </a:r>
            <a:r>
              <a:rPr lang="en-US" altLang="ko-KR" sz="1200" b="0" dirty="0">
                <a:solidFill>
                  <a:srgbClr val="CE9178"/>
                </a:solidFill>
                <a:effectLst/>
                <a:latin typeface="Consolas" panose="020B0609020204030204" pitchFamily="49" charset="0"/>
              </a:rPr>
              <a:t>'root'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$pass</a:t>
            </a:r>
            <a:r>
              <a:rPr lang="en-US" altLang="ko-KR" sz="1200" b="0" dirty="0">
                <a:solidFill>
                  <a:srgbClr val="D4D4D4"/>
                </a:solidFill>
                <a:effectLst/>
                <a:latin typeface="Consolas" panose="020B0609020204030204" pitchFamily="49" charset="0"/>
              </a:rPr>
              <a:t> = </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 = </a:t>
            </a:r>
            <a:r>
              <a:rPr lang="en-US" altLang="ko-KR" sz="1200" b="0" dirty="0" err="1">
                <a:solidFill>
                  <a:srgbClr val="DCDCAA"/>
                </a:solidFill>
                <a:effectLst/>
                <a:latin typeface="Consolas" panose="020B0609020204030204" pitchFamily="49" charset="0"/>
              </a:rPr>
              <a:t>mysqli_connect</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'localhost:3307'</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$user</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$pass</a:t>
            </a:r>
            <a:r>
              <a:rPr lang="en-US" altLang="ko-KR" sz="1200" b="0" dirty="0">
                <a:solidFill>
                  <a:srgbClr val="D4D4D4"/>
                </a:solidFill>
                <a:effectLst/>
                <a:latin typeface="Consolas" panose="020B0609020204030204" pitchFamily="49" charset="0"/>
              </a:rPr>
              <a:t>) or </a:t>
            </a:r>
            <a:r>
              <a:rPr lang="en-US" altLang="ko-KR" sz="1200" b="0" dirty="0">
                <a:solidFill>
                  <a:srgbClr val="C586C0"/>
                </a:solidFill>
                <a:effectLst/>
                <a:latin typeface="Consolas" panose="020B0609020204030204" pitchFamily="49" charset="0"/>
              </a:rPr>
              <a:t>die</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'Unable to connect. Check your connection parameters'</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err="1">
                <a:solidFill>
                  <a:srgbClr val="DCDCAA"/>
                </a:solidFill>
                <a:effectLst/>
                <a:latin typeface="Consolas" panose="020B0609020204030204" pitchFamily="49" charset="0"/>
              </a:rPr>
              <a:t>mysqli_select_db</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 </a:t>
            </a:r>
            <a:r>
              <a:rPr lang="en-US" altLang="ko-KR" sz="1200" b="0" dirty="0">
                <a:solidFill>
                  <a:srgbClr val="CE9178"/>
                </a:solidFill>
                <a:effectLst/>
                <a:latin typeface="Consolas" panose="020B0609020204030204" pitchFamily="49" charset="0"/>
              </a:rPr>
              <a:t>'project'</a:t>
            </a:r>
            <a:r>
              <a:rPr lang="en-US" altLang="ko-KR" sz="1200" b="0" dirty="0">
                <a:solidFill>
                  <a:srgbClr val="D4D4D4"/>
                </a:solidFill>
                <a:effectLst/>
                <a:latin typeface="Consolas" panose="020B0609020204030204" pitchFamily="49" charset="0"/>
              </a:rPr>
              <a:t>) or </a:t>
            </a:r>
            <a:r>
              <a:rPr lang="en-US" altLang="ko-KR" sz="1200" b="0" dirty="0">
                <a:solidFill>
                  <a:srgbClr val="C586C0"/>
                </a:solidFill>
                <a:effectLst/>
                <a:latin typeface="Consolas" panose="020B0609020204030204" pitchFamily="49" charset="0"/>
              </a:rPr>
              <a:t>die</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mysqli_error</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br>
              <a:rPr lang="en-US" altLang="ko-KR" sz="1200" b="0" dirty="0">
                <a:solidFill>
                  <a:srgbClr val="CCCCCC"/>
                </a:solidFill>
                <a:effectLst/>
                <a:latin typeface="Consolas" panose="020B0609020204030204" pitchFamily="49" charset="0"/>
              </a:rPr>
            </a:b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postCommentEscaped</a:t>
            </a:r>
            <a:r>
              <a:rPr lang="en-US" altLang="ko-KR" sz="1200" b="0" dirty="0">
                <a:solidFill>
                  <a:srgbClr val="D4D4D4"/>
                </a:solidFill>
                <a:effectLst/>
                <a:latin typeface="Consolas" panose="020B0609020204030204" pitchFamily="49" charset="0"/>
              </a:rPr>
              <a:t> = </a:t>
            </a:r>
            <a:r>
              <a:rPr lang="en-US" altLang="ko-KR" sz="1200" b="0" dirty="0" err="1">
                <a:solidFill>
                  <a:srgbClr val="DCDCAA"/>
                </a:solidFill>
                <a:effectLst/>
                <a:latin typeface="Consolas" panose="020B0609020204030204" pitchFamily="49" charset="0"/>
              </a:rPr>
              <a:t>mysqli_real_escape_string</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postComment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$query</a:t>
            </a:r>
            <a:r>
              <a:rPr lang="en-US" altLang="ko-KR" sz="1200" b="0" dirty="0">
                <a:solidFill>
                  <a:srgbClr val="D4D4D4"/>
                </a:solidFill>
                <a:effectLst/>
                <a:latin typeface="Consolas" panose="020B0609020204030204" pitchFamily="49" charset="0"/>
              </a:rPr>
              <a:t> = </a:t>
            </a:r>
            <a:r>
              <a:rPr lang="en-US" altLang="ko-KR" sz="1200" b="0" dirty="0">
                <a:solidFill>
                  <a:srgbClr val="CE9178"/>
                </a:solidFill>
                <a:effectLst/>
                <a:latin typeface="Consolas" panose="020B0609020204030204" pitchFamily="49" charset="0"/>
              </a:rPr>
              <a:t>"</a:t>
            </a:r>
            <a:r>
              <a:rPr lang="en-US" altLang="ko-KR" sz="1200" b="0" dirty="0">
                <a:solidFill>
                  <a:srgbClr val="569CD6"/>
                </a:solidFill>
                <a:effectLst/>
                <a:latin typeface="Consolas" panose="020B0609020204030204" pitchFamily="49" charset="0"/>
              </a:rPr>
              <a:t>INSERT into</a:t>
            </a:r>
            <a:r>
              <a:rPr lang="en-US" altLang="ko-KR" sz="1200" b="0" dirty="0">
                <a:solidFill>
                  <a:srgbClr val="CE9178"/>
                </a:solidFill>
                <a:effectLst/>
                <a:latin typeface="Consolas" panose="020B0609020204030204" pitchFamily="49" charset="0"/>
              </a:rPr>
              <a:t> comment(comment, email, </a:t>
            </a:r>
            <a:r>
              <a:rPr lang="en-US" altLang="ko-KR" sz="1200" b="0" dirty="0" err="1">
                <a:solidFill>
                  <a:srgbClr val="CE9178"/>
                </a:solidFill>
                <a:effectLst/>
                <a:latin typeface="Consolas" panose="020B0609020204030204" pitchFamily="49" charset="0"/>
              </a:rPr>
              <a:t>productID</a:t>
            </a:r>
            <a:r>
              <a:rPr lang="en-US" altLang="ko-KR" sz="1200" b="0" dirty="0">
                <a:solidFill>
                  <a:srgbClr val="CE9178"/>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CE9178"/>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VALUES</a:t>
            </a:r>
            <a:r>
              <a:rPr lang="en-US" altLang="ko-KR" sz="1200" b="0" dirty="0">
                <a:solidFill>
                  <a:srgbClr val="CE9178"/>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postCommentEscaped</a:t>
            </a:r>
            <a:r>
              <a:rPr lang="en-US" altLang="ko-KR" sz="1200" b="0" dirty="0">
                <a:solidFill>
                  <a:srgbClr val="CE9178"/>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logged_email</a:t>
            </a:r>
            <a:r>
              <a:rPr lang="en-US" altLang="ko-KR" sz="1200" b="0" dirty="0">
                <a:solidFill>
                  <a:srgbClr val="CE9178"/>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product_ID</a:t>
            </a:r>
            <a:r>
              <a:rPr lang="en-US" altLang="ko-KR" sz="1200" b="0" dirty="0">
                <a:solidFill>
                  <a:srgbClr val="CE9178"/>
                </a:solidFill>
                <a:effectLst/>
                <a:latin typeface="Consolas" panose="020B0609020204030204" pitchFamily="49" charset="0"/>
              </a:rPr>
              <a: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$result</a:t>
            </a:r>
            <a:r>
              <a:rPr lang="en-US" altLang="ko-KR" sz="1200" b="0" dirty="0">
                <a:solidFill>
                  <a:srgbClr val="D4D4D4"/>
                </a:solidFill>
                <a:effectLst/>
                <a:latin typeface="Consolas" panose="020B0609020204030204" pitchFamily="49" charset="0"/>
              </a:rPr>
              <a:t> = </a:t>
            </a:r>
            <a:r>
              <a:rPr lang="en-US" altLang="ko-KR" sz="1200" b="0" dirty="0" err="1">
                <a:solidFill>
                  <a:srgbClr val="DCDCAA"/>
                </a:solidFill>
                <a:effectLst/>
                <a:latin typeface="Consolas" panose="020B0609020204030204" pitchFamily="49" charset="0"/>
              </a:rPr>
              <a:t>mysqli_query</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 </a:t>
            </a:r>
            <a:r>
              <a:rPr lang="en-US" altLang="ko-KR" sz="1200" b="0" dirty="0">
                <a:solidFill>
                  <a:srgbClr val="9CDCFE"/>
                </a:solidFill>
                <a:effectLst/>
                <a:latin typeface="Consolas" panose="020B0609020204030204" pitchFamily="49" charset="0"/>
              </a:rPr>
              <a:t>$query</a:t>
            </a:r>
            <a:r>
              <a:rPr lang="en-US" altLang="ko-KR" sz="1200" b="0" dirty="0">
                <a:solidFill>
                  <a:srgbClr val="D4D4D4"/>
                </a:solidFill>
                <a:effectLst/>
                <a:latin typeface="Consolas" panose="020B0609020204030204" pitchFamily="49" charset="0"/>
              </a:rPr>
              <a:t>) or </a:t>
            </a:r>
            <a:r>
              <a:rPr lang="en-US" altLang="ko-KR" sz="1200" b="0" dirty="0">
                <a:solidFill>
                  <a:srgbClr val="C586C0"/>
                </a:solidFill>
                <a:effectLst/>
                <a:latin typeface="Consolas" panose="020B0609020204030204" pitchFamily="49" charset="0"/>
              </a:rPr>
              <a:t>die</a:t>
            </a:r>
            <a:r>
              <a:rPr lang="en-US" altLang="ko-KR" sz="1200" b="0" dirty="0">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mysqli_error</a:t>
            </a:r>
            <a:r>
              <a:rPr lang="en-US" altLang="ko-KR" sz="1200" b="0" dirty="0">
                <a:solidFill>
                  <a:srgbClr val="D4D4D4"/>
                </a:solidFill>
                <a:effectLst/>
                <a:latin typeface="Consolas" panose="020B0609020204030204" pitchFamily="49" charset="0"/>
              </a:rPr>
              <a:t>(</a:t>
            </a:r>
            <a:r>
              <a:rPr lang="en-US" altLang="ko-KR" sz="1200" b="0" dirty="0">
                <a:solidFill>
                  <a:srgbClr val="9CDCFE"/>
                </a:solidFill>
                <a:effectLst/>
                <a:latin typeface="Consolas" panose="020B0609020204030204" pitchFamily="49" charset="0"/>
              </a:rPr>
              <a:t>$</a:t>
            </a:r>
            <a:r>
              <a:rPr lang="en-US" altLang="ko-KR" sz="1200" b="0" dirty="0" err="1">
                <a:solidFill>
                  <a:srgbClr val="9CDCFE"/>
                </a:solidFill>
                <a:effectLst/>
                <a:latin typeface="Consolas" panose="020B0609020204030204" pitchFamily="49" charset="0"/>
              </a:rPr>
              <a:t>db</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DCDCAA"/>
                </a:solidFill>
                <a:effectLst/>
                <a:latin typeface="Consolas" panose="020B0609020204030204" pitchFamily="49" charset="0"/>
              </a:rPr>
              <a:t>echo</a:t>
            </a:r>
            <a:r>
              <a:rPr lang="en-US" altLang="ko-KR" sz="1200" b="0" dirty="0">
                <a:solidFill>
                  <a:srgbClr val="D4D4D4"/>
                </a:solidFill>
                <a:effectLst/>
                <a:latin typeface="Consolas" panose="020B0609020204030204" pitchFamily="49" charset="0"/>
              </a:rPr>
              <a:t> </a:t>
            </a:r>
            <a:r>
              <a:rPr lang="en-US" altLang="ko-KR" sz="1200" b="0" dirty="0">
                <a:solidFill>
                  <a:srgbClr val="CE9178"/>
                </a:solidFill>
                <a:effectLst/>
                <a:latin typeface="Consolas" panose="020B0609020204030204" pitchFamily="49" charset="0"/>
              </a:rPr>
              <a:t>'&lt;meta http-</a:t>
            </a:r>
            <a:r>
              <a:rPr lang="en-US" altLang="ko-KR" sz="1200" b="0" dirty="0" err="1">
                <a:solidFill>
                  <a:srgbClr val="CE9178"/>
                </a:solidFill>
                <a:effectLst/>
                <a:latin typeface="Consolas" panose="020B0609020204030204" pitchFamily="49" charset="0"/>
              </a:rPr>
              <a:t>equiv</a:t>
            </a:r>
            <a:r>
              <a:rPr lang="en-US" altLang="ko-KR" sz="1200" b="0" dirty="0">
                <a:solidFill>
                  <a:srgbClr val="CE9178"/>
                </a:solidFill>
                <a:effectLst/>
                <a:latin typeface="Consolas" panose="020B0609020204030204" pitchFamily="49" charset="0"/>
              </a:rPr>
              <a:t>="refresh" content="0"&gt;'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exit</a:t>
            </a:r>
            <a:r>
              <a:rPr lang="en-US" altLang="ko-KR" sz="1200" b="0" dirty="0">
                <a:solidFill>
                  <a:srgbClr val="D4D4D4"/>
                </a:solidFill>
                <a:effectLst/>
                <a:latin typeface="Consolas" panose="020B0609020204030204" pitchFamily="49" charset="0"/>
              </a:rPr>
              <a:t>();</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C586C0"/>
                </a:solidFill>
                <a:effectLst/>
                <a:latin typeface="Consolas" panose="020B0609020204030204" pitchFamily="49" charset="0"/>
              </a:rPr>
              <a:t>else</a:t>
            </a:r>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r>
              <a:rPr lang="en-US" altLang="ko-KR" sz="1200" b="0" dirty="0">
                <a:solidFill>
                  <a:srgbClr val="569CD6"/>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CCCCCC"/>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r>
              <a:rPr lang="en-US" altLang="ko-KR" sz="1200" b="0" dirty="0">
                <a:solidFill>
                  <a:srgbClr val="D4D4D4"/>
                </a:solidFill>
                <a:effectLst/>
                <a:latin typeface="Consolas" panose="020B0609020204030204" pitchFamily="49" charset="0"/>
              </a:rPr>
              <a:t> </a:t>
            </a:r>
            <a:r>
              <a:rPr lang="en-US" altLang="ko-KR" sz="1200" b="0" dirty="0" err="1">
                <a:solidFill>
                  <a:srgbClr val="9CDCFE"/>
                </a:solidFill>
                <a:effectLst/>
                <a:latin typeface="Consolas" panose="020B0609020204030204" pitchFamily="49" charset="0"/>
              </a:rPr>
              <a:t>window</a:t>
            </a:r>
            <a:r>
              <a:rPr lang="en-US" altLang="ko-KR" sz="1200" b="0" dirty="0" err="1">
                <a:solidFill>
                  <a:srgbClr val="D4D4D4"/>
                </a:solidFill>
                <a:effectLst/>
                <a:latin typeface="Consolas" panose="020B0609020204030204" pitchFamily="49" charset="0"/>
              </a:rPr>
              <a:t>.</a:t>
            </a:r>
            <a:r>
              <a:rPr lang="en-US" altLang="ko-KR" sz="1200" b="0" dirty="0" err="1">
                <a:solidFill>
                  <a:srgbClr val="DCDCAA"/>
                </a:solidFill>
                <a:effectLst/>
                <a:latin typeface="Consolas" panose="020B0609020204030204" pitchFamily="49" charset="0"/>
              </a:rPr>
              <a:t>alert</a:t>
            </a:r>
            <a:r>
              <a:rPr lang="en-US" altLang="ko-KR" sz="1200" b="0" dirty="0">
                <a:solidFill>
                  <a:srgbClr val="D4D4D4"/>
                </a:solidFill>
                <a:effectLst/>
                <a:latin typeface="Consolas" panose="020B0609020204030204" pitchFamily="49" charset="0"/>
              </a:rPr>
              <a:t>(</a:t>
            </a:r>
            <a:r>
              <a:rPr lang="en-US" altLang="ko-KR" sz="1200" b="0" dirty="0">
                <a:solidFill>
                  <a:srgbClr val="CE9178"/>
                </a:solidFill>
                <a:effectLst/>
                <a:latin typeface="Consolas" panose="020B0609020204030204" pitchFamily="49" charset="0"/>
              </a:rPr>
              <a:t>"Please log in"</a:t>
            </a:r>
            <a:r>
              <a:rPr lang="en-US" altLang="ko-KR" sz="1200" b="0" dirty="0">
                <a:solidFill>
                  <a:srgbClr val="D4D4D4"/>
                </a:solidFill>
                <a:effectLst/>
                <a:latin typeface="Consolas" panose="020B0609020204030204" pitchFamily="49" charset="0"/>
              </a:rPr>
              <a:t>); </a:t>
            </a:r>
            <a:r>
              <a:rPr lang="en-US" altLang="ko-KR" sz="1200" b="0" dirty="0">
                <a:solidFill>
                  <a:srgbClr val="808080"/>
                </a:solidFill>
                <a:effectLst/>
                <a:latin typeface="Consolas" panose="020B0609020204030204" pitchFamily="49" charset="0"/>
              </a:rPr>
              <a:t>&lt;/</a:t>
            </a:r>
            <a:r>
              <a:rPr lang="en-US" altLang="ko-KR" sz="1200" b="0" dirty="0">
                <a:solidFill>
                  <a:srgbClr val="569CD6"/>
                </a:solidFill>
                <a:effectLst/>
                <a:latin typeface="Consolas" panose="020B0609020204030204" pitchFamily="49" charset="0"/>
              </a:rPr>
              <a:t>script</a:t>
            </a:r>
            <a:r>
              <a:rPr lang="en-US" altLang="ko-KR" sz="1200" b="0" dirty="0">
                <a:solidFill>
                  <a:srgbClr val="808080"/>
                </a:solidFill>
                <a:effectLst/>
                <a:latin typeface="Consolas" panose="020B0609020204030204" pitchFamily="49" charset="0"/>
              </a:rPr>
              <a:t>&gt;</a:t>
            </a:r>
            <a:endParaRPr lang="en-US" altLang="ko-KR" sz="1200" b="0" dirty="0">
              <a:solidFill>
                <a:srgbClr val="CCCCCC"/>
              </a:solidFill>
              <a:effectLst/>
              <a:latin typeface="Consolas" panose="020B0609020204030204" pitchFamily="49" charset="0"/>
            </a:endParaRPr>
          </a:p>
          <a:p>
            <a:r>
              <a:rPr lang="en-US" altLang="ko-KR" sz="1200" b="0" dirty="0">
                <a:solidFill>
                  <a:srgbClr val="569CD6"/>
                </a:solidFill>
                <a:effectLst/>
                <a:latin typeface="Consolas" panose="020B0609020204030204" pitchFamily="49" charset="0"/>
              </a:rPr>
              <a:t>&lt;?</a:t>
            </a:r>
            <a:r>
              <a:rPr lang="en-US" altLang="ko-KR" sz="1200" b="0" dirty="0" err="1">
                <a:solidFill>
                  <a:srgbClr val="569CD6"/>
                </a:solidFill>
                <a:effectLst/>
                <a:latin typeface="Consolas" panose="020B0609020204030204" pitchFamily="49" charset="0"/>
              </a:rPr>
              <a:t>php</a:t>
            </a:r>
            <a:endParaRPr lang="en-US" altLang="ko-KR" sz="1200" b="0" dirty="0">
              <a:solidFill>
                <a:srgbClr val="CCCCCC"/>
              </a:solidFill>
              <a:effectLst/>
              <a:latin typeface="Consolas" panose="020B0609020204030204" pitchFamily="49" charset="0"/>
            </a:endParaRPr>
          </a:p>
          <a:p>
            <a:r>
              <a:rPr lang="en-US" altLang="ko-KR" sz="1200" b="0" dirty="0">
                <a:solidFill>
                  <a:srgbClr val="D4D4D4"/>
                </a:solidFill>
                <a:effectLst/>
                <a:latin typeface="Consolas" panose="020B0609020204030204" pitchFamily="49" charset="0"/>
              </a:rPr>
              <a:t>        }</a:t>
            </a:r>
            <a:endParaRPr lang="en-US" altLang="ko-KR" sz="1200" b="0" dirty="0">
              <a:solidFill>
                <a:srgbClr val="CCCCCC"/>
              </a:solidFill>
              <a:effectLst/>
              <a:latin typeface="Consolas" panose="020B0609020204030204" pitchFamily="49" charset="0"/>
            </a:endParaRPr>
          </a:p>
        </p:txBody>
      </p:sp>
      <p:sp>
        <p:nvSpPr>
          <p:cNvPr id="9" name="TextBox 8">
            <a:extLst>
              <a:ext uri="{FF2B5EF4-FFF2-40B4-BE49-F238E27FC236}">
                <a16:creationId xmlns:a16="http://schemas.microsoft.com/office/drawing/2014/main" id="{C788733D-0CC5-5272-743C-C9EE59623F8B}"/>
              </a:ext>
            </a:extLst>
          </p:cNvPr>
          <p:cNvSpPr txBox="1"/>
          <p:nvPr/>
        </p:nvSpPr>
        <p:spPr>
          <a:xfrm>
            <a:off x="1777355" y="1795092"/>
            <a:ext cx="5422751" cy="369332"/>
          </a:xfrm>
          <a:prstGeom prst="rect">
            <a:avLst/>
          </a:prstGeom>
          <a:noFill/>
        </p:spPr>
        <p:txBody>
          <a:bodyPr wrap="square" rtlCol="0">
            <a:spAutoFit/>
          </a:bodyPr>
          <a:lstStyle/>
          <a:p>
            <a:r>
              <a:rPr lang="en-US" altLang="ko-KR" dirty="0"/>
              <a:t>&lt; Code inside the </a:t>
            </a:r>
            <a:r>
              <a:rPr lang="en-US" altLang="ko-KR" dirty="0" err="1"/>
              <a:t>product.php</a:t>
            </a:r>
            <a:r>
              <a:rPr lang="en-US" altLang="ko-KR" dirty="0"/>
              <a:t> file &gt;</a:t>
            </a:r>
            <a:endParaRPr lang="ko-KR" altLang="en-US" dirty="0"/>
          </a:p>
        </p:txBody>
      </p:sp>
      <p:sp>
        <p:nvSpPr>
          <p:cNvPr id="10" name="직사각형 9">
            <a:extLst>
              <a:ext uri="{FF2B5EF4-FFF2-40B4-BE49-F238E27FC236}">
                <a16:creationId xmlns:a16="http://schemas.microsoft.com/office/drawing/2014/main" id="{BF8B55E0-F4C0-C2DF-E371-1395DBAD026B}"/>
              </a:ext>
            </a:extLst>
          </p:cNvPr>
          <p:cNvSpPr/>
          <p:nvPr/>
        </p:nvSpPr>
        <p:spPr>
          <a:xfrm>
            <a:off x="1602715" y="2268829"/>
            <a:ext cx="5138054" cy="884680"/>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직사각형 1">
            <a:extLst>
              <a:ext uri="{FF2B5EF4-FFF2-40B4-BE49-F238E27FC236}">
                <a16:creationId xmlns:a16="http://schemas.microsoft.com/office/drawing/2014/main" id="{6CBDD6F4-B5C2-3BA8-98F9-82E58729526E}"/>
              </a:ext>
            </a:extLst>
          </p:cNvPr>
          <p:cNvSpPr/>
          <p:nvPr/>
        </p:nvSpPr>
        <p:spPr>
          <a:xfrm>
            <a:off x="2719754" y="4489938"/>
            <a:ext cx="6623537" cy="554755"/>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28348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title"/>
          </p:nvPr>
        </p:nvSpPr>
        <p:spPr/>
        <p:txBody>
          <a:bodyPr/>
          <a:lstStyle/>
          <a:p>
            <a:r>
              <a:rPr lang="en-US" altLang="ko-KR" b="1" dirty="0">
                <a:latin typeface="Arial Black" panose="020B0A04020102020204" pitchFamily="34" charset="0"/>
              </a:rPr>
              <a:t>Table of contents</a:t>
            </a:r>
            <a:endParaRPr lang="ko-KR" altLang="en-US" b="1" dirty="0">
              <a:latin typeface="Arial Black" panose="020B0A04020102020204" pitchFamily="34" charset="0"/>
            </a:endParaRPr>
          </a:p>
        </p:txBody>
      </p:sp>
      <p:sp>
        <p:nvSpPr>
          <p:cNvPr id="3" name="내용 개체 틀 2">
            <a:extLst>
              <a:ext uri="{FF2B5EF4-FFF2-40B4-BE49-F238E27FC236}">
                <a16:creationId xmlns:a16="http://schemas.microsoft.com/office/drawing/2014/main" id="{FC96E857-213A-9E0C-199A-82D7847CC623}"/>
              </a:ext>
            </a:extLst>
          </p:cNvPr>
          <p:cNvSpPr>
            <a:spLocks noGrp="1"/>
          </p:cNvSpPr>
          <p:nvPr>
            <p:ph sz="half" idx="1"/>
          </p:nvPr>
        </p:nvSpPr>
        <p:spPr/>
        <p:txBody>
          <a:bodyPr>
            <a:normAutofit fontScale="92500" lnSpcReduction="10000"/>
          </a:bodyPr>
          <a:lstStyle/>
          <a:p>
            <a:pPr marL="457200" indent="-457200">
              <a:buAutoNum type="arabicParenR"/>
            </a:pPr>
            <a:r>
              <a:rPr lang="en-US" altLang="ko-KR" sz="2000" dirty="0"/>
              <a:t>The goal and summary of the project</a:t>
            </a:r>
          </a:p>
          <a:p>
            <a:pPr marL="457200" indent="-457200">
              <a:buAutoNum type="arabicParenR"/>
            </a:pPr>
            <a:endParaRPr lang="en-US" altLang="ko-KR" sz="2400" dirty="0"/>
          </a:p>
          <a:p>
            <a:pPr marL="457200" indent="-457200">
              <a:buAutoNum type="arabicParenR"/>
            </a:pPr>
            <a:r>
              <a:rPr lang="en-US" altLang="ko-KR" sz="2000" dirty="0"/>
              <a:t>Wireframe on the main page</a:t>
            </a:r>
          </a:p>
          <a:p>
            <a:pPr marL="457200" indent="-457200">
              <a:buAutoNum type="arabicParenR"/>
            </a:pPr>
            <a:endParaRPr lang="en-US" altLang="ko-KR" sz="2400" dirty="0"/>
          </a:p>
          <a:p>
            <a:pPr marL="457200" indent="-457200">
              <a:buAutoNum type="arabicParenR"/>
            </a:pPr>
            <a:r>
              <a:rPr lang="en-US" altLang="ko-KR" sz="2000" dirty="0"/>
              <a:t>Description of each function</a:t>
            </a:r>
          </a:p>
          <a:p>
            <a:pPr marL="0" indent="0">
              <a:buNone/>
            </a:pPr>
            <a:r>
              <a:rPr lang="en-US" altLang="ko-KR" sz="2000" dirty="0"/>
              <a:t>        3 – 1. User Authentication</a:t>
            </a:r>
          </a:p>
          <a:p>
            <a:pPr marL="0" indent="0">
              <a:buNone/>
            </a:pPr>
            <a:r>
              <a:rPr lang="en-US" altLang="ko-KR" sz="2000" dirty="0"/>
              <a:t>        3 – 2. Comment function</a:t>
            </a:r>
          </a:p>
          <a:p>
            <a:pPr marL="0" indent="0">
              <a:buNone/>
            </a:pPr>
            <a:r>
              <a:rPr lang="en-US" altLang="ko-KR" sz="2000" dirty="0"/>
              <a:t>        3 – 3. Like function</a:t>
            </a:r>
          </a:p>
          <a:p>
            <a:pPr marL="0" indent="0">
              <a:buNone/>
            </a:pPr>
            <a:r>
              <a:rPr lang="en-US" altLang="ko-KR" sz="2000" dirty="0"/>
              <a:t>        3 – 4. Simple order function</a:t>
            </a:r>
          </a:p>
          <a:p>
            <a:pPr marL="0" indent="0">
              <a:buNone/>
            </a:pPr>
            <a:r>
              <a:rPr lang="en-US" altLang="ko-KR" sz="2000" dirty="0"/>
              <a:t>        3 – 5. Profile management function</a:t>
            </a:r>
          </a:p>
          <a:p>
            <a:pPr marL="0" indent="0">
              <a:buNone/>
            </a:pPr>
            <a:r>
              <a:rPr lang="en-US" altLang="ko-KR" sz="2000" dirty="0"/>
              <a:t>        3 – 6. Search function</a:t>
            </a:r>
          </a:p>
          <a:p>
            <a:pPr marL="0" indent="0">
              <a:buNone/>
            </a:pPr>
            <a:r>
              <a:rPr lang="en-US" altLang="ko-KR" sz="2000" dirty="0"/>
              <a:t>        3 – 7. Other function</a:t>
            </a: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1" name="그림 10">
            <a:extLst>
              <a:ext uri="{FF2B5EF4-FFF2-40B4-BE49-F238E27FC236}">
                <a16:creationId xmlns:a16="http://schemas.microsoft.com/office/drawing/2014/main" id="{213587B4-706F-ADA0-2653-26B0D98E6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838" y="4252451"/>
            <a:ext cx="2361895" cy="2361895"/>
          </a:xfrm>
          <a:prstGeom prst="rect">
            <a:avLst/>
          </a:prstGeom>
        </p:spPr>
      </p:pic>
    </p:spTree>
    <p:extLst>
      <p:ext uri="{BB962C8B-B14F-4D97-AF65-F5344CB8AC3E}">
        <p14:creationId xmlns:p14="http://schemas.microsoft.com/office/powerpoint/2010/main" val="4208457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3. Like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419137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8" name="그림 7">
            <a:extLst>
              <a:ext uri="{FF2B5EF4-FFF2-40B4-BE49-F238E27FC236}">
                <a16:creationId xmlns:a16="http://schemas.microsoft.com/office/drawing/2014/main" id="{C46FA5CE-F3CA-4E59-0BEE-CB86546E8ED6}"/>
              </a:ext>
            </a:extLst>
          </p:cNvPr>
          <p:cNvPicPr>
            <a:picLocks noChangeAspect="1"/>
          </p:cNvPicPr>
          <p:nvPr/>
        </p:nvPicPr>
        <p:blipFill>
          <a:blip r:embed="rId3"/>
          <a:stretch>
            <a:fillRect/>
          </a:stretch>
        </p:blipFill>
        <p:spPr>
          <a:xfrm>
            <a:off x="1817077" y="1315328"/>
            <a:ext cx="8335108" cy="1174932"/>
          </a:xfrm>
          <a:prstGeom prst="rect">
            <a:avLst/>
          </a:prstGeom>
        </p:spPr>
      </p:pic>
      <p:pic>
        <p:nvPicPr>
          <p:cNvPr id="10" name="그림 9">
            <a:extLst>
              <a:ext uri="{FF2B5EF4-FFF2-40B4-BE49-F238E27FC236}">
                <a16:creationId xmlns:a16="http://schemas.microsoft.com/office/drawing/2014/main" id="{3D7AE0CB-32BC-B39D-BD9B-94C8073D8D27}"/>
              </a:ext>
            </a:extLst>
          </p:cNvPr>
          <p:cNvPicPr>
            <a:picLocks/>
          </p:cNvPicPr>
          <p:nvPr/>
        </p:nvPicPr>
        <p:blipFill>
          <a:blip r:embed="rId4"/>
          <a:stretch>
            <a:fillRect/>
          </a:stretch>
        </p:blipFill>
        <p:spPr>
          <a:xfrm>
            <a:off x="1818185" y="3798941"/>
            <a:ext cx="8334000" cy="1137600"/>
          </a:xfrm>
          <a:prstGeom prst="rect">
            <a:avLst/>
          </a:prstGeom>
        </p:spPr>
      </p:pic>
      <p:sp>
        <p:nvSpPr>
          <p:cNvPr id="11" name="화살표: 아래쪽 10">
            <a:extLst>
              <a:ext uri="{FF2B5EF4-FFF2-40B4-BE49-F238E27FC236}">
                <a16:creationId xmlns:a16="http://schemas.microsoft.com/office/drawing/2014/main" id="{DE7A9DA3-8411-CFBA-4A7A-6034FC5E0E79}"/>
              </a:ext>
            </a:extLst>
          </p:cNvPr>
          <p:cNvSpPr/>
          <p:nvPr/>
        </p:nvSpPr>
        <p:spPr>
          <a:xfrm>
            <a:off x="5448886" y="2834082"/>
            <a:ext cx="1043354" cy="641581"/>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28620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3" name="그림 2">
            <a:extLst>
              <a:ext uri="{FF2B5EF4-FFF2-40B4-BE49-F238E27FC236}">
                <a16:creationId xmlns:a16="http://schemas.microsoft.com/office/drawing/2014/main" id="{7A0DAE23-FF4E-0FCD-A7DB-CAA5334193E5}"/>
              </a:ext>
            </a:extLst>
          </p:cNvPr>
          <p:cNvPicPr>
            <a:picLocks noChangeAspect="1"/>
          </p:cNvPicPr>
          <p:nvPr/>
        </p:nvPicPr>
        <p:blipFill>
          <a:blip r:embed="rId3"/>
          <a:stretch>
            <a:fillRect/>
          </a:stretch>
        </p:blipFill>
        <p:spPr>
          <a:xfrm>
            <a:off x="726831" y="1607126"/>
            <a:ext cx="11059784" cy="3643747"/>
          </a:xfrm>
          <a:prstGeom prst="rect">
            <a:avLst/>
          </a:prstGeom>
        </p:spPr>
      </p:pic>
      <p:sp>
        <p:nvSpPr>
          <p:cNvPr id="6" name="타원 5">
            <a:extLst>
              <a:ext uri="{FF2B5EF4-FFF2-40B4-BE49-F238E27FC236}">
                <a16:creationId xmlns:a16="http://schemas.microsoft.com/office/drawing/2014/main" id="{4F4FB781-B013-A200-7B72-3B567F2A2F21}"/>
              </a:ext>
            </a:extLst>
          </p:cNvPr>
          <p:cNvSpPr/>
          <p:nvPr/>
        </p:nvSpPr>
        <p:spPr>
          <a:xfrm>
            <a:off x="5369169" y="4103077"/>
            <a:ext cx="1805354" cy="1147796"/>
          </a:xfrm>
          <a:prstGeom prst="ellipse">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47095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2" name="그림 1">
            <a:extLst>
              <a:ext uri="{FF2B5EF4-FFF2-40B4-BE49-F238E27FC236}">
                <a16:creationId xmlns:a16="http://schemas.microsoft.com/office/drawing/2014/main" id="{951B9B65-8F9B-32A2-A569-118E7CC12B9D}"/>
              </a:ext>
            </a:extLst>
          </p:cNvPr>
          <p:cNvPicPr>
            <a:picLocks noChangeAspect="1"/>
          </p:cNvPicPr>
          <p:nvPr/>
        </p:nvPicPr>
        <p:blipFill>
          <a:blip r:embed="rId3"/>
          <a:stretch>
            <a:fillRect/>
          </a:stretch>
        </p:blipFill>
        <p:spPr>
          <a:xfrm>
            <a:off x="3496045" y="1277816"/>
            <a:ext cx="4733554" cy="4485425"/>
          </a:xfrm>
          <a:prstGeom prst="rect">
            <a:avLst/>
          </a:prstGeom>
        </p:spPr>
      </p:pic>
    </p:spTree>
    <p:extLst>
      <p:ext uri="{BB962C8B-B14F-4D97-AF65-F5344CB8AC3E}">
        <p14:creationId xmlns:p14="http://schemas.microsoft.com/office/powerpoint/2010/main" val="258652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fontScale="90000"/>
          </a:bodyPr>
          <a:lstStyle/>
          <a:p>
            <a:r>
              <a:rPr lang="en-US" altLang="ko-KR" sz="3600" b="1" dirty="0">
                <a:solidFill>
                  <a:schemeClr val="accent2"/>
                </a:solidFill>
                <a:latin typeface="Arial Black" panose="020B0A04020102020204" pitchFamily="34" charset="0"/>
              </a:rPr>
              <a:t>4. Simple order function &amp;</a:t>
            </a:r>
            <a:br>
              <a:rPr lang="en-US" altLang="ko-KR" sz="3600" b="1" dirty="0">
                <a:solidFill>
                  <a:schemeClr val="accent2"/>
                </a:solidFill>
                <a:latin typeface="Arial Black" panose="020B0A04020102020204" pitchFamily="34" charset="0"/>
              </a:rPr>
            </a:br>
            <a:r>
              <a:rPr lang="en-US" altLang="ko-KR" sz="3600" b="1" dirty="0">
                <a:solidFill>
                  <a:schemeClr val="accent2"/>
                </a:solidFill>
                <a:latin typeface="Arial Black" panose="020B0A04020102020204" pitchFamily="34" charset="0"/>
              </a:rPr>
              <a:t>5. Profile management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27096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6. Search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558045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8" name="그림 7">
            <a:extLst>
              <a:ext uri="{FF2B5EF4-FFF2-40B4-BE49-F238E27FC236}">
                <a16:creationId xmlns:a16="http://schemas.microsoft.com/office/drawing/2014/main" id="{422EEC11-B4C0-2622-800F-D896AD3DD752}"/>
              </a:ext>
            </a:extLst>
          </p:cNvPr>
          <p:cNvPicPr>
            <a:picLocks noChangeAspect="1"/>
          </p:cNvPicPr>
          <p:nvPr/>
        </p:nvPicPr>
        <p:blipFill>
          <a:blip r:embed="rId3"/>
          <a:stretch>
            <a:fillRect/>
          </a:stretch>
        </p:blipFill>
        <p:spPr>
          <a:xfrm>
            <a:off x="1271960" y="1042840"/>
            <a:ext cx="9648080" cy="824091"/>
          </a:xfrm>
          <a:prstGeom prst="rect">
            <a:avLst/>
          </a:prstGeom>
        </p:spPr>
      </p:pic>
      <p:sp>
        <p:nvSpPr>
          <p:cNvPr id="9" name="타원 8">
            <a:extLst>
              <a:ext uri="{FF2B5EF4-FFF2-40B4-BE49-F238E27FC236}">
                <a16:creationId xmlns:a16="http://schemas.microsoft.com/office/drawing/2014/main" id="{27F62257-6186-BEC6-DD10-47D46684B54A}"/>
              </a:ext>
            </a:extLst>
          </p:cNvPr>
          <p:cNvSpPr/>
          <p:nvPr/>
        </p:nvSpPr>
        <p:spPr>
          <a:xfrm>
            <a:off x="9190892" y="890954"/>
            <a:ext cx="726831" cy="824084"/>
          </a:xfrm>
          <a:prstGeom prst="ellipse">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아래쪽 11">
            <a:extLst>
              <a:ext uri="{FF2B5EF4-FFF2-40B4-BE49-F238E27FC236}">
                <a16:creationId xmlns:a16="http://schemas.microsoft.com/office/drawing/2014/main" id="{FD6DCDC5-F960-4E2C-B8C6-86EB26447CBA}"/>
              </a:ext>
            </a:extLst>
          </p:cNvPr>
          <p:cNvSpPr/>
          <p:nvPr/>
        </p:nvSpPr>
        <p:spPr>
          <a:xfrm>
            <a:off x="5574323" y="2086623"/>
            <a:ext cx="1043354" cy="641581"/>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57226CF6-20BD-E2DC-D95C-B3AD0DB1475D}"/>
              </a:ext>
            </a:extLst>
          </p:cNvPr>
          <p:cNvPicPr>
            <a:picLocks noChangeAspect="1"/>
          </p:cNvPicPr>
          <p:nvPr/>
        </p:nvPicPr>
        <p:blipFill>
          <a:blip r:embed="rId4"/>
          <a:stretch>
            <a:fillRect/>
          </a:stretch>
        </p:blipFill>
        <p:spPr>
          <a:xfrm>
            <a:off x="1271960" y="2937397"/>
            <a:ext cx="9648080" cy="3209985"/>
          </a:xfrm>
          <a:prstGeom prst="rect">
            <a:avLst/>
          </a:prstGeom>
        </p:spPr>
      </p:pic>
    </p:spTree>
    <p:extLst>
      <p:ext uri="{BB962C8B-B14F-4D97-AF65-F5344CB8AC3E}">
        <p14:creationId xmlns:p14="http://schemas.microsoft.com/office/powerpoint/2010/main" val="3970791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3" name="그림 2">
            <a:extLst>
              <a:ext uri="{FF2B5EF4-FFF2-40B4-BE49-F238E27FC236}">
                <a16:creationId xmlns:a16="http://schemas.microsoft.com/office/drawing/2014/main" id="{DF751088-E20C-F0B4-C970-B5CCACAD9CFC}"/>
              </a:ext>
            </a:extLst>
          </p:cNvPr>
          <p:cNvPicPr>
            <a:picLocks noChangeAspect="1"/>
          </p:cNvPicPr>
          <p:nvPr/>
        </p:nvPicPr>
        <p:blipFill>
          <a:blip r:embed="rId3"/>
          <a:stretch>
            <a:fillRect/>
          </a:stretch>
        </p:blipFill>
        <p:spPr>
          <a:xfrm>
            <a:off x="1359877" y="1165550"/>
            <a:ext cx="9701054" cy="4526900"/>
          </a:xfrm>
          <a:prstGeom prst="rect">
            <a:avLst/>
          </a:prstGeom>
        </p:spPr>
      </p:pic>
    </p:spTree>
    <p:extLst>
      <p:ext uri="{BB962C8B-B14F-4D97-AF65-F5344CB8AC3E}">
        <p14:creationId xmlns:p14="http://schemas.microsoft.com/office/powerpoint/2010/main" val="2982999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solidFill>
                  <a:schemeClr val="accent2"/>
                </a:solidFill>
                <a:latin typeface="Arial Black" panose="020B0A04020102020204" pitchFamily="34" charset="0"/>
              </a:rPr>
              <a:t>7. Other function</a:t>
            </a:r>
            <a:endParaRPr lang="ko-KR" altLang="en-US" sz="3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160982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8" name="그림 7">
            <a:extLst>
              <a:ext uri="{FF2B5EF4-FFF2-40B4-BE49-F238E27FC236}">
                <a16:creationId xmlns:a16="http://schemas.microsoft.com/office/drawing/2014/main" id="{6615AB8A-F80B-83CF-26B3-73A4730BAF60}"/>
              </a:ext>
            </a:extLst>
          </p:cNvPr>
          <p:cNvPicPr>
            <a:picLocks noChangeAspect="1"/>
          </p:cNvPicPr>
          <p:nvPr/>
        </p:nvPicPr>
        <p:blipFill>
          <a:blip r:embed="rId3"/>
          <a:stretch>
            <a:fillRect/>
          </a:stretch>
        </p:blipFill>
        <p:spPr>
          <a:xfrm>
            <a:off x="1477107" y="1231895"/>
            <a:ext cx="9237785" cy="4558335"/>
          </a:xfrm>
          <a:prstGeom prst="rect">
            <a:avLst/>
          </a:prstGeom>
        </p:spPr>
      </p:pic>
      <p:sp>
        <p:nvSpPr>
          <p:cNvPr id="9" name="타원 8">
            <a:extLst>
              <a:ext uri="{FF2B5EF4-FFF2-40B4-BE49-F238E27FC236}">
                <a16:creationId xmlns:a16="http://schemas.microsoft.com/office/drawing/2014/main" id="{58E8B8F1-0E65-C41D-F793-CCD7C2E4BF7D}"/>
              </a:ext>
            </a:extLst>
          </p:cNvPr>
          <p:cNvSpPr/>
          <p:nvPr/>
        </p:nvSpPr>
        <p:spPr>
          <a:xfrm>
            <a:off x="10121704" y="3810000"/>
            <a:ext cx="726831" cy="824084"/>
          </a:xfrm>
          <a:prstGeom prst="ellipse">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3A857FA-9D31-23EF-3D8F-CBBDAB97354D}"/>
              </a:ext>
            </a:extLst>
          </p:cNvPr>
          <p:cNvSpPr/>
          <p:nvPr/>
        </p:nvSpPr>
        <p:spPr>
          <a:xfrm>
            <a:off x="1378633" y="3810000"/>
            <a:ext cx="726831" cy="824084"/>
          </a:xfrm>
          <a:prstGeom prst="ellipse">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7871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latin typeface="Arial Black" panose="020B0A04020102020204" pitchFamily="34" charset="0"/>
              </a:rPr>
              <a:t>“The goal and summary of the project”</a:t>
            </a:r>
            <a:endParaRPr lang="ko-KR" altLang="en-US" sz="3600" b="1" dirty="0">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245569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8" name="그림 7">
            <a:extLst>
              <a:ext uri="{FF2B5EF4-FFF2-40B4-BE49-F238E27FC236}">
                <a16:creationId xmlns:a16="http://schemas.microsoft.com/office/drawing/2014/main" id="{F2DB557C-65B6-3468-7F35-89D48F960FCC}"/>
              </a:ext>
            </a:extLst>
          </p:cNvPr>
          <p:cNvPicPr>
            <a:picLocks noChangeAspect="1"/>
          </p:cNvPicPr>
          <p:nvPr/>
        </p:nvPicPr>
        <p:blipFill>
          <a:blip r:embed="rId3"/>
          <a:stretch>
            <a:fillRect/>
          </a:stretch>
        </p:blipFill>
        <p:spPr>
          <a:xfrm>
            <a:off x="1482969" y="1154711"/>
            <a:ext cx="9226062" cy="4548578"/>
          </a:xfrm>
          <a:prstGeom prst="rect">
            <a:avLst/>
          </a:prstGeom>
        </p:spPr>
      </p:pic>
    </p:spTree>
    <p:extLst>
      <p:ext uri="{BB962C8B-B14F-4D97-AF65-F5344CB8AC3E}">
        <p14:creationId xmlns:p14="http://schemas.microsoft.com/office/powerpoint/2010/main" val="1263060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243780" y="2942381"/>
            <a:ext cx="9704439" cy="973237"/>
          </a:xfrm>
        </p:spPr>
        <p:txBody>
          <a:bodyPr>
            <a:noAutofit/>
          </a:bodyPr>
          <a:lstStyle/>
          <a:p>
            <a:r>
              <a:rPr lang="en-US" altLang="ko-KR" sz="6600" b="1" dirty="0">
                <a:solidFill>
                  <a:schemeClr val="accent2"/>
                </a:solidFill>
                <a:latin typeface="Arial Black" panose="020B0A04020102020204" pitchFamily="34" charset="0"/>
              </a:rPr>
              <a:t>Thank you</a:t>
            </a:r>
            <a:endParaRPr lang="ko-KR" altLang="en-US" sz="6600" b="1" dirty="0">
              <a:solidFill>
                <a:schemeClr val="accent2"/>
              </a:solidFill>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6366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13" name="그림 12">
            <a:extLst>
              <a:ext uri="{FF2B5EF4-FFF2-40B4-BE49-F238E27FC236}">
                <a16:creationId xmlns:a16="http://schemas.microsoft.com/office/drawing/2014/main" id="{4C68D131-A797-8617-05A5-CAB663293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6790" y="1981721"/>
            <a:ext cx="2618180" cy="2618180"/>
          </a:xfrm>
          <a:prstGeom prst="rect">
            <a:avLst/>
          </a:prstGeom>
        </p:spPr>
      </p:pic>
      <p:sp>
        <p:nvSpPr>
          <p:cNvPr id="14" name="TextBox 2">
            <a:extLst>
              <a:ext uri="{FF2B5EF4-FFF2-40B4-BE49-F238E27FC236}">
                <a16:creationId xmlns:a16="http://schemas.microsoft.com/office/drawing/2014/main" id="{64A2F140-38C7-D888-7680-8461DE25DB78}"/>
              </a:ext>
            </a:extLst>
          </p:cNvPr>
          <p:cNvSpPr txBox="1"/>
          <p:nvPr/>
        </p:nvSpPr>
        <p:spPr>
          <a:xfrm>
            <a:off x="1239183" y="2904916"/>
            <a:ext cx="6397607" cy="1414233"/>
          </a:xfrm>
          <a:prstGeom prst="rect">
            <a:avLst/>
          </a:prstGeom>
        </p:spPr>
        <p:txBody>
          <a:bodyPr wrap="square" lIns="0" tIns="0" rIns="0" bIns="0" rtlCol="0" anchor="t">
            <a:spAutoFit/>
          </a:bodyPr>
          <a:lstStyle/>
          <a:p>
            <a:pPr>
              <a:lnSpc>
                <a:spcPts val="2800"/>
              </a:lnSpc>
            </a:pPr>
            <a:r>
              <a:rPr lang="en-US" sz="2000" dirty="0">
                <a:solidFill>
                  <a:srgbClr val="FFFFFF"/>
                </a:solidFill>
              </a:rPr>
              <a:t>Users on the shopping site can log in or sign up for membership, click ‘Like’ button, make purchases,  search for items, leave product reviews, and view their liked and purchased products on their profiles.</a:t>
            </a:r>
          </a:p>
        </p:txBody>
      </p:sp>
      <p:sp>
        <p:nvSpPr>
          <p:cNvPr id="15" name="TextBox 3">
            <a:extLst>
              <a:ext uri="{FF2B5EF4-FFF2-40B4-BE49-F238E27FC236}">
                <a16:creationId xmlns:a16="http://schemas.microsoft.com/office/drawing/2014/main" id="{E16F3B8D-DCE9-9EC9-6F02-5FC864F266D7}"/>
              </a:ext>
            </a:extLst>
          </p:cNvPr>
          <p:cNvSpPr txBox="1"/>
          <p:nvPr/>
        </p:nvSpPr>
        <p:spPr>
          <a:xfrm>
            <a:off x="809934" y="1998403"/>
            <a:ext cx="6492240" cy="671722"/>
          </a:xfrm>
          <a:prstGeom prst="rect">
            <a:avLst/>
          </a:prstGeom>
        </p:spPr>
        <p:txBody>
          <a:bodyPr wrap="square" lIns="0" tIns="0" rIns="0" bIns="0" rtlCol="0" anchor="t">
            <a:spAutoFit/>
          </a:bodyPr>
          <a:lstStyle/>
          <a:p>
            <a:pPr algn="r">
              <a:lnSpc>
                <a:spcPts val="6000"/>
              </a:lnSpc>
            </a:pPr>
            <a:r>
              <a:rPr lang="en-US" sz="2800" spc="-60" dirty="0">
                <a:solidFill>
                  <a:schemeClr val="accent2"/>
                </a:solidFill>
                <a:latin typeface="Arial Black" panose="020B0A04020102020204" pitchFamily="34" charset="0"/>
              </a:rPr>
              <a:t>Creating an clothing shopping site</a:t>
            </a:r>
            <a:endParaRPr lang="en-US" sz="6000" spc="-6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419335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7" name="TextBox 6">
            <a:extLst>
              <a:ext uri="{FF2B5EF4-FFF2-40B4-BE49-F238E27FC236}">
                <a16:creationId xmlns:a16="http://schemas.microsoft.com/office/drawing/2014/main" id="{CCC58708-F09D-6365-8BDF-8C714567966D}"/>
              </a:ext>
            </a:extLst>
          </p:cNvPr>
          <p:cNvSpPr txBox="1"/>
          <p:nvPr/>
        </p:nvSpPr>
        <p:spPr>
          <a:xfrm>
            <a:off x="380017" y="963562"/>
            <a:ext cx="8360860" cy="523220"/>
          </a:xfrm>
          <a:prstGeom prst="rect">
            <a:avLst/>
          </a:prstGeom>
          <a:noFill/>
        </p:spPr>
        <p:txBody>
          <a:bodyPr wrap="square" rtlCol="0">
            <a:spAutoFit/>
          </a:bodyPr>
          <a:lstStyle/>
          <a:p>
            <a:r>
              <a:rPr lang="en-US" altLang="ko-KR" sz="2800" dirty="0">
                <a:latin typeface="Arial Black" panose="020B0A04020102020204" pitchFamily="34" charset="0"/>
              </a:rPr>
              <a:t>Aim to implement the following functions.</a:t>
            </a:r>
            <a:endParaRPr lang="ko-KR" altLang="en-US" sz="2800" dirty="0">
              <a:latin typeface="Arial Black" panose="020B0A04020102020204" pitchFamily="34" charset="0"/>
            </a:endParaRPr>
          </a:p>
        </p:txBody>
      </p:sp>
      <p:sp>
        <p:nvSpPr>
          <p:cNvPr id="8" name="TextBox 7">
            <a:extLst>
              <a:ext uri="{FF2B5EF4-FFF2-40B4-BE49-F238E27FC236}">
                <a16:creationId xmlns:a16="http://schemas.microsoft.com/office/drawing/2014/main" id="{CBF0B1C0-8083-0C8E-E38B-335C13A9BC8D}"/>
              </a:ext>
            </a:extLst>
          </p:cNvPr>
          <p:cNvSpPr txBox="1"/>
          <p:nvPr/>
        </p:nvSpPr>
        <p:spPr>
          <a:xfrm>
            <a:off x="717755" y="2330245"/>
            <a:ext cx="10550013" cy="3416320"/>
          </a:xfrm>
          <a:prstGeom prst="rect">
            <a:avLst/>
          </a:prstGeom>
          <a:noFill/>
        </p:spPr>
        <p:txBody>
          <a:bodyPr wrap="square" rtlCol="0">
            <a:spAutoFit/>
          </a:bodyPr>
          <a:lstStyle/>
          <a:p>
            <a:pPr marL="342900" indent="-342900">
              <a:buAutoNum type="arabicPeriod"/>
            </a:pPr>
            <a:r>
              <a:rPr lang="en-US" altLang="ko-KR" dirty="0">
                <a:solidFill>
                  <a:schemeClr val="accent4"/>
                </a:solidFill>
              </a:rPr>
              <a:t>User Authentication </a:t>
            </a:r>
            <a:r>
              <a:rPr lang="en-US" altLang="ko-KR" dirty="0"/>
              <a:t>, It provides log in and membership services.</a:t>
            </a:r>
          </a:p>
          <a:p>
            <a:pPr marL="342900" indent="-342900">
              <a:buAutoNum type="arabicPeriod"/>
            </a:pPr>
            <a:endParaRPr lang="en-US" altLang="ko-KR" dirty="0"/>
          </a:p>
          <a:p>
            <a:pPr marL="342900" indent="-342900">
              <a:buAutoNum type="arabicPeriod"/>
            </a:pPr>
            <a:r>
              <a:rPr lang="en-US" altLang="ko-KR" dirty="0">
                <a:solidFill>
                  <a:schemeClr val="accent4"/>
                </a:solidFill>
              </a:rPr>
              <a:t>Comment function </a:t>
            </a:r>
            <a:r>
              <a:rPr lang="en-US" altLang="ko-KR" dirty="0"/>
              <a:t>, It provides a function to comment on the product.</a:t>
            </a:r>
          </a:p>
          <a:p>
            <a:pPr marL="342900" indent="-342900">
              <a:buAutoNum type="arabicPeriod"/>
            </a:pPr>
            <a:endParaRPr lang="en-US" altLang="ko-KR" dirty="0"/>
          </a:p>
          <a:p>
            <a:pPr marL="342900" indent="-342900">
              <a:buAutoNum type="arabicPeriod"/>
            </a:pPr>
            <a:r>
              <a:rPr lang="en-US" altLang="ko-KR" dirty="0">
                <a:solidFill>
                  <a:schemeClr val="accent4"/>
                </a:solidFill>
              </a:rPr>
              <a:t>Like function </a:t>
            </a:r>
            <a:r>
              <a:rPr lang="en-US" altLang="ko-KR" dirty="0"/>
              <a:t>, It provides the ability to press the Like button for the product.</a:t>
            </a:r>
          </a:p>
          <a:p>
            <a:pPr marL="342900" indent="-342900">
              <a:buAutoNum type="arabicPeriod"/>
            </a:pPr>
            <a:endParaRPr lang="en-US" altLang="ko-KR" dirty="0"/>
          </a:p>
          <a:p>
            <a:pPr marL="342900" indent="-342900">
              <a:buAutoNum type="arabicPeriod"/>
            </a:pPr>
            <a:r>
              <a:rPr lang="en-US" altLang="ko-KR" dirty="0">
                <a:solidFill>
                  <a:schemeClr val="accent4"/>
                </a:solidFill>
              </a:rPr>
              <a:t>Simple order function </a:t>
            </a:r>
            <a:r>
              <a:rPr lang="en-US" altLang="ko-KR" dirty="0"/>
              <a:t>, It provides a simple purchasing function.</a:t>
            </a:r>
          </a:p>
          <a:p>
            <a:pPr marL="342900" indent="-342900">
              <a:buAutoNum type="arabicPeriod"/>
            </a:pPr>
            <a:endParaRPr lang="en-US" altLang="ko-KR" dirty="0"/>
          </a:p>
          <a:p>
            <a:pPr marL="342900" indent="-342900">
              <a:buAutoNum type="arabicPeriod"/>
            </a:pPr>
            <a:r>
              <a:rPr lang="en-US" altLang="ko-KR" dirty="0">
                <a:solidFill>
                  <a:schemeClr val="accent4"/>
                </a:solidFill>
              </a:rPr>
              <a:t>Profile management function </a:t>
            </a:r>
            <a:r>
              <a:rPr lang="en-US" altLang="ko-KR" dirty="0"/>
              <a:t>, It gives users the ability to modify their profile, and it gives users the ability to view the products they have pressed the ‘Like’ button and the products they have purchased.</a:t>
            </a:r>
          </a:p>
          <a:p>
            <a:pPr marL="342900" indent="-342900">
              <a:buAutoNum type="arabicPeriod"/>
            </a:pPr>
            <a:endParaRPr lang="en-US" altLang="ko-KR" dirty="0"/>
          </a:p>
          <a:p>
            <a:pPr marL="342900" indent="-342900">
              <a:buAutoNum type="arabicPeriod"/>
            </a:pPr>
            <a:r>
              <a:rPr lang="en-US" altLang="ko-KR" dirty="0">
                <a:solidFill>
                  <a:schemeClr val="accent4"/>
                </a:solidFill>
              </a:rPr>
              <a:t>Search function </a:t>
            </a:r>
            <a:r>
              <a:rPr lang="en-US" altLang="ko-KR" dirty="0"/>
              <a:t>, It provides the ability to find the product user’s want.</a:t>
            </a:r>
            <a:endParaRPr lang="ko-KR" altLang="en-US" dirty="0"/>
          </a:p>
        </p:txBody>
      </p:sp>
    </p:spTree>
    <p:extLst>
      <p:ext uri="{BB962C8B-B14F-4D97-AF65-F5344CB8AC3E}">
        <p14:creationId xmlns:p14="http://schemas.microsoft.com/office/powerpoint/2010/main" val="126642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latin typeface="Arial Black" panose="020B0A04020102020204" pitchFamily="34" charset="0"/>
              </a:rPr>
              <a:t>“Wireframe on the main page”</a:t>
            </a:r>
            <a:endParaRPr lang="ko-KR" altLang="en-US" sz="3600" b="1" dirty="0">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49480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pic>
        <p:nvPicPr>
          <p:cNvPr id="7" name="그림 6">
            <a:extLst>
              <a:ext uri="{FF2B5EF4-FFF2-40B4-BE49-F238E27FC236}">
                <a16:creationId xmlns:a16="http://schemas.microsoft.com/office/drawing/2014/main" id="{C8221BAC-5B03-D7DA-8FD3-03EF4873468C}"/>
              </a:ext>
            </a:extLst>
          </p:cNvPr>
          <p:cNvPicPr>
            <a:picLocks noChangeAspect="1"/>
          </p:cNvPicPr>
          <p:nvPr/>
        </p:nvPicPr>
        <p:blipFill>
          <a:blip r:embed="rId3"/>
          <a:stretch>
            <a:fillRect/>
          </a:stretch>
        </p:blipFill>
        <p:spPr>
          <a:xfrm>
            <a:off x="3112258" y="610772"/>
            <a:ext cx="5731510" cy="2730500"/>
          </a:xfrm>
          <a:prstGeom prst="rect">
            <a:avLst/>
          </a:prstGeom>
        </p:spPr>
      </p:pic>
      <p:pic>
        <p:nvPicPr>
          <p:cNvPr id="8" name="그림 7">
            <a:extLst>
              <a:ext uri="{FF2B5EF4-FFF2-40B4-BE49-F238E27FC236}">
                <a16:creationId xmlns:a16="http://schemas.microsoft.com/office/drawing/2014/main" id="{B71BCC0F-843B-4D3C-99B1-C56C768485D2}"/>
              </a:ext>
            </a:extLst>
          </p:cNvPr>
          <p:cNvPicPr>
            <a:picLocks noChangeAspect="1"/>
          </p:cNvPicPr>
          <p:nvPr/>
        </p:nvPicPr>
        <p:blipFill>
          <a:blip r:embed="rId4"/>
          <a:stretch>
            <a:fillRect/>
          </a:stretch>
        </p:blipFill>
        <p:spPr>
          <a:xfrm>
            <a:off x="3112258" y="3516729"/>
            <a:ext cx="5731510" cy="2719070"/>
          </a:xfrm>
          <a:prstGeom prst="rect">
            <a:avLst/>
          </a:prstGeom>
        </p:spPr>
      </p:pic>
      <p:sp>
        <p:nvSpPr>
          <p:cNvPr id="9" name="TextBox 8">
            <a:extLst>
              <a:ext uri="{FF2B5EF4-FFF2-40B4-BE49-F238E27FC236}">
                <a16:creationId xmlns:a16="http://schemas.microsoft.com/office/drawing/2014/main" id="{4859929E-63FD-ABE3-39C4-76546B56F3F7}"/>
              </a:ext>
            </a:extLst>
          </p:cNvPr>
          <p:cNvSpPr txBox="1"/>
          <p:nvPr/>
        </p:nvSpPr>
        <p:spPr>
          <a:xfrm>
            <a:off x="619433" y="971246"/>
            <a:ext cx="2772697" cy="369332"/>
          </a:xfrm>
          <a:prstGeom prst="rect">
            <a:avLst/>
          </a:prstGeom>
          <a:noFill/>
        </p:spPr>
        <p:txBody>
          <a:bodyPr wrap="square" rtlCol="0">
            <a:spAutoFit/>
          </a:bodyPr>
          <a:lstStyle/>
          <a:p>
            <a:r>
              <a:rPr lang="en-US" altLang="ko-KR" dirty="0">
                <a:latin typeface="Arial Black" panose="020B0A04020102020204" pitchFamily="34" charset="0"/>
              </a:rPr>
              <a:t>- Wireframe -</a:t>
            </a:r>
            <a:endParaRPr lang="ko-KR" altLang="en-US" dirty="0">
              <a:latin typeface="Arial Black" panose="020B0A04020102020204" pitchFamily="34" charset="0"/>
            </a:endParaRPr>
          </a:p>
        </p:txBody>
      </p:sp>
    </p:spTree>
    <p:extLst>
      <p:ext uri="{BB962C8B-B14F-4D97-AF65-F5344CB8AC3E}">
        <p14:creationId xmlns:p14="http://schemas.microsoft.com/office/powerpoint/2010/main" val="133769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
        <p:nvSpPr>
          <p:cNvPr id="9" name="TextBox 8">
            <a:extLst>
              <a:ext uri="{FF2B5EF4-FFF2-40B4-BE49-F238E27FC236}">
                <a16:creationId xmlns:a16="http://schemas.microsoft.com/office/drawing/2014/main" id="{4859929E-63FD-ABE3-39C4-76546B56F3F7}"/>
              </a:ext>
            </a:extLst>
          </p:cNvPr>
          <p:cNvSpPr txBox="1"/>
          <p:nvPr/>
        </p:nvSpPr>
        <p:spPr>
          <a:xfrm>
            <a:off x="619433" y="971246"/>
            <a:ext cx="2772697" cy="369332"/>
          </a:xfrm>
          <a:prstGeom prst="rect">
            <a:avLst/>
          </a:prstGeom>
          <a:noFill/>
        </p:spPr>
        <p:txBody>
          <a:bodyPr wrap="square" rtlCol="0">
            <a:spAutoFit/>
          </a:bodyPr>
          <a:lstStyle/>
          <a:p>
            <a:r>
              <a:rPr lang="en-US" altLang="ko-KR" dirty="0">
                <a:latin typeface="Arial Black" panose="020B0A04020102020204" pitchFamily="34" charset="0"/>
              </a:rPr>
              <a:t>- A real screen -</a:t>
            </a:r>
            <a:endParaRPr lang="ko-KR" altLang="en-US" dirty="0">
              <a:latin typeface="Arial Black" panose="020B0A04020102020204" pitchFamily="34" charset="0"/>
            </a:endParaRPr>
          </a:p>
        </p:txBody>
      </p:sp>
      <p:pic>
        <p:nvPicPr>
          <p:cNvPr id="2" name="그림 1">
            <a:extLst>
              <a:ext uri="{FF2B5EF4-FFF2-40B4-BE49-F238E27FC236}">
                <a16:creationId xmlns:a16="http://schemas.microsoft.com/office/drawing/2014/main" id="{E7D52CDE-D2A9-E2CA-D1A0-F73D13F7651B}"/>
              </a:ext>
            </a:extLst>
          </p:cNvPr>
          <p:cNvPicPr>
            <a:picLocks noChangeAspect="1"/>
          </p:cNvPicPr>
          <p:nvPr/>
        </p:nvPicPr>
        <p:blipFill>
          <a:blip r:embed="rId3"/>
          <a:stretch>
            <a:fillRect/>
          </a:stretch>
        </p:blipFill>
        <p:spPr>
          <a:xfrm>
            <a:off x="2005781" y="1716192"/>
            <a:ext cx="8003977" cy="4064245"/>
          </a:xfrm>
          <a:prstGeom prst="rect">
            <a:avLst/>
          </a:prstGeom>
        </p:spPr>
      </p:pic>
    </p:spTree>
    <p:extLst>
      <p:ext uri="{BB962C8B-B14F-4D97-AF65-F5344CB8AC3E}">
        <p14:creationId xmlns:p14="http://schemas.microsoft.com/office/powerpoint/2010/main" val="401313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081531-4295-C654-696D-BF9ED512CE23}"/>
              </a:ext>
            </a:extLst>
          </p:cNvPr>
          <p:cNvSpPr>
            <a:spLocks noGrp="1"/>
          </p:cNvSpPr>
          <p:nvPr>
            <p:ph type="ctrTitle"/>
          </p:nvPr>
        </p:nvSpPr>
        <p:spPr>
          <a:xfrm>
            <a:off x="1482704" y="2664544"/>
            <a:ext cx="9704439" cy="973237"/>
          </a:xfrm>
        </p:spPr>
        <p:txBody>
          <a:bodyPr>
            <a:normAutofit/>
          </a:bodyPr>
          <a:lstStyle/>
          <a:p>
            <a:r>
              <a:rPr lang="en-US" altLang="ko-KR" sz="3600" b="1" dirty="0">
                <a:latin typeface="Arial Black" panose="020B0A04020102020204" pitchFamily="34" charset="0"/>
              </a:rPr>
              <a:t>“Description of each function”</a:t>
            </a:r>
            <a:endParaRPr lang="ko-KR" altLang="en-US" sz="3600" b="1" dirty="0">
              <a:latin typeface="Arial Black" panose="020B0A04020102020204" pitchFamily="34" charset="0"/>
            </a:endParaRPr>
          </a:p>
        </p:txBody>
      </p:sp>
      <p:sp>
        <p:nvSpPr>
          <p:cNvPr id="4" name="AutoShape 11">
            <a:extLst>
              <a:ext uri="{FF2B5EF4-FFF2-40B4-BE49-F238E27FC236}">
                <a16:creationId xmlns:a16="http://schemas.microsoft.com/office/drawing/2014/main" id="{2D85B6C3-990B-F386-65DB-BF0B661B99D8}"/>
              </a:ext>
            </a:extLst>
          </p:cNvPr>
          <p:cNvSpPr/>
          <p:nvPr/>
        </p:nvSpPr>
        <p:spPr>
          <a:xfrm>
            <a:off x="0" y="350468"/>
            <a:ext cx="6492240" cy="0"/>
          </a:xfrm>
          <a:prstGeom prst="line">
            <a:avLst/>
          </a:prstGeom>
          <a:ln w="38100" cap="rnd">
            <a:solidFill>
              <a:srgbClr val="FFFFFF"/>
            </a:solidFill>
            <a:prstDash val="solid"/>
            <a:headEnd type="none" w="sm" len="sm"/>
            <a:tailEnd type="none" w="sm" len="sm"/>
          </a:ln>
        </p:spPr>
      </p:sp>
      <p:sp>
        <p:nvSpPr>
          <p:cNvPr id="5" name="AutoShape 11">
            <a:extLst>
              <a:ext uri="{FF2B5EF4-FFF2-40B4-BE49-F238E27FC236}">
                <a16:creationId xmlns:a16="http://schemas.microsoft.com/office/drawing/2014/main" id="{A41A5891-22B1-B5EE-DAFB-DDE25128D9D8}"/>
              </a:ext>
            </a:extLst>
          </p:cNvPr>
          <p:cNvSpPr/>
          <p:nvPr/>
        </p:nvSpPr>
        <p:spPr>
          <a:xfrm>
            <a:off x="5699760" y="6507532"/>
            <a:ext cx="6492240" cy="0"/>
          </a:xfrm>
          <a:prstGeom prst="line">
            <a:avLst/>
          </a:prstGeom>
          <a:ln w="38100" cap="rnd">
            <a:solidFill>
              <a:srgbClr val="FFFFFF"/>
            </a:solidFill>
            <a:prstDash val="solid"/>
            <a:headEnd type="none" w="sm" len="sm"/>
            <a:tailEnd type="none" w="sm" len="sm"/>
          </a:ln>
        </p:spPr>
      </p:sp>
    </p:spTree>
    <p:extLst>
      <p:ext uri="{BB962C8B-B14F-4D97-AF65-F5344CB8AC3E}">
        <p14:creationId xmlns:p14="http://schemas.microsoft.com/office/powerpoint/2010/main" val="1380203784"/>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420</TotalTime>
  <Words>1990</Words>
  <Application>Microsoft Office PowerPoint</Application>
  <PresentationFormat>와이드스크린</PresentationFormat>
  <Paragraphs>218</Paragraphs>
  <Slides>31</Slides>
  <Notes>31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31</vt:i4>
      </vt:variant>
    </vt:vector>
  </HeadingPairs>
  <TitlesOfParts>
    <vt:vector size="40" baseType="lpstr">
      <vt:lpstr>noto</vt:lpstr>
      <vt:lpstr>ui-sans-serif</vt:lpstr>
      <vt:lpstr>맑은 고딕</vt:lpstr>
      <vt:lpstr>Arial</vt:lpstr>
      <vt:lpstr>Arial Black</vt:lpstr>
      <vt:lpstr>Calibri</vt:lpstr>
      <vt:lpstr>Calibri Light</vt:lpstr>
      <vt:lpstr>Consolas</vt:lpstr>
      <vt:lpstr>Office 테마</vt:lpstr>
      <vt:lpstr>WEB PROGRAMMING</vt:lpstr>
      <vt:lpstr>Table of contents</vt:lpstr>
      <vt:lpstr>“The goal and summary of the project”</vt:lpstr>
      <vt:lpstr>PowerPoint 프레젠테이션</vt:lpstr>
      <vt:lpstr>PowerPoint 프레젠테이션</vt:lpstr>
      <vt:lpstr>“Wireframe on the main page”</vt:lpstr>
      <vt:lpstr>PowerPoint 프레젠테이션</vt:lpstr>
      <vt:lpstr>PowerPoint 프레젠테이션</vt:lpstr>
      <vt:lpstr>“Description of each function”</vt:lpstr>
      <vt:lpstr>1. User authentication </vt:lpstr>
      <vt:lpstr>PowerPoint 프레젠테이션</vt:lpstr>
      <vt:lpstr>How does it work?</vt:lpstr>
      <vt:lpstr>How does it work?</vt:lpstr>
      <vt:lpstr>How does it work?</vt:lpstr>
      <vt:lpstr>2. Comment function</vt:lpstr>
      <vt:lpstr>PowerPoint 프레젠테이션</vt:lpstr>
      <vt:lpstr>PowerPoint 프레젠테이션</vt:lpstr>
      <vt:lpstr>How does it work?</vt:lpstr>
      <vt:lpstr>How does it work?</vt:lpstr>
      <vt:lpstr>3. Like function</vt:lpstr>
      <vt:lpstr>PowerPoint 프레젠테이션</vt:lpstr>
      <vt:lpstr>PowerPoint 프레젠테이션</vt:lpstr>
      <vt:lpstr>PowerPoint 프레젠테이션</vt:lpstr>
      <vt:lpstr>4. Simple order function &amp; 5. Profile management function</vt:lpstr>
      <vt:lpstr>6. Search function</vt:lpstr>
      <vt:lpstr>PowerPoint 프레젠테이션</vt:lpstr>
      <vt:lpstr>PowerPoint 프레젠테이션</vt:lpstr>
      <vt:lpstr>7. Other function</vt:lpstr>
      <vt:lpstr>PowerPoint 프레젠테이션</vt:lpstr>
      <vt:lpstr>PowerPoint 프레젠테이션</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인종 최</dc:creator>
  <cp:lastModifiedBy>인종 최</cp:lastModifiedBy>
  <cp:revision>65</cp:revision>
  <dcterms:created xsi:type="dcterms:W3CDTF">2024-05-30T13:42:30Z</dcterms:created>
  <dcterms:modified xsi:type="dcterms:W3CDTF">2024-05-31T10:33:17Z</dcterms:modified>
</cp:coreProperties>
</file>