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956F"/>
    <a:srgbClr val="C0B5AB"/>
    <a:srgbClr val="404040"/>
    <a:srgbClr val="4C6055"/>
    <a:srgbClr val="B9A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B475-B792-4C62-8EF8-C449DAEA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9948F-13D4-46A9-83C8-4191F921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8A4D-94F5-409D-898D-7D312E4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66C7-7681-4D5F-A01C-9A1A718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914C-54CC-4CB0-B31D-69CCDDA7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05A4-D2E5-41F9-B6E2-65AF902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27855-1C8A-4B5F-BA6A-291DC534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B3DB-9289-4435-A50F-0F9F13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F677-2F6A-4FEC-B650-F08F224A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552BC-3550-4EA6-8C9F-6FBD30B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5A2AB-EE8E-43D6-9323-E04F08C0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E2042-67D8-4502-9A2A-63680423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7D8D-7809-4257-9231-128BD37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619B-EE60-4156-AE4A-5A941DD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43088-6623-4697-9654-BBC9235D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573F-CCA9-4B7F-AB91-72F518EA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B2C3-D65E-4E01-9518-1B03302A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7216-FA36-440F-B1A0-5AD4CE8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0DF6-F53B-4839-97D8-FACA8C23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5999-A6D1-4E71-A009-A680F10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C01A-7D97-4B57-9FB2-78B7264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D51C1-C80D-4B7D-BF14-DD7E53F5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F75F0-4BE8-401B-942E-7D2E384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4C3E-F8CC-42E6-8477-E921475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4BD6-B6EA-462E-8654-8FA3D681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18FB-B7ED-425B-9FFE-98C9623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96FD2-54FB-4445-A668-3D32849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C3F07-D9EE-4545-8248-8C2DE8FA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BCC4E-E606-4985-9A75-F3045346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B419E-D06E-468F-AA1F-A4C238E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1C7E0-B3B9-40A5-A83E-8BC00A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3F4D-C535-4B5B-9DE8-370AA42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5096B-1CC7-4B9C-91A0-D9FB5B92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0D8F1-72C9-4DEF-A94A-125D6D5F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7D5C7-5552-4070-98C5-82C49E56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E9D4A-2C02-4D80-8CC2-22A59717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763AA-A400-4B79-81FD-1AE41E11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5174-399F-4B9D-B321-575D8E02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99A8F-1A84-4D57-B4F9-6590857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1E14-20DA-4F41-951B-0F8ADB5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41D6D-53BC-4AA1-B4FF-8BF812E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D13C9-0011-49AF-9B4B-2847DAD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C8C39-EB50-4828-8304-30E3ABB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FF2E5-A19B-4E99-B39C-22D23926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0699F-E9CA-4AF6-AE2F-AE315AB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A4824-A132-4D25-A4CC-CBAF743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61BA-0C7D-4B73-B608-788DF1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F33C0-8AD7-4359-B518-B284651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259E7-DB57-4A09-8E28-75FA3855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CCA73-F731-48E7-87EB-52EC3E7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A4199-03AE-4F47-88FA-B9C45968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B14D1-5471-4F01-A583-87622C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1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5A47-09C3-4710-AEFE-1E173DE0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44B3B-965D-4624-BFB2-E00838EF8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A35CB-500B-4170-AA39-D282AD27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E24EE-86DA-4EB2-A3A5-8614145B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C8AB-22FC-43D0-90EE-B09F1C66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41843-6754-46DF-8613-7A6103E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CA3FB-7A86-4698-A393-AEB02C6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33CA1-C7EC-453C-81D7-BFA8EB1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632E-FAB6-46A4-8AF7-8E6BA810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E3D3-1E8D-44F1-BE4B-0E02DC51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D2729-D75E-48B7-B6C5-2F6FB9DC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3453477" y="2512794"/>
            <a:ext cx="52850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/>
              <a:t>Guitar Mall</a:t>
            </a:r>
          </a:p>
          <a:p>
            <a:pPr algn="ctr"/>
            <a:r>
              <a:rPr lang="en-US" altLang="ko-KR" sz="5400" b="1" dirty="0" smtClean="0"/>
              <a:t>ACOUSTICGT</a:t>
            </a:r>
          </a:p>
          <a:p>
            <a:pPr algn="ctr"/>
            <a:endParaRPr lang="en-US" altLang="ko-KR" sz="1200" b="1" kern="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kern="0" dirty="0" smtClean="0">
                <a:solidFill>
                  <a:prstClr val="white"/>
                </a:solidFill>
              </a:rPr>
              <a:t>쇼핑몰 포트폴리오 </a:t>
            </a:r>
            <a:r>
              <a:rPr lang="en-US" altLang="ko-KR" sz="1200" b="1" kern="0" dirty="0" smtClean="0">
                <a:solidFill>
                  <a:prstClr val="white"/>
                </a:solidFill>
              </a:rPr>
              <a:t>by_</a:t>
            </a:r>
            <a:r>
              <a:rPr lang="ko-KR" altLang="en-US" sz="1200" b="1" kern="0" dirty="0" err="1" smtClean="0">
                <a:solidFill>
                  <a:prstClr val="white"/>
                </a:solidFill>
              </a:rPr>
              <a:t>최명윤</a:t>
            </a:r>
            <a:endParaRPr lang="en-US" altLang="ko-KR" sz="1200" b="1" kern="0" dirty="0" smtClean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F03037-AD29-485F-8B4D-DDACA52BDA66}"/>
              </a:ext>
            </a:extLst>
          </p:cNvPr>
          <p:cNvGrpSpPr/>
          <p:nvPr/>
        </p:nvGrpSpPr>
        <p:grpSpPr>
          <a:xfrm>
            <a:off x="9932574" y="0"/>
            <a:ext cx="2259426" cy="6902038"/>
            <a:chOff x="9813857" y="319114"/>
            <a:chExt cx="2002915" cy="6118455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41914B5-39B2-490C-AD76-44758B753006}"/>
                </a:ext>
              </a:extLst>
            </p:cNvPr>
            <p:cNvSpPr/>
            <p:nvPr/>
          </p:nvSpPr>
          <p:spPr>
            <a:xfrm>
              <a:off x="10355814" y="332005"/>
              <a:ext cx="1448929" cy="4700109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9353" h="2592982">
                  <a:moveTo>
                    <a:pt x="0" y="0"/>
                  </a:moveTo>
                  <a:lnTo>
                    <a:pt x="75415" y="0"/>
                  </a:lnTo>
                  <a:lnTo>
                    <a:pt x="83093" y="51100"/>
                  </a:lnTo>
                  <a:cubicBezTo>
                    <a:pt x="91593" y="100974"/>
                    <a:pt x="101382" y="148599"/>
                    <a:pt x="113553" y="188816"/>
                  </a:cubicBezTo>
                  <a:cubicBezTo>
                    <a:pt x="162236" y="349683"/>
                    <a:pt x="259603" y="485149"/>
                    <a:pt x="304053" y="646016"/>
                  </a:cubicBezTo>
                  <a:cubicBezTo>
                    <a:pt x="348503" y="806883"/>
                    <a:pt x="320986" y="902133"/>
                    <a:pt x="380253" y="1154016"/>
                  </a:cubicBezTo>
                  <a:cubicBezTo>
                    <a:pt x="439520" y="1405899"/>
                    <a:pt x="581336" y="1928716"/>
                    <a:pt x="659653" y="2157316"/>
                  </a:cubicBezTo>
                  <a:cubicBezTo>
                    <a:pt x="698811" y="2271616"/>
                    <a:pt x="732149" y="2322945"/>
                    <a:pt x="762841" y="2366072"/>
                  </a:cubicBezTo>
                  <a:lnTo>
                    <a:pt x="799353" y="2419781"/>
                  </a:lnTo>
                  <a:lnTo>
                    <a:pt x="799353" y="2592982"/>
                  </a:lnTo>
                  <a:lnTo>
                    <a:pt x="786913" y="2571889"/>
                  </a:lnTo>
                  <a:cubicBezTo>
                    <a:pt x="727155" y="2486260"/>
                    <a:pt x="660712" y="2486722"/>
                    <a:pt x="608853" y="2347816"/>
                  </a:cubicBezTo>
                  <a:cubicBezTo>
                    <a:pt x="549586" y="2189066"/>
                    <a:pt x="505136" y="1894849"/>
                    <a:pt x="456453" y="1662016"/>
                  </a:cubicBezTo>
                  <a:cubicBezTo>
                    <a:pt x="407770" y="1429183"/>
                    <a:pt x="354853" y="1105333"/>
                    <a:pt x="316753" y="950816"/>
                  </a:cubicBezTo>
                  <a:cubicBezTo>
                    <a:pt x="278653" y="796299"/>
                    <a:pt x="259603" y="842866"/>
                    <a:pt x="227853" y="734916"/>
                  </a:cubicBezTo>
                  <a:cubicBezTo>
                    <a:pt x="196103" y="626966"/>
                    <a:pt x="166470" y="430116"/>
                    <a:pt x="126253" y="303116"/>
                  </a:cubicBezTo>
                  <a:cubicBezTo>
                    <a:pt x="96090" y="207866"/>
                    <a:pt x="57593" y="118569"/>
                    <a:pt x="21478" y="43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118A8E3-B57F-4DC6-9F45-3D3905221EE3}"/>
                </a:ext>
              </a:extLst>
            </p:cNvPr>
            <p:cNvSpPr/>
            <p:nvPr/>
          </p:nvSpPr>
          <p:spPr>
            <a:xfrm>
              <a:off x="10899860" y="335277"/>
              <a:ext cx="904882" cy="3181021"/>
            </a:xfrm>
            <a:custGeom>
              <a:avLst/>
              <a:gdLst>
                <a:gd name="connsiteX0" fmla="*/ 0 w 904882"/>
                <a:gd name="connsiteY0" fmla="*/ 0 h 3181021"/>
                <a:gd name="connsiteX1" fmla="*/ 128311 w 904882"/>
                <a:gd name="connsiteY1" fmla="*/ 0 h 3181021"/>
                <a:gd name="connsiteX2" fmla="*/ 162493 w 904882"/>
                <a:gd name="connsiteY2" fmla="*/ 108721 h 3181021"/>
                <a:gd name="connsiteX3" fmla="*/ 270401 w 904882"/>
                <a:gd name="connsiteY3" fmla="*/ 452228 h 3181021"/>
                <a:gd name="connsiteX4" fmla="*/ 512115 w 904882"/>
                <a:gd name="connsiteY4" fmla="*/ 1280961 h 3181021"/>
                <a:gd name="connsiteX5" fmla="*/ 753829 w 904882"/>
                <a:gd name="connsiteY5" fmla="*/ 2201775 h 3181021"/>
                <a:gd name="connsiteX6" fmla="*/ 865604 w 904882"/>
                <a:gd name="connsiteY6" fmla="*/ 2656787 h 3181021"/>
                <a:gd name="connsiteX7" fmla="*/ 904882 w 904882"/>
                <a:gd name="connsiteY7" fmla="*/ 2820606 h 3181021"/>
                <a:gd name="connsiteX8" fmla="*/ 904882 w 904882"/>
                <a:gd name="connsiteY8" fmla="*/ 3181021 h 3181021"/>
                <a:gd name="connsiteX9" fmla="*/ 891951 w 904882"/>
                <a:gd name="connsiteY9" fmla="*/ 3122590 h 3181021"/>
                <a:gd name="connsiteX10" fmla="*/ 638727 w 904882"/>
                <a:gd name="connsiteY10" fmla="*/ 1833449 h 3181021"/>
                <a:gd name="connsiteX11" fmla="*/ 477585 w 904882"/>
                <a:gd name="connsiteY11" fmla="*/ 1442103 h 3181021"/>
                <a:gd name="connsiteX12" fmla="*/ 293422 w 904882"/>
                <a:gd name="connsiteY12" fmla="*/ 659411 h 3181021"/>
                <a:gd name="connsiteX13" fmla="*/ 40198 w 904882"/>
                <a:gd name="connsiteY13" fmla="*/ 60881 h 31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4882" h="3181021">
                  <a:moveTo>
                    <a:pt x="0" y="0"/>
                  </a:moveTo>
                  <a:lnTo>
                    <a:pt x="128311" y="0"/>
                  </a:lnTo>
                  <a:lnTo>
                    <a:pt x="162493" y="108721"/>
                  </a:lnTo>
                  <a:cubicBezTo>
                    <a:pt x="203978" y="241208"/>
                    <a:pt x="241626" y="362065"/>
                    <a:pt x="270401" y="452228"/>
                  </a:cubicBezTo>
                  <a:cubicBezTo>
                    <a:pt x="385503" y="812881"/>
                    <a:pt x="431544" y="989369"/>
                    <a:pt x="512115" y="1280961"/>
                  </a:cubicBezTo>
                  <a:cubicBezTo>
                    <a:pt x="592687" y="1572553"/>
                    <a:pt x="629135" y="1718348"/>
                    <a:pt x="753829" y="2201775"/>
                  </a:cubicBezTo>
                  <a:cubicBezTo>
                    <a:pt x="785003" y="2322632"/>
                    <a:pt x="823370" y="2480897"/>
                    <a:pt x="865604" y="2656787"/>
                  </a:cubicBezTo>
                  <a:lnTo>
                    <a:pt x="904882" y="2820606"/>
                  </a:lnTo>
                  <a:lnTo>
                    <a:pt x="904882" y="3181021"/>
                  </a:lnTo>
                  <a:lnTo>
                    <a:pt x="891951" y="3122590"/>
                  </a:lnTo>
                  <a:cubicBezTo>
                    <a:pt x="788360" y="2658345"/>
                    <a:pt x="707788" y="2113531"/>
                    <a:pt x="638727" y="1833449"/>
                  </a:cubicBezTo>
                  <a:cubicBezTo>
                    <a:pt x="569666" y="1553368"/>
                    <a:pt x="535136" y="1637776"/>
                    <a:pt x="477585" y="1442103"/>
                  </a:cubicBezTo>
                  <a:cubicBezTo>
                    <a:pt x="420034" y="1246430"/>
                    <a:pt x="366320" y="889615"/>
                    <a:pt x="293422" y="659411"/>
                  </a:cubicBezTo>
                  <a:cubicBezTo>
                    <a:pt x="220523" y="429207"/>
                    <a:pt x="120769" y="218187"/>
                    <a:pt x="40198" y="60881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FF0A90C-B84F-4505-A7E6-95716721B976}"/>
                </a:ext>
              </a:extLst>
            </p:cNvPr>
            <p:cNvSpPr/>
            <p:nvPr/>
          </p:nvSpPr>
          <p:spPr>
            <a:xfrm>
              <a:off x="9813857" y="323374"/>
              <a:ext cx="1990886" cy="6114195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256958 w 799353"/>
                <a:gd name="connsiteY4" fmla="*/ 704675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06375 w 777875"/>
                <a:gd name="connsiteY14" fmla="*/ 734916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16466 w 777875"/>
                <a:gd name="connsiteY14" fmla="*/ 714751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0 w 772441"/>
                <a:gd name="connsiteY0" fmla="*/ 3667 h 2592982"/>
                <a:gd name="connsiteX1" fmla="*/ 48503 w 772441"/>
                <a:gd name="connsiteY1" fmla="*/ 0 h 2592982"/>
                <a:gd name="connsiteX2" fmla="*/ 56181 w 772441"/>
                <a:gd name="connsiteY2" fmla="*/ 51100 h 2592982"/>
                <a:gd name="connsiteX3" fmla="*/ 86641 w 772441"/>
                <a:gd name="connsiteY3" fmla="*/ 188816 h 2592982"/>
                <a:gd name="connsiteX4" fmla="*/ 230046 w 772441"/>
                <a:gd name="connsiteY4" fmla="*/ 704675 h 2592982"/>
                <a:gd name="connsiteX5" fmla="*/ 353341 w 772441"/>
                <a:gd name="connsiteY5" fmla="*/ 1154016 h 2592982"/>
                <a:gd name="connsiteX6" fmla="*/ 632741 w 772441"/>
                <a:gd name="connsiteY6" fmla="*/ 2157316 h 2592982"/>
                <a:gd name="connsiteX7" fmla="*/ 735929 w 772441"/>
                <a:gd name="connsiteY7" fmla="*/ 2366072 h 2592982"/>
                <a:gd name="connsiteX8" fmla="*/ 772441 w 772441"/>
                <a:gd name="connsiteY8" fmla="*/ 2419781 h 2592982"/>
                <a:gd name="connsiteX9" fmla="*/ 772441 w 772441"/>
                <a:gd name="connsiteY9" fmla="*/ 2592982 h 2592982"/>
                <a:gd name="connsiteX10" fmla="*/ 760001 w 772441"/>
                <a:gd name="connsiteY10" fmla="*/ 2571889 h 2592982"/>
                <a:gd name="connsiteX11" fmla="*/ 581941 w 772441"/>
                <a:gd name="connsiteY11" fmla="*/ 2347816 h 2592982"/>
                <a:gd name="connsiteX12" fmla="*/ 429541 w 772441"/>
                <a:gd name="connsiteY12" fmla="*/ 1662016 h 2592982"/>
                <a:gd name="connsiteX13" fmla="*/ 289841 w 772441"/>
                <a:gd name="connsiteY13" fmla="*/ 950816 h 2592982"/>
                <a:gd name="connsiteX14" fmla="*/ 211032 w 772441"/>
                <a:gd name="connsiteY14" fmla="*/ 714751 h 2592982"/>
                <a:gd name="connsiteX15" fmla="*/ 99341 w 772441"/>
                <a:gd name="connsiteY15" fmla="*/ 303116 h 2592982"/>
                <a:gd name="connsiteX16" fmla="*/ 28206 w 772441"/>
                <a:gd name="connsiteY16" fmla="*/ 48761 h 2592982"/>
                <a:gd name="connsiteX17" fmla="*/ 0 w 772441"/>
                <a:gd name="connsiteY17" fmla="*/ 3667 h 2592982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32905 w 775805"/>
                <a:gd name="connsiteY12" fmla="*/ 1665681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805" h="2596647">
                  <a:moveTo>
                    <a:pt x="0" y="0"/>
                  </a:moveTo>
                  <a:lnTo>
                    <a:pt x="51867" y="3665"/>
                  </a:lnTo>
                  <a:lnTo>
                    <a:pt x="59545" y="54765"/>
                  </a:lnTo>
                  <a:cubicBezTo>
                    <a:pt x="68045" y="104639"/>
                    <a:pt x="61028" y="83552"/>
                    <a:pt x="90005" y="192481"/>
                  </a:cubicBezTo>
                  <a:cubicBezTo>
                    <a:pt x="118982" y="301410"/>
                    <a:pt x="188960" y="547473"/>
                    <a:pt x="233410" y="708340"/>
                  </a:cubicBezTo>
                  <a:cubicBezTo>
                    <a:pt x="277860" y="869207"/>
                    <a:pt x="289589" y="915574"/>
                    <a:pt x="356705" y="1157681"/>
                  </a:cubicBezTo>
                  <a:cubicBezTo>
                    <a:pt x="423821" y="1399788"/>
                    <a:pt x="560006" y="1969054"/>
                    <a:pt x="636105" y="2160981"/>
                  </a:cubicBezTo>
                  <a:cubicBezTo>
                    <a:pt x="709787" y="2346813"/>
                    <a:pt x="661506" y="2266117"/>
                    <a:pt x="692198" y="2309244"/>
                  </a:cubicBezTo>
                  <a:lnTo>
                    <a:pt x="775805" y="2423446"/>
                  </a:lnTo>
                  <a:lnTo>
                    <a:pt x="775805" y="2596647"/>
                  </a:lnTo>
                  <a:lnTo>
                    <a:pt x="763365" y="2575554"/>
                  </a:lnTo>
                  <a:cubicBezTo>
                    <a:pt x="703607" y="2489925"/>
                    <a:pt x="686074" y="2474407"/>
                    <a:pt x="637445" y="2323984"/>
                  </a:cubicBezTo>
                  <a:cubicBezTo>
                    <a:pt x="588816" y="2173561"/>
                    <a:pt x="528964" y="1901264"/>
                    <a:pt x="471591" y="1673014"/>
                  </a:cubicBezTo>
                  <a:cubicBezTo>
                    <a:pt x="414218" y="1444764"/>
                    <a:pt x="336071" y="1113581"/>
                    <a:pt x="293205" y="954481"/>
                  </a:cubicBezTo>
                  <a:cubicBezTo>
                    <a:pt x="250339" y="795381"/>
                    <a:pt x="246146" y="826366"/>
                    <a:pt x="214396" y="718416"/>
                  </a:cubicBezTo>
                  <a:cubicBezTo>
                    <a:pt x="182646" y="610466"/>
                    <a:pt x="142922" y="433781"/>
                    <a:pt x="102705" y="306781"/>
                  </a:cubicBezTo>
                  <a:cubicBezTo>
                    <a:pt x="72542" y="211531"/>
                    <a:pt x="67685" y="127733"/>
                    <a:pt x="31570" y="524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841D092-F125-4FD6-80AB-4C7864220ED7}"/>
                </a:ext>
              </a:extLst>
            </p:cNvPr>
            <p:cNvSpPr/>
            <p:nvPr/>
          </p:nvSpPr>
          <p:spPr>
            <a:xfrm>
              <a:off x="11324052" y="321244"/>
              <a:ext cx="480690" cy="1683102"/>
            </a:xfrm>
            <a:custGeom>
              <a:avLst/>
              <a:gdLst>
                <a:gd name="connsiteX0" fmla="*/ 0 w 265190"/>
                <a:gd name="connsiteY0" fmla="*/ 0 h 928543"/>
                <a:gd name="connsiteX1" fmla="*/ 36399 w 265190"/>
                <a:gd name="connsiteY1" fmla="*/ 0 h 928543"/>
                <a:gd name="connsiteX2" fmla="*/ 66468 w 265190"/>
                <a:gd name="connsiteY2" fmla="*/ 97519 h 928543"/>
                <a:gd name="connsiteX3" fmla="*/ 153295 w 265190"/>
                <a:gd name="connsiteY3" fmla="*/ 378851 h 928543"/>
                <a:gd name="connsiteX4" fmla="*/ 227958 w 265190"/>
                <a:gd name="connsiteY4" fmla="*/ 691442 h 928543"/>
                <a:gd name="connsiteX5" fmla="*/ 263092 w 265190"/>
                <a:gd name="connsiteY5" fmla="*/ 853459 h 928543"/>
                <a:gd name="connsiteX6" fmla="*/ 265190 w 265190"/>
                <a:gd name="connsiteY6" fmla="*/ 863409 h 928543"/>
                <a:gd name="connsiteX7" fmla="*/ 265190 w 265190"/>
                <a:gd name="connsiteY7" fmla="*/ 928543 h 928543"/>
                <a:gd name="connsiteX8" fmla="*/ 231254 w 265190"/>
                <a:gd name="connsiteY8" fmla="*/ 765942 h 928543"/>
                <a:gd name="connsiteX9" fmla="*/ 189508 w 265190"/>
                <a:gd name="connsiteY9" fmla="*/ 566405 h 928543"/>
                <a:gd name="connsiteX10" fmla="*/ 145818 w 265190"/>
                <a:gd name="connsiteY10" fmla="*/ 409742 h 928543"/>
                <a:gd name="connsiteX11" fmla="*/ 74158 w 265190"/>
                <a:gd name="connsiteY11" fmla="*/ 167852 h 928543"/>
                <a:gd name="connsiteX12" fmla="*/ 37515 w 265190"/>
                <a:gd name="connsiteY12" fmla="*/ 79477 h 92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190" h="928543">
                  <a:moveTo>
                    <a:pt x="0" y="0"/>
                  </a:moveTo>
                  <a:lnTo>
                    <a:pt x="36399" y="0"/>
                  </a:lnTo>
                  <a:lnTo>
                    <a:pt x="66468" y="97519"/>
                  </a:lnTo>
                  <a:cubicBezTo>
                    <a:pt x="94236" y="187226"/>
                    <a:pt x="126380" y="279864"/>
                    <a:pt x="153295" y="378851"/>
                  </a:cubicBezTo>
                  <a:cubicBezTo>
                    <a:pt x="180210" y="477839"/>
                    <a:pt x="188624" y="521776"/>
                    <a:pt x="227958" y="691442"/>
                  </a:cubicBezTo>
                  <a:cubicBezTo>
                    <a:pt x="237791" y="733859"/>
                    <a:pt x="249828" y="790363"/>
                    <a:pt x="263092" y="853459"/>
                  </a:cubicBezTo>
                  <a:lnTo>
                    <a:pt x="265190" y="863409"/>
                  </a:lnTo>
                  <a:lnTo>
                    <a:pt x="265190" y="928543"/>
                  </a:lnTo>
                  <a:lnTo>
                    <a:pt x="231254" y="765942"/>
                  </a:lnTo>
                  <a:cubicBezTo>
                    <a:pt x="215308" y="687524"/>
                    <a:pt x="200851" y="616326"/>
                    <a:pt x="189508" y="566405"/>
                  </a:cubicBezTo>
                  <a:cubicBezTo>
                    <a:pt x="166821" y="466563"/>
                    <a:pt x="165043" y="476168"/>
                    <a:pt x="145818" y="409742"/>
                  </a:cubicBezTo>
                  <a:cubicBezTo>
                    <a:pt x="126593" y="343317"/>
                    <a:pt x="102566" y="244413"/>
                    <a:pt x="74158" y="167852"/>
                  </a:cubicBezTo>
                  <a:cubicBezTo>
                    <a:pt x="63505" y="139142"/>
                    <a:pt x="50735" y="108891"/>
                    <a:pt x="37515" y="79477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24337A6-6EF0-4E1B-B147-6B1136510048}"/>
                </a:ext>
              </a:extLst>
            </p:cNvPr>
            <p:cNvSpPr/>
            <p:nvPr/>
          </p:nvSpPr>
          <p:spPr>
            <a:xfrm>
              <a:off x="10158280" y="319114"/>
              <a:ext cx="1658492" cy="435972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966" h="2405195">
                  <a:moveTo>
                    <a:pt x="654357" y="0"/>
                  </a:moveTo>
                  <a:lnTo>
                    <a:pt x="914966" y="0"/>
                  </a:lnTo>
                  <a:lnTo>
                    <a:pt x="914966" y="10916"/>
                  </a:lnTo>
                  <a:lnTo>
                    <a:pt x="855447" y="83291"/>
                  </a:lnTo>
                  <a:cubicBezTo>
                    <a:pt x="810749" y="134761"/>
                    <a:pt x="766845" y="182634"/>
                    <a:pt x="728943" y="221329"/>
                  </a:cubicBezTo>
                  <a:cubicBezTo>
                    <a:pt x="577337" y="376110"/>
                    <a:pt x="340799" y="391192"/>
                    <a:pt x="228880" y="602329"/>
                  </a:cubicBezTo>
                  <a:cubicBezTo>
                    <a:pt x="116961" y="813466"/>
                    <a:pt x="39968" y="1216692"/>
                    <a:pt x="57430" y="1488154"/>
                  </a:cubicBezTo>
                  <a:cubicBezTo>
                    <a:pt x="74892" y="1759616"/>
                    <a:pt x="234436" y="2148554"/>
                    <a:pt x="333655" y="2231104"/>
                  </a:cubicBezTo>
                  <a:cubicBezTo>
                    <a:pt x="432874" y="2313654"/>
                    <a:pt x="578924" y="2030285"/>
                    <a:pt x="652743" y="1983454"/>
                  </a:cubicBezTo>
                  <a:cubicBezTo>
                    <a:pt x="726562" y="1936623"/>
                    <a:pt x="751962" y="2052510"/>
                    <a:pt x="776568" y="1950117"/>
                  </a:cubicBezTo>
                  <a:cubicBezTo>
                    <a:pt x="801174" y="1847724"/>
                    <a:pt x="774186" y="1510380"/>
                    <a:pt x="800380" y="1369092"/>
                  </a:cubicBezTo>
                  <a:cubicBezTo>
                    <a:pt x="823300" y="1245466"/>
                    <a:pt x="857766" y="1273160"/>
                    <a:pt x="910159" y="1160245"/>
                  </a:cubicBezTo>
                  <a:lnTo>
                    <a:pt x="914966" y="1148447"/>
                  </a:lnTo>
                  <a:lnTo>
                    <a:pt x="914966" y="1249462"/>
                  </a:lnTo>
                  <a:lnTo>
                    <a:pt x="906681" y="1268447"/>
                  </a:lnTo>
                  <a:cubicBezTo>
                    <a:pt x="871471" y="1351977"/>
                    <a:pt x="842052" y="1429020"/>
                    <a:pt x="824193" y="1492917"/>
                  </a:cubicBezTo>
                  <a:cubicBezTo>
                    <a:pt x="752756" y="1748504"/>
                    <a:pt x="894837" y="1908048"/>
                    <a:pt x="795618" y="2054892"/>
                  </a:cubicBezTo>
                  <a:cubicBezTo>
                    <a:pt x="696399" y="2201736"/>
                    <a:pt x="361436" y="2502567"/>
                    <a:pt x="228880" y="2373979"/>
                  </a:cubicBezTo>
                  <a:cubicBezTo>
                    <a:pt x="96324" y="2245392"/>
                    <a:pt x="-6070" y="1596104"/>
                    <a:pt x="280" y="1283367"/>
                  </a:cubicBezTo>
                  <a:cubicBezTo>
                    <a:pt x="6630" y="970630"/>
                    <a:pt x="170936" y="681704"/>
                    <a:pt x="266980" y="497554"/>
                  </a:cubicBezTo>
                  <a:cubicBezTo>
                    <a:pt x="363024" y="313404"/>
                    <a:pt x="488437" y="313405"/>
                    <a:pt x="576543" y="178467"/>
                  </a:cubicBezTo>
                  <a:cubicBezTo>
                    <a:pt x="598570" y="144733"/>
                    <a:pt x="617421" y="102466"/>
                    <a:pt x="634772" y="56726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0B24603-9383-47DF-82E4-DF93739C8E5D}"/>
                </a:ext>
              </a:extLst>
            </p:cNvPr>
            <p:cNvSpPr/>
            <p:nvPr/>
          </p:nvSpPr>
          <p:spPr>
            <a:xfrm>
              <a:off x="10390328" y="651060"/>
              <a:ext cx="1417914" cy="3328155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6714" h="2715060">
                  <a:moveTo>
                    <a:pt x="1156714" y="0"/>
                  </a:moveTo>
                  <a:lnTo>
                    <a:pt x="1154407" y="201881"/>
                  </a:lnTo>
                  <a:lnTo>
                    <a:pt x="914966" y="320781"/>
                  </a:lnTo>
                  <a:lnTo>
                    <a:pt x="855447" y="393156"/>
                  </a:lnTo>
                  <a:cubicBezTo>
                    <a:pt x="810749" y="444626"/>
                    <a:pt x="766845" y="492499"/>
                    <a:pt x="728943" y="531194"/>
                  </a:cubicBezTo>
                  <a:cubicBezTo>
                    <a:pt x="577337" y="685975"/>
                    <a:pt x="340799" y="701057"/>
                    <a:pt x="228880" y="912194"/>
                  </a:cubicBezTo>
                  <a:cubicBezTo>
                    <a:pt x="116961" y="1123331"/>
                    <a:pt x="45445" y="1545336"/>
                    <a:pt x="57430" y="1798019"/>
                  </a:cubicBezTo>
                  <a:cubicBezTo>
                    <a:pt x="69415" y="2050702"/>
                    <a:pt x="213310" y="2310529"/>
                    <a:pt x="300791" y="2428291"/>
                  </a:cubicBezTo>
                  <a:cubicBezTo>
                    <a:pt x="388272" y="2546053"/>
                    <a:pt x="503023" y="2532641"/>
                    <a:pt x="582319" y="2504590"/>
                  </a:cubicBezTo>
                  <a:cubicBezTo>
                    <a:pt x="661615" y="2476539"/>
                    <a:pt x="740225" y="2397588"/>
                    <a:pt x="776568" y="2259982"/>
                  </a:cubicBezTo>
                  <a:cubicBezTo>
                    <a:pt x="812912" y="2122377"/>
                    <a:pt x="774186" y="1820245"/>
                    <a:pt x="800380" y="1678957"/>
                  </a:cubicBezTo>
                  <a:cubicBezTo>
                    <a:pt x="823300" y="1555331"/>
                    <a:pt x="857766" y="1583025"/>
                    <a:pt x="910159" y="1470110"/>
                  </a:cubicBezTo>
                  <a:lnTo>
                    <a:pt x="1145017" y="1293990"/>
                  </a:lnTo>
                  <a:lnTo>
                    <a:pt x="914966" y="1559327"/>
                  </a:lnTo>
                  <a:lnTo>
                    <a:pt x="906681" y="1578312"/>
                  </a:lnTo>
                  <a:cubicBezTo>
                    <a:pt x="871471" y="1661842"/>
                    <a:pt x="842052" y="1738885"/>
                    <a:pt x="824193" y="1802782"/>
                  </a:cubicBezTo>
                  <a:cubicBezTo>
                    <a:pt x="752756" y="2058369"/>
                    <a:pt x="894837" y="2217913"/>
                    <a:pt x="795618" y="2364757"/>
                  </a:cubicBezTo>
                  <a:cubicBezTo>
                    <a:pt x="696399" y="2511601"/>
                    <a:pt x="361436" y="2812432"/>
                    <a:pt x="228880" y="2683844"/>
                  </a:cubicBezTo>
                  <a:cubicBezTo>
                    <a:pt x="96324" y="2555257"/>
                    <a:pt x="-6070" y="1905969"/>
                    <a:pt x="280" y="1593232"/>
                  </a:cubicBezTo>
                  <a:cubicBezTo>
                    <a:pt x="6630" y="1280495"/>
                    <a:pt x="170936" y="991569"/>
                    <a:pt x="266980" y="807419"/>
                  </a:cubicBezTo>
                  <a:cubicBezTo>
                    <a:pt x="363024" y="623269"/>
                    <a:pt x="488437" y="623270"/>
                    <a:pt x="576543" y="488332"/>
                  </a:cubicBezTo>
                  <a:cubicBezTo>
                    <a:pt x="598570" y="454598"/>
                    <a:pt x="617421" y="412331"/>
                    <a:pt x="634772" y="366591"/>
                  </a:cubicBezTo>
                  <a:cubicBezTo>
                    <a:pt x="641300" y="347682"/>
                    <a:pt x="1150186" y="18909"/>
                    <a:pt x="1156714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CB1FDA7-1E6B-4309-9FAE-3A510CFECDBA}"/>
                </a:ext>
              </a:extLst>
            </p:cNvPr>
            <p:cNvSpPr/>
            <p:nvPr/>
          </p:nvSpPr>
          <p:spPr>
            <a:xfrm>
              <a:off x="10685513" y="1158951"/>
              <a:ext cx="1123660" cy="200171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507774 w 1507774"/>
                <a:gd name="connsiteY0" fmla="*/ 0 h 2760068"/>
                <a:gd name="connsiteX1" fmla="*/ 1154407 w 1507774"/>
                <a:gd name="connsiteY1" fmla="*/ 246889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237780 w 1507774"/>
                <a:gd name="connsiteY7" fmla="*/ 2554314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741038 w 1519869"/>
                <a:gd name="connsiteY4" fmla="*/ 576202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736882 w 1519869"/>
                <a:gd name="connsiteY21" fmla="*/ 411599 h 2743267"/>
                <a:gd name="connsiteX22" fmla="*/ 1519869 w 1519869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10616 w 1508231"/>
                <a:gd name="connsiteY11" fmla="*/ 1515118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64626 w 1508231"/>
                <a:gd name="connsiteY11" fmla="*/ 1569129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77025 w 1508231"/>
                <a:gd name="connsiteY9" fmla="*/ 2304990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05012 w 1508231"/>
                <a:gd name="connsiteY9" fmla="*/ 2241979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82776 w 1508231"/>
                <a:gd name="connsiteY8" fmla="*/ 2549598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46769 w 1508231"/>
                <a:gd name="connsiteY8" fmla="*/ 2513592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231" h="2739453">
                  <a:moveTo>
                    <a:pt x="1508231" y="0"/>
                  </a:moveTo>
                  <a:cubicBezTo>
                    <a:pt x="1507462" y="31288"/>
                    <a:pt x="1506692" y="62575"/>
                    <a:pt x="1505923" y="93863"/>
                  </a:cubicBezTo>
                  <a:lnTo>
                    <a:pt x="915423" y="365789"/>
                  </a:lnTo>
                  <a:lnTo>
                    <a:pt x="855904" y="438164"/>
                  </a:lnTo>
                  <a:cubicBezTo>
                    <a:pt x="811206" y="489634"/>
                    <a:pt x="713293" y="501500"/>
                    <a:pt x="675391" y="540195"/>
                  </a:cubicBezTo>
                  <a:cubicBezTo>
                    <a:pt x="523785" y="694976"/>
                    <a:pt x="332254" y="740063"/>
                    <a:pt x="229337" y="957202"/>
                  </a:cubicBezTo>
                  <a:cubicBezTo>
                    <a:pt x="126420" y="1174341"/>
                    <a:pt x="56404" y="1576842"/>
                    <a:pt x="57887" y="1843027"/>
                  </a:cubicBezTo>
                  <a:cubicBezTo>
                    <a:pt x="59370" y="2109212"/>
                    <a:pt x="156757" y="2442553"/>
                    <a:pt x="238237" y="2554314"/>
                  </a:cubicBezTo>
                  <a:cubicBezTo>
                    <a:pt x="319717" y="2666075"/>
                    <a:pt x="468973" y="2565648"/>
                    <a:pt x="546769" y="2513592"/>
                  </a:cubicBezTo>
                  <a:cubicBezTo>
                    <a:pt x="624565" y="2461536"/>
                    <a:pt x="662667" y="2373584"/>
                    <a:pt x="705012" y="2241979"/>
                  </a:cubicBezTo>
                  <a:cubicBezTo>
                    <a:pt x="747357" y="2110375"/>
                    <a:pt x="757568" y="1836107"/>
                    <a:pt x="800837" y="1723965"/>
                  </a:cubicBezTo>
                  <a:cubicBezTo>
                    <a:pt x="844106" y="1611823"/>
                    <a:pt x="912233" y="1682044"/>
                    <a:pt x="964626" y="1569129"/>
                  </a:cubicBezTo>
                  <a:lnTo>
                    <a:pt x="1505535" y="1338998"/>
                  </a:lnTo>
                  <a:lnTo>
                    <a:pt x="1491521" y="1469312"/>
                  </a:lnTo>
                  <a:lnTo>
                    <a:pt x="1060164" y="1632321"/>
                  </a:lnTo>
                  <a:cubicBezTo>
                    <a:pt x="1024954" y="1715851"/>
                    <a:pt x="949678" y="1740721"/>
                    <a:pt x="905663" y="1865794"/>
                  </a:cubicBezTo>
                  <a:cubicBezTo>
                    <a:pt x="861648" y="1990867"/>
                    <a:pt x="928298" y="2241917"/>
                    <a:pt x="796074" y="2382760"/>
                  </a:cubicBezTo>
                  <a:cubicBezTo>
                    <a:pt x="663850" y="2523603"/>
                    <a:pt x="244873" y="2834936"/>
                    <a:pt x="112317" y="2710850"/>
                  </a:cubicBezTo>
                  <a:cubicBezTo>
                    <a:pt x="-20239" y="2586764"/>
                    <a:pt x="1888" y="1929974"/>
                    <a:pt x="737" y="1638240"/>
                  </a:cubicBezTo>
                  <a:cubicBezTo>
                    <a:pt x="-414" y="1346506"/>
                    <a:pt x="9366" y="1144596"/>
                    <a:pt x="105410" y="960446"/>
                  </a:cubicBezTo>
                  <a:cubicBezTo>
                    <a:pt x="201454" y="776296"/>
                    <a:pt x="488894" y="668278"/>
                    <a:pt x="577000" y="533340"/>
                  </a:cubicBezTo>
                  <a:cubicBezTo>
                    <a:pt x="599027" y="499606"/>
                    <a:pt x="707893" y="457339"/>
                    <a:pt x="725244" y="411599"/>
                  </a:cubicBezTo>
                  <a:cubicBezTo>
                    <a:pt x="731772" y="392690"/>
                    <a:pt x="1501703" y="18909"/>
                    <a:pt x="1508231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781773" y="6239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err="1" smtClean="0">
                <a:solidFill>
                  <a:srgbClr val="4C6055"/>
                </a:solidFill>
              </a:rPr>
              <a:t>코드구현</a:t>
            </a:r>
            <a:r>
              <a:rPr lang="en-US" altLang="ko-KR" sz="2400" b="1" kern="0" spc="600" dirty="0" smtClean="0">
                <a:solidFill>
                  <a:srgbClr val="4C6055"/>
                </a:solidFill>
              </a:rPr>
              <a:t>_Sub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3" y="1414591"/>
            <a:ext cx="4175386" cy="2788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3" y="4297885"/>
            <a:ext cx="4042255" cy="2003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9"/>
          <a:stretch/>
        </p:blipFill>
        <p:spPr>
          <a:xfrm>
            <a:off x="4094544" y="3979215"/>
            <a:ext cx="2308846" cy="1715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49" y="1198937"/>
            <a:ext cx="3361991" cy="25769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70" y="3946881"/>
            <a:ext cx="3363150" cy="2293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0126" y="2231380"/>
            <a:ext cx="3008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dirty="0" smtClean="0"/>
              <a:t>상품의 주의사항이나 </a:t>
            </a:r>
            <a:endParaRPr lang="en-US" altLang="ko-KR" sz="900" dirty="0" smtClean="0"/>
          </a:p>
          <a:p>
            <a:pPr algn="ctr">
              <a:lnSpc>
                <a:spcPct val="200000"/>
              </a:lnSpc>
            </a:pPr>
            <a:r>
              <a:rPr lang="ko-KR" altLang="en-US" sz="900" dirty="0" smtClean="0"/>
              <a:t>해당 제품의 자세한 설명 후기 등을 구현했습니다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Nav</a:t>
            </a:r>
            <a:r>
              <a:rPr lang="ko-KR" altLang="en-US" sz="900" dirty="0" smtClean="0"/>
              <a:t>를 달아서 각각의 부제를 눌렀을 때 </a:t>
            </a:r>
            <a:endParaRPr lang="en-US" altLang="ko-KR" sz="900" dirty="0" smtClean="0"/>
          </a:p>
          <a:p>
            <a:pPr algn="ctr">
              <a:lnSpc>
                <a:spcPct val="200000"/>
              </a:lnSpc>
            </a:pPr>
            <a:r>
              <a:rPr lang="ko-KR" altLang="en-US" sz="900" dirty="0" smtClean="0"/>
              <a:t>그 페이지만 생겨나고 나머진 감추도록 </a:t>
            </a:r>
            <a:endParaRPr lang="en-US" altLang="ko-KR" sz="900" dirty="0" smtClean="0"/>
          </a:p>
          <a:p>
            <a:pPr algn="ctr">
              <a:lnSpc>
                <a:spcPct val="200000"/>
              </a:lnSpc>
            </a:pPr>
            <a:r>
              <a:rPr lang="ko-KR" altLang="en-US" sz="900" dirty="0" err="1" smtClean="0"/>
              <a:t>제이쿼리를</a:t>
            </a:r>
            <a:r>
              <a:rPr lang="ko-KR" altLang="en-US" sz="900" dirty="0" smtClean="0"/>
              <a:t> 이용해 구현했습니다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smtClean="0">
                <a:solidFill>
                  <a:srgbClr val="4C6055"/>
                </a:solidFill>
              </a:rPr>
              <a:t>후기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3613" y="1298222"/>
            <a:ext cx="6700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처음 웹이라는 것을 알게 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 정도 된 시점에 쇼핑몰 사이트를 제작해 보게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간단한 페이지 두 개를 구현하는데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보름이라는 시간이 소모되었습니다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구역을 나누는 것도 자리를 잡는 것조차도 많이 서툰 상태로 시작해 불안했지만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 웹사이트를 만듦으로 기초를 다질 수 있었고 더 많은 기능으로 웹사이트를 구현해보고 싶다는 욕심도 생길 수 있었던 유의미한 시간이었습니다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보다 나은 웹사이트를 만들 수 있도록 처음 만든 이번 사이트를 보면서 각오를 다질 수 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smtClean="0">
                <a:solidFill>
                  <a:srgbClr val="4C6055"/>
                </a:solidFill>
              </a:rPr>
              <a:t>목차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948" y="3118344"/>
            <a:ext cx="189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 </a:t>
            </a:r>
            <a:r>
              <a:rPr lang="ko-KR" altLang="en-US" sz="2400" b="1" dirty="0" smtClean="0"/>
              <a:t>기획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00089" y="3118344"/>
            <a:ext cx="189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02 </a:t>
            </a:r>
            <a:r>
              <a:rPr lang="ko-KR" altLang="en-US" sz="2400" b="1" dirty="0" smtClean="0"/>
              <a:t>자료조사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47733" y="3118345"/>
            <a:ext cx="189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</a:t>
            </a:r>
            <a:r>
              <a:rPr lang="ko-KR" altLang="en-US" sz="2400" b="1" dirty="0" smtClean="0"/>
              <a:t>페르소나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95377" y="3118346"/>
            <a:ext cx="189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03</a:t>
            </a:r>
            <a:r>
              <a:rPr lang="ko-KR" altLang="en-US" sz="2400" b="1" dirty="0" err="1"/>
              <a:t>코드구현</a:t>
            </a:r>
            <a:endParaRPr lang="ko-KR" altLang="en-US" sz="2400" b="1" dirty="0"/>
          </a:p>
          <a:p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979715" y="3118346"/>
            <a:ext cx="189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 </a:t>
            </a:r>
            <a:r>
              <a:rPr lang="ko-KR" altLang="en-US" sz="2400" b="1" dirty="0" smtClean="0"/>
              <a:t>후기</a:t>
            </a:r>
            <a:endParaRPr lang="ko-KR" altLang="en-US" sz="24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45067" y="3691467"/>
            <a:ext cx="10770754" cy="8466"/>
          </a:xfrm>
          <a:prstGeom prst="line">
            <a:avLst/>
          </a:prstGeom>
          <a:ln w="38100">
            <a:solidFill>
              <a:srgbClr val="4C60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7497" y="288842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5253749" y="2595087"/>
            <a:ext cx="1684502" cy="1684502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404040"/>
                </a:solidFill>
              </a:rPr>
              <a:t>주제</a:t>
            </a:r>
            <a:endParaRPr lang="ko-KR" altLang="en-US" sz="2400" b="1" dirty="0">
              <a:solidFill>
                <a:srgbClr val="40404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smtClean="0">
                <a:solidFill>
                  <a:srgbClr val="4C6055"/>
                </a:solidFill>
              </a:rPr>
              <a:t>기획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6179433" y="1421040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r>
              <a:rPr lang="ko-KR" altLang="en-US" sz="900" dirty="0" smtClean="0">
                <a:solidFill>
                  <a:srgbClr val="404040"/>
                </a:solidFill>
              </a:rPr>
              <a:t>가구  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 latinLnBrk="0"/>
            <a:r>
              <a:rPr lang="ko-KR" altLang="en-US" sz="900" dirty="0" smtClean="0">
                <a:solidFill>
                  <a:srgbClr val="404040"/>
                </a:solidFill>
              </a:rPr>
              <a:t>사이트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 latinLnBrk="0"/>
            <a:r>
              <a:rPr lang="ko-KR" altLang="en-US" sz="900" dirty="0" err="1" smtClean="0">
                <a:solidFill>
                  <a:srgbClr val="404040"/>
                </a:solidFill>
              </a:rPr>
              <a:t>리뉴얼</a:t>
            </a:r>
            <a:endParaRPr lang="en-US" altLang="ko-KR" sz="900" dirty="0" smtClean="0">
              <a:solidFill>
                <a:srgbClr val="40404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7255504" y="2440227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전시회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err="1" smtClean="0">
                <a:solidFill>
                  <a:srgbClr val="404040"/>
                </a:solidFill>
              </a:rPr>
              <a:t>티켓팅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사이트</a:t>
            </a:r>
            <a:endParaRPr lang="en-US" altLang="ko-KR" sz="900" dirty="0" smtClean="0">
              <a:solidFill>
                <a:srgbClr val="40404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4671074" y="1578164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음식 </a:t>
            </a:r>
            <a:endParaRPr lang="en-US" altLang="ko-KR" sz="900" dirty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>
                <a:solidFill>
                  <a:srgbClr val="404040"/>
                </a:solidFill>
              </a:rPr>
              <a:t>판매 </a:t>
            </a:r>
            <a:endParaRPr lang="en-US" altLang="ko-KR" sz="900" dirty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>
                <a:solidFill>
                  <a:srgbClr val="404040"/>
                </a:solidFill>
              </a:rPr>
              <a:t>사이트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3897921" y="2737451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기타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rgbClr val="404040"/>
                </a:solidFill>
              </a:rPr>
              <a:t>(</a:t>
            </a:r>
            <a:r>
              <a:rPr lang="ko-KR" altLang="en-US" sz="900" dirty="0" smtClean="0">
                <a:solidFill>
                  <a:srgbClr val="404040"/>
                </a:solidFill>
              </a:rPr>
              <a:t>악기</a:t>
            </a:r>
            <a:r>
              <a:rPr lang="en-US" altLang="ko-KR" sz="900" dirty="0" smtClean="0">
                <a:solidFill>
                  <a:srgbClr val="404040"/>
                </a:solidFill>
              </a:rPr>
              <a:t>)</a:t>
            </a:r>
            <a:r>
              <a:rPr lang="ko-KR" altLang="en-US" sz="900" dirty="0" smtClean="0">
                <a:solidFill>
                  <a:srgbClr val="404040"/>
                </a:solidFill>
              </a:rPr>
              <a:t> 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사이트</a:t>
            </a:r>
            <a:endParaRPr lang="ko-KR" altLang="en-US" sz="900" dirty="0">
              <a:solidFill>
                <a:srgbClr val="40404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7046956" y="3971881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가전제품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판매 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사이트</a:t>
            </a:r>
            <a:endParaRPr lang="en-US" altLang="ko-KR" sz="900" dirty="0" smtClean="0">
              <a:solidFill>
                <a:srgbClr val="40404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5641392" y="4678835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핸드폰 판매 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사이트</a:t>
            </a:r>
            <a:endParaRPr lang="ko-KR" altLang="en-US" sz="900" dirty="0">
              <a:solidFill>
                <a:srgbClr val="40404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4327955" y="4085218"/>
            <a:ext cx="947417" cy="920810"/>
          </a:xfrm>
          <a:prstGeom prst="ellipse">
            <a:avLst/>
          </a:prstGeom>
          <a:noFill/>
          <a:ln w="0">
            <a:solidFill>
              <a:srgbClr val="B9AD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운동용품 판매 </a:t>
            </a:r>
            <a:endParaRPr lang="en-US" altLang="ko-KR" sz="9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404040"/>
                </a:solidFill>
              </a:rPr>
              <a:t>사이트 </a:t>
            </a:r>
            <a:endParaRPr lang="ko-KR" altLang="en-US" sz="900" dirty="0">
              <a:solidFill>
                <a:srgbClr val="40404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4828712" y="3344411"/>
            <a:ext cx="408411" cy="76301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6358691" y="2310940"/>
            <a:ext cx="141862" cy="321439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6925431" y="3084022"/>
            <a:ext cx="357243" cy="138049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6756289" y="3964333"/>
            <a:ext cx="347763" cy="225282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2" idx="0"/>
          </p:cNvCxnSpPr>
          <p:nvPr/>
        </p:nvCxnSpPr>
        <p:spPr>
          <a:xfrm flipH="1" flipV="1">
            <a:off x="6098844" y="4291386"/>
            <a:ext cx="16257" cy="387449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5110135" y="3924833"/>
            <a:ext cx="315488" cy="264782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409741" y="2411219"/>
            <a:ext cx="257446" cy="297728"/>
          </a:xfrm>
          <a:prstGeom prst="line">
            <a:avLst/>
          </a:prstGeom>
          <a:ln>
            <a:solidFill>
              <a:srgbClr val="C0B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7123511" y="1881445"/>
            <a:ext cx="1219752" cy="11603"/>
          </a:xfrm>
          <a:prstGeom prst="line">
            <a:avLst/>
          </a:prstGeom>
          <a:ln>
            <a:solidFill>
              <a:srgbClr val="C0B5A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3489510" y="3187550"/>
            <a:ext cx="404914" cy="2985"/>
          </a:xfrm>
          <a:prstGeom prst="line">
            <a:avLst/>
          </a:prstGeom>
          <a:ln>
            <a:solidFill>
              <a:srgbClr val="C0B5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99395"/>
              </p:ext>
            </p:extLst>
          </p:nvPr>
        </p:nvGraphicFramePr>
        <p:xfrm>
          <a:off x="807975" y="2745828"/>
          <a:ext cx="2587803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236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고화질의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이미지와 소스들을 구하기 용이하다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기타만 취급하는 경우보다 다른 악기들도 함께 취급하는 경우가 많아서 복잡하다고 느껴진다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여러 브랜드로 나눠져 있는 제품의 특성상 통합된 쇼핑몰이 있으면 좋겠다고 생각된다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팝업을 최소화해서 정보의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가독성을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늘리면 좋을 것 같다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25300"/>
              </p:ext>
            </p:extLst>
          </p:nvPr>
        </p:nvGraphicFramePr>
        <p:xfrm>
          <a:off x="8411446" y="1418524"/>
          <a:ext cx="2786088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비교적 여백이 많이 이용되고 있어서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제품 자체에 집중 할 수 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다양한 가구를 선보이고 있어서 어떤 것을 주제로 삼아야 할지 고르기 어렵다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종류가 많아서 하나의 집중되는 게 아니라 여러 제품에 시선이 분산된다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024052" y="3550361"/>
            <a:ext cx="4745154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기타의 종류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악기를 처음 접하는 사람도 접근할 수 있게 최대한 단순하고 명확한 정보와 이미지들을 추려서 페이지를 구현한다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58357" y="2090815"/>
            <a:ext cx="4781991" cy="660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기타 브랜드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여러 종류의 브랜드를 골라서 대표할 수 있을만한 기타들로 고를 수 있다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26339" y="2880325"/>
            <a:ext cx="4742867" cy="91573"/>
          </a:xfrm>
          <a:prstGeom prst="roundRect">
            <a:avLst>
              <a:gd name="adj" fmla="val 50000"/>
            </a:avLst>
          </a:prstGeom>
          <a:solidFill>
            <a:srgbClr val="4C60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55197" y="4557678"/>
            <a:ext cx="4714009" cy="831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C60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smtClean="0">
                <a:solidFill>
                  <a:srgbClr val="4C6055"/>
                </a:solidFill>
              </a:rPr>
              <a:t>자료조사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10" y="1707118"/>
            <a:ext cx="253968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08280" y="5286359"/>
            <a:ext cx="313055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68996"/>
              </p:ext>
            </p:extLst>
          </p:nvPr>
        </p:nvGraphicFramePr>
        <p:xfrm>
          <a:off x="2308368" y="1677645"/>
          <a:ext cx="3130374" cy="36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8714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성시경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소속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: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초등학교 수학 교사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성격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: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이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성적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외향적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계획적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사는 곳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: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수원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라이프 스타일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성시경씨는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년 차 수학 선생님이다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초등학교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학생들 사이에서 인기가 좋은 편이고 교사들 간에 유대감도 잘 형성되어 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하지만 최근 들어 몇 년 동안 학생을 가르치는 일을 하다 보니 본인은 배움이 멈췄다고 생각을 하며 다소 우울해 있었다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그러다 동료 교사의 추천으로 악기를 배우겠다고 마음을 먹는다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온라인 쇼핑을 좋아하는 그는 기타를 인터넷으로 주문하려 알아보는데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정보가 너무 많고 복잡한 탓에 어려움을 겪고 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그러다 기타몰이라는 쇼핑몰에 접속하게 된다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6753845" y="5286359"/>
            <a:ext cx="313055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05800"/>
              </p:ext>
            </p:extLst>
          </p:nvPr>
        </p:nvGraphicFramePr>
        <p:xfrm>
          <a:off x="6753933" y="1677645"/>
          <a:ext cx="3130374" cy="36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8714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이주명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소속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: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유튜브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크리에이터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성격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: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감성적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내향적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도전적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사는 곳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: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안산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IBM Plex Sans KR"/>
                        <a:sym typeface="IBM Plex Sans K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IBM Plex Sans KR"/>
                          <a:sym typeface="IBM Plex Sans KR"/>
                        </a:rPr>
                        <a:t> 라이프 스타일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이주명씨는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유튜브 구독자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만명을 겸비한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차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크리에이터이다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주로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브이로그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형식으로 영상을 많이 올린다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 내용의 주제로 영상을 올리다 보니 구독자가 증가하지 않고 있다고 한다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본인도 일상의 지루함을 느껴서 평소에 관심이 있던 기타를 배우는 컨텐츠를 찍으려고 한다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지인이 추천해준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기타몰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홈페이지에 접속하게 된다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smtClean="0">
                <a:solidFill>
                  <a:srgbClr val="4C6055"/>
                </a:solidFill>
              </a:rPr>
              <a:t>페르소나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1"/>
          <a:stretch/>
        </p:blipFill>
        <p:spPr>
          <a:xfrm>
            <a:off x="3995549" y="1766671"/>
            <a:ext cx="1391671" cy="1446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25" y="1766671"/>
            <a:ext cx="1462375" cy="14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err="1" smtClean="0">
                <a:solidFill>
                  <a:srgbClr val="4C6055"/>
                </a:solidFill>
              </a:rPr>
              <a:t>코드구현</a:t>
            </a:r>
            <a:r>
              <a:rPr lang="en-US" altLang="ko-KR" sz="2400" b="1" kern="0" spc="600" dirty="0" smtClean="0">
                <a:solidFill>
                  <a:srgbClr val="4C6055"/>
                </a:solidFill>
              </a:rPr>
              <a:t>_</a:t>
            </a:r>
            <a:r>
              <a:rPr lang="ko-KR" altLang="en-US" sz="1400" b="1" kern="0" spc="600" dirty="0" smtClean="0">
                <a:solidFill>
                  <a:srgbClr val="4C6055"/>
                </a:solidFill>
              </a:rPr>
              <a:t>와이어프레임</a:t>
            </a:r>
            <a:endParaRPr lang="en-US" altLang="ko-KR" sz="1400" b="1" kern="0" spc="600" dirty="0" smtClean="0">
              <a:solidFill>
                <a:srgbClr val="4C605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17" y="1621267"/>
            <a:ext cx="1532659" cy="441405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4496011" y="823835"/>
            <a:ext cx="3949501" cy="797432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970618" y="823835"/>
            <a:ext cx="3494130" cy="797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496011" y="6035325"/>
            <a:ext cx="3949501" cy="243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70618" y="6048382"/>
            <a:ext cx="3494130" cy="230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90" y="795828"/>
            <a:ext cx="1989422" cy="54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626369" y="897330"/>
            <a:ext cx="3784652" cy="573063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969016" y="909003"/>
            <a:ext cx="3582003" cy="544689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33435" y="6098865"/>
            <a:ext cx="3795670" cy="275449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69016" y="6108985"/>
            <a:ext cx="3582003" cy="265329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18" y="897330"/>
            <a:ext cx="1874587" cy="54769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16" y="1470393"/>
            <a:ext cx="1664419" cy="46284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err="1" smtClean="0">
                <a:solidFill>
                  <a:srgbClr val="4C6055"/>
                </a:solidFill>
              </a:rPr>
              <a:t>코드구현</a:t>
            </a:r>
            <a:r>
              <a:rPr lang="en-US" altLang="ko-KR" sz="2400" b="1" kern="0" spc="600" dirty="0" smtClean="0">
                <a:solidFill>
                  <a:srgbClr val="4C6055"/>
                </a:solidFill>
              </a:rPr>
              <a:t>_</a:t>
            </a:r>
            <a:r>
              <a:rPr lang="ko-KR" altLang="en-US" sz="1400" b="1" kern="0" spc="600" dirty="0" smtClean="0">
                <a:solidFill>
                  <a:srgbClr val="4C6055"/>
                </a:solidFill>
              </a:rPr>
              <a:t>와이어프레임</a:t>
            </a:r>
            <a:endParaRPr lang="en-US" altLang="ko-KR" sz="1400" b="1" kern="0" spc="600" dirty="0" smtClean="0">
              <a:solidFill>
                <a:srgbClr val="4C60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29373" y="4715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err="1" smtClean="0">
                <a:solidFill>
                  <a:srgbClr val="4C6055"/>
                </a:solidFill>
              </a:rPr>
              <a:t>코드구현</a:t>
            </a:r>
            <a:r>
              <a:rPr lang="en-US" altLang="ko-KR" sz="2400" b="1" kern="0" spc="600" dirty="0" smtClean="0">
                <a:solidFill>
                  <a:srgbClr val="4C6055"/>
                </a:solidFill>
              </a:rPr>
              <a:t>_Main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5" y="1315156"/>
            <a:ext cx="8177254" cy="31350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07" y="3708821"/>
            <a:ext cx="5320145" cy="25497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06" y="1037391"/>
            <a:ext cx="6101013" cy="2293614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6200000" flipH="1">
            <a:off x="7938655" y="3059083"/>
            <a:ext cx="1496291" cy="1429790"/>
          </a:xfrm>
          <a:prstGeom prst="curvedConnector3">
            <a:avLst/>
          </a:prstGeom>
          <a:ln>
            <a:solidFill>
              <a:srgbClr val="CD95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373" y="5140576"/>
            <a:ext cx="5095702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00" dirty="0" smtClean="0"/>
              <a:t>마우스 커서를 제품에 올렸을 때 제품의 크기가 확대되며 </a:t>
            </a:r>
            <a:endParaRPr lang="en-US" altLang="ko-KR" sz="800" dirty="0" smtClean="0"/>
          </a:p>
          <a:p>
            <a:pPr algn="ctr">
              <a:lnSpc>
                <a:spcPct val="200000"/>
              </a:lnSpc>
            </a:pPr>
            <a:r>
              <a:rPr lang="ko-KR" altLang="en-US" sz="800" dirty="0" smtClean="0"/>
              <a:t>이미지 박스 바깥으로 넘어가는 효과를 넣어 입체감을 주려 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5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781773" y="623971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pc="600" dirty="0" err="1" smtClean="0">
                <a:solidFill>
                  <a:srgbClr val="4C6055"/>
                </a:solidFill>
              </a:rPr>
              <a:t>코드구현</a:t>
            </a:r>
            <a:r>
              <a:rPr lang="en-US" altLang="ko-KR" sz="2400" b="1" kern="0" spc="600" dirty="0" smtClean="0">
                <a:solidFill>
                  <a:srgbClr val="4C6055"/>
                </a:solidFill>
              </a:rPr>
              <a:t>_Sub</a:t>
            </a:r>
            <a:endParaRPr lang="en-US" altLang="ko-KR" sz="2400" b="1" kern="0" spc="600" dirty="0" smtClean="0">
              <a:solidFill>
                <a:srgbClr val="4C605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36" y="3667384"/>
            <a:ext cx="4539929" cy="25509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71" y="3667384"/>
            <a:ext cx="4451252" cy="2557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39"/>
          <a:stretch/>
        </p:blipFill>
        <p:spPr>
          <a:xfrm>
            <a:off x="781773" y="1403363"/>
            <a:ext cx="5761314" cy="1276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672"/>
          <a:stretch/>
        </p:blipFill>
        <p:spPr>
          <a:xfrm>
            <a:off x="5187790" y="1496135"/>
            <a:ext cx="6157543" cy="578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52"/>
          <a:stretch/>
        </p:blipFill>
        <p:spPr>
          <a:xfrm>
            <a:off x="6634056" y="2101564"/>
            <a:ext cx="2637989" cy="1565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936" y="2816961"/>
            <a:ext cx="440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00" dirty="0" smtClean="0"/>
              <a:t>제품의 다양한 모습을 연출하기 위해서 </a:t>
            </a:r>
            <a:r>
              <a:rPr lang="ko-KR" altLang="en-US" sz="1000" dirty="0" err="1" smtClean="0"/>
              <a:t>제이쿼리를</a:t>
            </a:r>
            <a:r>
              <a:rPr lang="ko-KR" altLang="en-US" sz="1000" dirty="0" smtClean="0"/>
              <a:t> 이용해</a:t>
            </a:r>
            <a:endParaRPr lang="en-US" altLang="ko-KR" sz="1000" dirty="0" smtClean="0"/>
          </a:p>
          <a:p>
            <a:pPr algn="ctr">
              <a:lnSpc>
                <a:spcPct val="200000"/>
              </a:lnSpc>
            </a:pPr>
            <a:r>
              <a:rPr lang="ko-KR" altLang="en-US" sz="1000" dirty="0" smtClean="0"/>
              <a:t>클릭하면 해당하는 </a:t>
            </a:r>
            <a:r>
              <a:rPr lang="ko-KR" altLang="en-US" sz="1000" dirty="0" err="1" smtClean="0"/>
              <a:t>디테일한</a:t>
            </a:r>
            <a:r>
              <a:rPr lang="ko-KR" altLang="en-US" sz="1000" dirty="0" smtClean="0"/>
              <a:t> 사진이 나오게끔 구현했습니다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412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498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IBM Plex Sans KR</vt:lpstr>
      <vt:lpstr>맑은 고딕</vt:lpstr>
      <vt:lpstr>Arial</vt:lpstr>
      <vt:lpstr>31_Office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LINE</cp:lastModifiedBy>
  <cp:revision>28</cp:revision>
  <dcterms:created xsi:type="dcterms:W3CDTF">2021-11-26T03:43:52Z</dcterms:created>
  <dcterms:modified xsi:type="dcterms:W3CDTF">2022-05-13T08:57:21Z</dcterms:modified>
</cp:coreProperties>
</file>