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4" r:id="rId6"/>
    <p:sldId id="258" r:id="rId7"/>
    <p:sldId id="264" r:id="rId8"/>
    <p:sldId id="261" r:id="rId9"/>
    <p:sldId id="262" r:id="rId10"/>
    <p:sldId id="263" r:id="rId11"/>
    <p:sldId id="265" r:id="rId12"/>
    <p:sldId id="266" r:id="rId13"/>
    <p:sldId id="275" r:id="rId14"/>
    <p:sldId id="267" r:id="rId15"/>
    <p:sldId id="268" r:id="rId16"/>
    <p:sldId id="269" r:id="rId17"/>
    <p:sldId id="270" r:id="rId18"/>
    <p:sldId id="271" r:id="rId19"/>
    <p:sldId id="260" r:id="rId20"/>
  </p:sldIdLst>
  <p:sldSz cx="9906000" cy="6858000" type="A4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2F9"/>
    <a:srgbClr val="007AC0"/>
    <a:srgbClr val="326FA3"/>
    <a:srgbClr val="0D2748"/>
    <a:srgbClr val="0F486E"/>
    <a:srgbClr val="192B5B"/>
    <a:srgbClr val="3F8BCA"/>
    <a:srgbClr val="1E456E"/>
    <a:srgbClr val="216998"/>
    <a:srgbClr val="061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75"/>
  </p:normalViewPr>
  <p:slideViewPr>
    <p:cSldViewPr snapToGrid="0" snapToObjects="1">
      <p:cViewPr>
        <p:scale>
          <a:sx n="100" d="100"/>
          <a:sy n="100" d="100"/>
        </p:scale>
        <p:origin x="1674" y="4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26ED3-8145-4149-8CD0-11217B8C8905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FC452-21A4-47DF-851C-D9E1F4BAE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FC452-21A4-47DF-851C-D9E1F4BAE5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BCF056-DEDF-5448-AF7E-8DED12714562}"/>
              </a:ext>
            </a:extLst>
          </p:cNvPr>
          <p:cNvSpPr/>
          <p:nvPr userDrawn="1"/>
        </p:nvSpPr>
        <p:spPr>
          <a:xfrm>
            <a:off x="167148" y="7166"/>
            <a:ext cx="9740373" cy="624134"/>
          </a:xfrm>
          <a:prstGeom prst="rect">
            <a:avLst/>
          </a:prstGeom>
          <a:solidFill>
            <a:srgbClr val="DCF2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7AA378-3094-974D-A7C7-195BDEF7E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246" y="196329"/>
            <a:ext cx="3333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1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6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>
            <a:extLst>
              <a:ext uri="{FF2B5EF4-FFF2-40B4-BE49-F238E27FC236}">
                <a16:creationId xmlns:a16="http://schemas.microsoft.com/office/drawing/2014/main" id="{39F1A2A6-5DDD-6E4F-8506-E8997D2678F5}"/>
              </a:ext>
            </a:extLst>
          </p:cNvPr>
          <p:cNvSpPr/>
          <p:nvPr userDrawn="1"/>
        </p:nvSpPr>
        <p:spPr>
          <a:xfrm rot="10800000">
            <a:off x="140653" y="0"/>
            <a:ext cx="9765347" cy="503999"/>
          </a:xfrm>
          <a:prstGeom prst="round1Rect">
            <a:avLst/>
          </a:prstGeom>
          <a:solidFill>
            <a:srgbClr val="DCF2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86" y="828287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9861" y="6631565"/>
            <a:ext cx="706279" cy="205856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19D4FCE-1ACF-0642-87BE-3C5D1CE3C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8870" y="6602385"/>
            <a:ext cx="1310904" cy="21543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marL="0" marR="0" indent="0" algn="r" defTabSz="45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>
                    <a:lumMod val="65000"/>
                  </a:schemeClr>
                </a:solidFill>
                <a:latin typeface="Trebuchet MS"/>
                <a:ea typeface="+mn-ea"/>
                <a:cs typeface="Trebuchet MS"/>
              </a:rPr>
              <a:t>Copyright </a:t>
            </a:r>
            <a:r>
              <a:rPr lang="de-DE" sz="800" b="0" i="0" kern="1200" dirty="0">
                <a:solidFill>
                  <a:schemeClr val="bg1">
                    <a:lumMod val="65000"/>
                  </a:schemeClr>
                </a:solidFill>
                <a:latin typeface="Trebuchet MS"/>
                <a:ea typeface="+mn-ea"/>
                <a:cs typeface="Trebuchet MS"/>
              </a:rPr>
              <a:t>© E1 Co., Ltd.</a:t>
            </a:r>
            <a:endParaRPr lang="en-US" sz="800" b="0" i="0" kern="1200" dirty="0">
              <a:solidFill>
                <a:schemeClr val="bg1">
                  <a:lumMod val="65000"/>
                </a:schemeClr>
              </a:solidFill>
              <a:latin typeface="Trebuchet MS"/>
              <a:ea typeface="+mn-ea"/>
              <a:cs typeface="Trebuchet M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F56461-0700-FA4E-B9D8-D53A6A67F9A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57246" y="158854"/>
            <a:ext cx="333375" cy="228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875" y="84428"/>
            <a:ext cx="5821628" cy="331273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9A19869-E0D8-8D44-BD2F-6B8B8C8E05F9}"/>
              </a:ext>
            </a:extLst>
          </p:cNvPr>
          <p:cNvCxnSpPr>
            <a:cxnSpLocks/>
          </p:cNvCxnSpPr>
          <p:nvPr userDrawn="1"/>
        </p:nvCxnSpPr>
        <p:spPr>
          <a:xfrm>
            <a:off x="225211" y="6563057"/>
            <a:ext cx="9445746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5C9F812-7A81-FF47-82DD-B7D67C83128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97636" y="6629609"/>
            <a:ext cx="965835" cy="1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148" rtl="0" eaLnBrk="1" latinLnBrk="0" hangingPunct="1">
        <a:spcBef>
          <a:spcPct val="0"/>
        </a:spcBef>
        <a:buNone/>
        <a:defRPr sz="1800" b="0" i="0" kern="1200">
          <a:solidFill>
            <a:srgbClr val="192B5B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</p:titleStyle>
    <p:bodyStyle>
      <a:lvl1pPr marL="342861" indent="-342861" algn="l" defTabSz="457148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1pPr>
      <a:lvl2pPr marL="742866" indent="-285717" algn="l" defTabSz="457148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2pPr>
      <a:lvl3pPr marL="1142870" indent="-228574" algn="l" defTabSz="457148" rtl="0" eaLnBrk="1" latinLnBrk="0" hangingPunct="1">
        <a:spcBef>
          <a:spcPct val="20000"/>
        </a:spcBef>
        <a:buFont typeface="Arial"/>
        <a:buChar char="•"/>
        <a:defRPr sz="23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3pPr>
      <a:lvl4pPr marL="1600017" indent="-228574" algn="l" defTabSz="457148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4pPr>
      <a:lvl5pPr marL="2057166" indent="-228574" algn="l" defTabSz="457148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wnload/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hyperlink" Target="https://projectlombok.org/download" TargetMode="External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ko/download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hyperlink" Target="https://www.oracle.com/kr/java/technologies/javase/jdk11-archive-downloads.html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013A7C90-B9E0-414D-8C11-726696CE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0"/>
            <a:ext cx="9906000" cy="6904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37" y="3939249"/>
            <a:ext cx="931643" cy="27942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mtClean="0">
                <a:solidFill>
                  <a:srgbClr val="007AC0"/>
                </a:solidFill>
                <a:latin typeface="+mj-ea"/>
                <a:ea typeface="+mj-ea"/>
                <a:cs typeface="나눔바른고딕"/>
              </a:rPr>
              <a:t>2023.01.01</a:t>
            </a:r>
            <a:endParaRPr lang="en-US" sz="1200" dirty="0">
              <a:solidFill>
                <a:srgbClr val="007AC0"/>
              </a:solidFill>
              <a:latin typeface="+mj-ea"/>
              <a:ea typeface="+mj-ea"/>
              <a:cs typeface="나눔바른고딕"/>
            </a:endParaRPr>
          </a:p>
        </p:txBody>
      </p:sp>
      <p:pic>
        <p:nvPicPr>
          <p:cNvPr id="10" name="Picture 9" descr="E1로고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8" y="6435350"/>
            <a:ext cx="1341501" cy="1840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105" y="2643480"/>
            <a:ext cx="3423864" cy="553988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altLang="ko-KR" sz="3000" dirty="0" err="1" smtClean="0">
                <a:solidFill>
                  <a:srgbClr val="0D2748"/>
                </a:solidFill>
                <a:latin typeface="+mj-ea"/>
                <a:ea typeface="+mj-ea"/>
                <a:cs typeface="Tahoma"/>
              </a:rPr>
              <a:t>React+Spring</a:t>
            </a:r>
            <a:r>
              <a:rPr lang="en-US" altLang="ko-KR" sz="3000" dirty="0" smtClean="0">
                <a:solidFill>
                  <a:srgbClr val="0D2748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3000" dirty="0" err="1" smtClean="0">
                <a:solidFill>
                  <a:srgbClr val="0D2748"/>
                </a:solidFill>
                <a:latin typeface="+mj-ea"/>
                <a:ea typeface="+mj-ea"/>
                <a:cs typeface="Tahoma"/>
              </a:rPr>
              <a:t>셋팅</a:t>
            </a:r>
            <a:endParaRPr lang="en-US" altLang="ko-KR" sz="3000" dirty="0">
              <a:solidFill>
                <a:srgbClr val="326FA3"/>
              </a:solidFill>
              <a:latin typeface="+mj-ea"/>
              <a:ea typeface="+mj-e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69105" y="3289025"/>
            <a:ext cx="1890239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BS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본부 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BS1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팀 </a:t>
            </a:r>
            <a:r>
              <a:rPr lang="ko-KR" altLang="en-US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이명제</a:t>
            </a:r>
            <a:endParaRPr lang="en-US" sz="1400" dirty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672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411936" y="5394777"/>
            <a:ext cx="4471715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eslintrc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파일에서 자신이 원하는 대로 규격 설정 가능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6" y="1034969"/>
            <a:ext cx="7056732" cy="4122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64929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3)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Vscode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ESLint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, Prettier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설정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127" y="4547893"/>
            <a:ext cx="1197383" cy="293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78914" y="2539335"/>
            <a:ext cx="9627086" cy="64632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*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하단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TERMINAL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탭의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+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클릭 후 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Commard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Prompt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로 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cmd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실행</a:t>
            </a: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* 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react_sample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&gt;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react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폴더로 반드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시 이동 후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“</a:t>
            </a:r>
            <a:r>
              <a:rPr lang="en-US" altLang="ko-KR" sz="1200" b="1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npm</a:t>
            </a:r>
            <a:r>
              <a:rPr lang="en-US" altLang="ko-KR" sz="12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en-US" altLang="ko-KR" sz="1200" b="1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i</a:t>
            </a:r>
            <a:r>
              <a:rPr lang="en-US" altLang="ko-KR" sz="12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“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를 입력하여 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package.json</a:t>
            </a:r>
            <a:r>
              <a:rPr lang="en-US" altLang="ko-KR" sz="1200" dirty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에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설정된 모듈들을 받는다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52" y="5843974"/>
            <a:ext cx="2648114" cy="287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36727" y="5843974"/>
            <a:ext cx="974925" cy="278208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*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코드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실행</a:t>
            </a: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54075" y="5888574"/>
            <a:ext cx="839401" cy="197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68441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4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) React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모듈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설정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7" y="1389244"/>
            <a:ext cx="3857077" cy="1038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7" y="3379369"/>
            <a:ext cx="6204766" cy="21672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9" r="1845"/>
          <a:stretch/>
        </p:blipFill>
        <p:spPr>
          <a:xfrm>
            <a:off x="462571" y="3921117"/>
            <a:ext cx="1802696" cy="2672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2571" y="3959745"/>
            <a:ext cx="1802695" cy="212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24071" y="1518313"/>
            <a:ext cx="1802695" cy="212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52097" y="3440737"/>
            <a:ext cx="341762" cy="212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09638" y="4188381"/>
            <a:ext cx="1433961" cy="212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78914" y="1038311"/>
            <a:ext cx="9627086" cy="27820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* 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Vscode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Terminal – New Terminal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클릭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6854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7" y="1537305"/>
            <a:ext cx="4801016" cy="176037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50856" y="2559005"/>
            <a:ext cx="839401" cy="156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50856" y="1997545"/>
            <a:ext cx="839401" cy="156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5" y="4168276"/>
            <a:ext cx="4602879" cy="1714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31807" y="1063658"/>
            <a:ext cx="7756477" cy="27820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* Maven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install -&gt; Maven build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후</a:t>
            </a:r>
            <a:r>
              <a:rPr lang="en-US" altLang="ko-KR" sz="1200" dirty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-&gt;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Update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Project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를 해준다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.</a:t>
            </a:r>
            <a:endParaRPr lang="en-US" altLang="ko-KR" sz="12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08514" y="3297678"/>
            <a:ext cx="0" cy="87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812188" y="4947222"/>
            <a:ext cx="1008698" cy="156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795662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5) 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Spring boot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설정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62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9" y="1542055"/>
            <a:ext cx="6367455" cy="3477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02464" y="1112739"/>
            <a:ext cx="3405012" cy="29545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Goals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에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“</a:t>
            </a:r>
            <a:r>
              <a:rPr lang="en-US" altLang="ko-KR" sz="1200" b="1" dirty="0" smtClean="0">
                <a:solidFill>
                  <a:srgbClr val="44546A"/>
                </a:solidFill>
                <a:latin typeface="+mj-ea"/>
                <a:cs typeface="나눔바른고딕"/>
              </a:rPr>
              <a:t>package”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입력 후 </a:t>
            </a:r>
            <a:r>
              <a:rPr lang="en-US" altLang="ko-KR" sz="1200" dirty="0">
                <a:solidFill>
                  <a:srgbClr val="44546A"/>
                </a:solidFill>
                <a:latin typeface="+mj-ea"/>
                <a:cs typeface="나눔바른고딕"/>
              </a:rPr>
              <a:t>A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pply</a:t>
            </a:r>
            <a:endParaRPr lang="en-US" altLang="ko-KR" sz="12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76948" y="2314619"/>
            <a:ext cx="827386" cy="156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795662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5) 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Spring boot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설정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12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42037" y="1103844"/>
            <a:ext cx="5950156" cy="27820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Profile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을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dev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로 설정 후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apply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후</a:t>
            </a:r>
            <a:r>
              <a:rPr lang="en-US" altLang="ko-KR" sz="1200" dirty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Build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해주면 된다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.</a:t>
            </a:r>
            <a:endParaRPr lang="en-US" altLang="ko-KR" sz="12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2" y="1597064"/>
            <a:ext cx="5486875" cy="359695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316638" y="2803041"/>
            <a:ext cx="1329260" cy="156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795662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5) 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Spring boot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설정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17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34370" y="3032660"/>
            <a:ext cx="6858266" cy="2217200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사용하는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DB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에 맞게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application-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cs typeface="나눔바른고딕"/>
              </a:rPr>
              <a:t>dev.properties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또는 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cs typeface="나눔바른고딕"/>
              </a:rPr>
              <a:t>prod.properties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파일에 설정해주면 된다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200" dirty="0">
              <a:solidFill>
                <a:srgbClr val="44546A"/>
              </a:solidFill>
              <a:latin typeface="+mj-ea"/>
              <a:cs typeface="나눔바른고딕"/>
            </a:endParaRPr>
          </a:p>
          <a:p>
            <a:r>
              <a:rPr lang="en-US" altLang="ko-KR" sz="1200" dirty="0">
                <a:latin typeface="+mn-ea"/>
              </a:rPr>
              <a:t># </a:t>
            </a:r>
            <a:r>
              <a:rPr lang="en-US" altLang="ko-KR" sz="1200" dirty="0" smtClean="0">
                <a:latin typeface="+mn-ea"/>
              </a:rPr>
              <a:t>oracle </a:t>
            </a:r>
            <a:r>
              <a:rPr lang="ko-KR" altLang="en-US" sz="1200" dirty="0" err="1" smtClean="0">
                <a:latin typeface="+mn-ea"/>
              </a:rPr>
              <a:t>셋팅</a:t>
            </a:r>
            <a:r>
              <a:rPr lang="ko-KR" altLang="en-US" sz="1200" dirty="0" smtClean="0">
                <a:latin typeface="+mn-ea"/>
              </a:rPr>
              <a:t> 설정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s</a:t>
            </a:r>
            <a:r>
              <a:rPr lang="en-US" altLang="ko-KR" sz="1200" dirty="0" err="1" smtClean="0">
                <a:latin typeface="+mn-ea"/>
              </a:rPr>
              <a:t>pring.s</a:t>
            </a:r>
            <a:r>
              <a:rPr lang="en-US" altLang="ko-KR" sz="1200" u="sng" dirty="0" err="1" smtClean="0">
                <a:latin typeface="+mn-ea"/>
              </a:rPr>
              <a:t>ample.datasource.driver</a:t>
            </a:r>
            <a:r>
              <a:rPr lang="en-US" altLang="ko-KR" sz="1200" u="sng" dirty="0" smtClean="0">
                <a:latin typeface="+mn-ea"/>
              </a:rPr>
              <a:t>-class-name</a:t>
            </a:r>
            <a:r>
              <a:rPr lang="en-US" altLang="ko-KR" sz="1200" dirty="0" smtClean="0">
                <a:latin typeface="+mn-ea"/>
              </a:rPr>
              <a:t>=net.sf.log4jdbc.sql.jdbcapi.DriverSpy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s</a:t>
            </a:r>
            <a:r>
              <a:rPr lang="en-US" altLang="ko-KR" sz="1200" dirty="0" smtClean="0">
                <a:latin typeface="+mn-ea"/>
              </a:rPr>
              <a:t>pring.s</a:t>
            </a:r>
            <a:r>
              <a:rPr lang="en-US" altLang="ko-KR" sz="1200" u="sng" dirty="0" smtClean="0">
                <a:latin typeface="+mn-ea"/>
              </a:rPr>
              <a:t>ample.datasource.url</a:t>
            </a:r>
            <a:r>
              <a:rPr lang="en-US" altLang="ko-KR" sz="1200" dirty="0" smtClean="0">
                <a:latin typeface="+mn-ea"/>
              </a:rPr>
              <a:t>=jdbc:log4jdbc:oracle:thin:@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로컬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en-US" altLang="ko-KR" sz="1200" dirty="0" smtClean="0">
                <a:latin typeface="+mn-ea"/>
              </a:rPr>
              <a:t>:1521/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SID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spring.s</a:t>
            </a:r>
            <a:r>
              <a:rPr lang="en-US" altLang="ko-KR" sz="1200" u="sng" dirty="0" err="1" smtClean="0">
                <a:latin typeface="+mn-ea"/>
              </a:rPr>
              <a:t>ample.datasource.username</a:t>
            </a:r>
            <a:r>
              <a:rPr lang="en-US" altLang="ko-KR" sz="1200" dirty="0" smtClean="0">
                <a:latin typeface="+mn-ea"/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USERNAME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spring.s</a:t>
            </a:r>
            <a:r>
              <a:rPr lang="en-US" altLang="ko-KR" sz="1200" u="sng" dirty="0" err="1" smtClean="0">
                <a:latin typeface="+mn-ea"/>
              </a:rPr>
              <a:t>ample.datasource.password</a:t>
            </a:r>
            <a:r>
              <a:rPr lang="en-US" altLang="ko-KR" sz="1200" dirty="0" smtClean="0">
                <a:latin typeface="+mn-ea"/>
              </a:rPr>
              <a:t>=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PASSWORD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ko-KR" sz="1200" dirty="0" smtClean="0">
              <a:solidFill>
                <a:srgbClr val="44546A"/>
              </a:solidFill>
              <a:latin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endParaRPr lang="en-US" altLang="ko-KR" sz="1200" dirty="0">
              <a:solidFill>
                <a:srgbClr val="44546A"/>
              </a:solidFill>
              <a:latin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endParaRPr lang="en-US" altLang="ko-KR" sz="1200" dirty="0" smtClean="0">
              <a:solidFill>
                <a:srgbClr val="44546A"/>
              </a:solidFill>
              <a:latin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endParaRPr lang="en-US" altLang="ko-KR" sz="12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0" y="1143326"/>
            <a:ext cx="8436071" cy="1729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795662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5) 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Spring boot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설정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3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API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814424" y="5021182"/>
            <a:ext cx="8198056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React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에서 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API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를 호출할 때 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fetch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나 </a:t>
            </a:r>
            <a:r>
              <a:rPr lang="en-US" altLang="ko-KR" sz="1400" dirty="0" err="1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A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xios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를 사용한다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여기서는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Axios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를 사용한 방법을 알아보겠다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80" y="1539879"/>
            <a:ext cx="3962743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API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41098" y="2469571"/>
            <a:ext cx="682242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일반적인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axios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를 사용해 통신했을 경우 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headers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에 코드가 많이 들어가 복잡해진다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8" y="1015579"/>
            <a:ext cx="3894157" cy="13259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8" y="2926879"/>
            <a:ext cx="3711262" cy="815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17141" y="3870978"/>
            <a:ext cx="7722092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Axios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를 </a:t>
            </a:r>
            <a:r>
              <a:rPr lang="ko-KR" altLang="en-US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모듈화하여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작성하게될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경우 </a:t>
            </a:r>
            <a:r>
              <a:rPr lang="ko-KR" altLang="en-US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간결해진다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 (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모듈화 방법은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aixos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파일 코드를 통해 확인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78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API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7378864" y="1726468"/>
            <a:ext cx="962742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controller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5" y="748139"/>
            <a:ext cx="6911939" cy="12878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5" y="2502197"/>
            <a:ext cx="3711262" cy="815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469541" y="4023378"/>
            <a:ext cx="4224852" cy="803287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Axios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의 부분과 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controller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의 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path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를 일치시키며 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Get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방식일 경우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params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에 </a:t>
            </a:r>
            <a:r>
              <a:rPr lang="ko-KR" altLang="en-US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파라미터값을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넣어주고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Post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방식일 경우 바로 </a:t>
            </a:r>
            <a:r>
              <a:rPr lang="ko-KR" altLang="en-US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넣어주면된다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4178187" y="3008366"/>
            <a:ext cx="130514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Axios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get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방식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246811" y="2690949"/>
            <a:ext cx="15414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93371" y="927463"/>
            <a:ext cx="15414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9555" y="2642676"/>
            <a:ext cx="1191166" cy="509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5" y="3522657"/>
            <a:ext cx="5639289" cy="1676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6106214" y="3441828"/>
            <a:ext cx="1394911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Axios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post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방식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73761" y="3477022"/>
            <a:ext cx="1592742" cy="193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E7166C-E49E-914E-A132-1182FBF71131}"/>
              </a:ext>
            </a:extLst>
          </p:cNvPr>
          <p:cNvSpPr/>
          <p:nvPr/>
        </p:nvSpPr>
        <p:spPr>
          <a:xfrm>
            <a:off x="165538" y="6479628"/>
            <a:ext cx="8403021" cy="3783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16616C-4085-9844-8B36-99C9B0EEBAA3}"/>
              </a:ext>
            </a:extLst>
          </p:cNvPr>
          <p:cNvSpPr/>
          <p:nvPr/>
        </p:nvSpPr>
        <p:spPr>
          <a:xfrm>
            <a:off x="0" y="0"/>
            <a:ext cx="9906000" cy="693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BE5B2-7799-2640-881B-0746FF4A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1767" y="2749277"/>
            <a:ext cx="4903076" cy="92011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나눔바른고딕"/>
                <a:cs typeface="Tahoma"/>
              </a:rPr>
              <a:t>Thank you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ea typeface="나눔바른고딕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289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E7166C-E49E-914E-A132-1182FBF71131}"/>
              </a:ext>
            </a:extLst>
          </p:cNvPr>
          <p:cNvSpPr/>
          <p:nvPr/>
        </p:nvSpPr>
        <p:spPr>
          <a:xfrm>
            <a:off x="165538" y="6479628"/>
            <a:ext cx="8403021" cy="3783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16616C-4085-9844-8B36-99C9B0EEBAA3}"/>
              </a:ext>
            </a:extLst>
          </p:cNvPr>
          <p:cNvSpPr/>
          <p:nvPr/>
        </p:nvSpPr>
        <p:spPr>
          <a:xfrm>
            <a:off x="0" y="0"/>
            <a:ext cx="9906000" cy="693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BE5B2-7799-2640-881B-0746FF4A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1149" y="1292816"/>
            <a:ext cx="1603312" cy="61644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나눔바른고딕"/>
                <a:cs typeface="Tahoma"/>
              </a:rPr>
              <a:t>목 차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ea typeface="나눔바른고딕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6924" y="1154999"/>
            <a:ext cx="3755922" cy="286231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61909" indent="-361909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개발 환경 구성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2.  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api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통신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25423BB-24F4-AE4F-AD16-0B5EF48EFABD}"/>
              </a:ext>
            </a:extLst>
          </p:cNvPr>
          <p:cNvCxnSpPr>
            <a:cxnSpLocks/>
          </p:cNvCxnSpPr>
          <p:nvPr/>
        </p:nvCxnSpPr>
        <p:spPr>
          <a:xfrm>
            <a:off x="3057834" y="1347654"/>
            <a:ext cx="0" cy="3815555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149" y="1752887"/>
            <a:ext cx="3755922" cy="166653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1)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 개발도구 다운로드 및 설치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2)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 형상관리 </a:t>
            </a:r>
            <a:r>
              <a:rPr lang="en-US" altLang="ko-KR" sz="1400" dirty="0" err="1">
                <a:solidFill>
                  <a:srgbClr val="44546A"/>
                </a:solidFill>
                <a:latin typeface="+mj-ea"/>
                <a:cs typeface="나눔바른고딕"/>
              </a:rPr>
              <a:t>Github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400" dirty="0" err="1" smtClean="0">
                <a:solidFill>
                  <a:srgbClr val="44546A"/>
                </a:solidFill>
                <a:latin typeface="+mj-ea"/>
                <a:cs typeface="나눔바른고딕"/>
              </a:rPr>
              <a:t>셋팅</a:t>
            </a:r>
            <a:endParaRPr lang="en-US" altLang="ko-KR" sz="1400" dirty="0" smtClean="0">
              <a:solidFill>
                <a:srgbClr val="44546A"/>
              </a:solidFill>
              <a:latin typeface="+mj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cs typeface="나눔바른고딕"/>
              </a:rPr>
              <a:t>3) </a:t>
            </a:r>
            <a:r>
              <a:rPr lang="en-US" altLang="ko-KR" sz="1400" dirty="0" err="1">
                <a:solidFill>
                  <a:srgbClr val="44546A"/>
                </a:solidFill>
                <a:latin typeface="+mj-ea"/>
                <a:cs typeface="나눔바른고딕"/>
              </a:rPr>
              <a:t>Vscode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en-US" altLang="ko-KR" sz="1400" dirty="0" err="1">
                <a:solidFill>
                  <a:srgbClr val="44546A"/>
                </a:solidFill>
                <a:latin typeface="+mj-ea"/>
                <a:cs typeface="나눔바른고딕"/>
              </a:rPr>
              <a:t>ESLint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, Prettier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설정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cs typeface="나눔바른고딕"/>
              </a:rPr>
              <a:t>4) 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React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모듈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cs typeface="나눔바른고딕"/>
              </a:rPr>
              <a:t>설정</a:t>
            </a:r>
            <a:endParaRPr lang="en-US" altLang="ko-KR" sz="1400" dirty="0" smtClean="0">
              <a:solidFill>
                <a:srgbClr val="44546A"/>
              </a:solidFill>
              <a:latin typeface="+mj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cs typeface="나눔바른고딕"/>
              </a:rPr>
              <a:t>5) Spring boot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cs typeface="나눔바른고딕"/>
              </a:rPr>
              <a:t>설정</a:t>
            </a:r>
            <a:endParaRPr lang="en-US" altLang="ko-KR" sz="1400" dirty="0" smtClean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71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개발 환경 구성</a:t>
            </a:r>
            <a:endParaRPr lang="en-US" dirty="0"/>
          </a:p>
        </p:txBody>
      </p:sp>
      <p:pic>
        <p:nvPicPr>
          <p:cNvPr id="17" name="그림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35" y="1456877"/>
            <a:ext cx="1828958" cy="1828958"/>
          </a:xfrm>
          <a:prstGeom prst="rect">
            <a:avLst/>
          </a:prstGeom>
        </p:spPr>
      </p:pic>
      <p:pic>
        <p:nvPicPr>
          <p:cNvPr id="5" name="그림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67" y="1843654"/>
            <a:ext cx="1166536" cy="1166536"/>
          </a:xfrm>
          <a:prstGeom prst="rect">
            <a:avLst/>
          </a:prstGeom>
        </p:spPr>
      </p:pic>
      <p:pic>
        <p:nvPicPr>
          <p:cNvPr id="8" name="그림 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09" y="1843654"/>
            <a:ext cx="1166536" cy="11665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45404" y="1085085"/>
            <a:ext cx="3534920" cy="29545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아래 </a:t>
            </a:r>
            <a:r>
              <a:rPr lang="ko-KR" altLang="en-US" sz="1200" dirty="0" smtClean="0">
                <a:latin typeface="+mn-ea"/>
              </a:rPr>
              <a:t>이미지를 클릭하여 설치를 진행해 주세요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1" name="그림 20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46" y="3727502"/>
            <a:ext cx="1088564" cy="1088564"/>
          </a:xfrm>
          <a:prstGeom prst="rect">
            <a:avLst/>
          </a:prstGeom>
        </p:spPr>
      </p:pic>
      <p:pic>
        <p:nvPicPr>
          <p:cNvPr id="3" name="그림 2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5" y="3838634"/>
            <a:ext cx="891044" cy="891044"/>
          </a:xfrm>
          <a:prstGeom prst="rect">
            <a:avLst/>
          </a:prstGeom>
        </p:spPr>
      </p:pic>
      <p:pic>
        <p:nvPicPr>
          <p:cNvPr id="4" name="그림 3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67" y="3838634"/>
            <a:ext cx="1260184" cy="1055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971950" y="3132357"/>
            <a:ext cx="723253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nodejs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880324" y="3128652"/>
            <a:ext cx="1244421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Visual Studio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7088821" y="3128652"/>
            <a:ext cx="1157667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Spring boot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1119427" y="4890839"/>
            <a:ext cx="428300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jdk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4127620" y="4894038"/>
            <a:ext cx="843478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Lombok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7300417" y="4894038"/>
            <a:ext cx="734474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Github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563500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1)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개발도구 다운로드 및 설치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6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68701" y="1145879"/>
            <a:ext cx="5416269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* 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Github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가입 후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(</a:t>
            </a:r>
            <a:r>
              <a:rPr lang="ko-KR" altLang="en-US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이명제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)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에게 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[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react_sample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]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프로젝트 초대를 신청합니다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68701" y="4495588"/>
            <a:ext cx="6317669" cy="1107986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* Code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버튼을 눌러 아래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HTTPS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주소를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복사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후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터미널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(CMD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)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을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열어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원하는 경로로 이동</a:t>
            </a:r>
            <a:endParaRPr lang="en-US" altLang="ko-KR" sz="1200" dirty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명령어 </a:t>
            </a:r>
            <a:r>
              <a:rPr lang="en-US" altLang="ko-KR" sz="1200" b="1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git</a:t>
            </a:r>
            <a:r>
              <a:rPr lang="en-US" altLang="ko-KR" sz="12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en-US" altLang="ko-KR" sz="12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clone </a:t>
            </a:r>
            <a:r>
              <a:rPr lang="en-US" altLang="ko-KR" sz="12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“</a:t>
            </a:r>
            <a:r>
              <a:rPr lang="ko-KR" altLang="en-US" sz="12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복사한 주소</a:t>
            </a:r>
            <a:r>
              <a:rPr lang="en-US" altLang="ko-KR" sz="12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”</a:t>
            </a:r>
            <a:r>
              <a:rPr lang="ko-KR" altLang="en-US" sz="12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입력</a:t>
            </a: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9" y="4899665"/>
            <a:ext cx="4983912" cy="2514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162"/>
          <a:stretch/>
        </p:blipFill>
        <p:spPr>
          <a:xfrm>
            <a:off x="368701" y="1680089"/>
            <a:ext cx="5960115" cy="25210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42734" y="3130446"/>
            <a:ext cx="247594" cy="2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32130" y="2256011"/>
            <a:ext cx="696686" cy="2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153131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2)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형상관리 </a:t>
            </a:r>
            <a:r>
              <a:rPr lang="en-US" altLang="ko-KR" sz="1400" dirty="0" err="1">
                <a:solidFill>
                  <a:srgbClr val="44546A"/>
                </a:solidFill>
                <a:latin typeface="+mj-ea"/>
                <a:cs typeface="나눔바른고딕"/>
              </a:rPr>
              <a:t>Github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400" dirty="0" err="1">
                <a:solidFill>
                  <a:srgbClr val="44546A"/>
                </a:solidFill>
                <a:latin typeface="+mj-ea"/>
                <a:cs typeface="나눔바른고딕"/>
              </a:rPr>
              <a:t>셋팅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48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0" y="1208544"/>
            <a:ext cx="6546147" cy="1630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420633" y="3162959"/>
            <a:ext cx="4967428" cy="1311118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Clone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이 되었으면 위 와 같이 파일들이 </a:t>
            </a:r>
            <a:r>
              <a:rPr lang="ko-KR" altLang="en-US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생성됐을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것이다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&gt; react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는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F.E</a:t>
            </a: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44546A"/>
                </a:solidFill>
                <a:latin typeface="+mj-ea"/>
                <a:cs typeface="나눔바른고딕"/>
              </a:rPr>
              <a:t>&gt; 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springboot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는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B.E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j-ea"/>
                <a:cs typeface="나눔바른고딕"/>
              </a:rPr>
              <a:t>&gt;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gitignore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은 커밋할 때 반영시키지 않을 것들을 정의하는 파일이다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4478" y="2023954"/>
            <a:ext cx="918245" cy="663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420633" y="5276653"/>
            <a:ext cx="3956510" cy="29545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생성된 폴더 위치에서 </a:t>
            </a:r>
            <a:r>
              <a:rPr lang="en-US" altLang="ko-KR" sz="12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code .</a:t>
            </a:r>
            <a:r>
              <a:rPr lang="ko-KR" altLang="en-US" sz="1200" b="1" dirty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을 입력하여 </a:t>
            </a: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vscode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실행</a:t>
            </a: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6" y="4837457"/>
            <a:ext cx="2118544" cy="251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153131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2)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형상관리 </a:t>
            </a:r>
            <a:r>
              <a:rPr lang="en-US" altLang="ko-KR" sz="1400" dirty="0" err="1">
                <a:solidFill>
                  <a:srgbClr val="44546A"/>
                </a:solidFill>
                <a:latin typeface="+mj-ea"/>
                <a:cs typeface="나눔바른고딕"/>
              </a:rPr>
              <a:t>Github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ko-KR" altLang="en-US" sz="1400" dirty="0" err="1">
                <a:solidFill>
                  <a:srgbClr val="44546A"/>
                </a:solidFill>
                <a:latin typeface="+mj-ea"/>
                <a:cs typeface="나눔바른고딕"/>
              </a:rPr>
              <a:t>셋팅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63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81480" y="1831074"/>
            <a:ext cx="7367375" cy="2185944"/>
            <a:chOff x="1317126" y="2373371"/>
            <a:chExt cx="7367375" cy="218594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126" y="2373371"/>
              <a:ext cx="1828958" cy="182895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543" y="2373371"/>
              <a:ext cx="1828958" cy="182895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574" y="2842451"/>
              <a:ext cx="914479" cy="91447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378BEC-CDAD-B040-A01D-E6B4FF65225B}"/>
                </a:ext>
              </a:extLst>
            </p:cNvPr>
            <p:cNvSpPr txBox="1"/>
            <p:nvPr/>
          </p:nvSpPr>
          <p:spPr>
            <a:xfrm>
              <a:off x="1919190" y="4248727"/>
              <a:ext cx="624829" cy="310588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dirty="0" smtClean="0">
                  <a:solidFill>
                    <a:srgbClr val="44546A"/>
                  </a:solidFill>
                  <a:latin typeface="+mj-ea"/>
                  <a:ea typeface="+mj-ea"/>
                  <a:cs typeface="나눔바른고딕"/>
                </a:rPr>
                <a:t>React</a:t>
              </a:r>
              <a:endParaRPr lang="en-US" sz="1400" dirty="0">
                <a:solidFill>
                  <a:srgbClr val="44546A"/>
                </a:solidFill>
                <a:latin typeface="+mj-ea"/>
                <a:ea typeface="+mj-ea"/>
                <a:cs typeface="나눔바른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378BEC-CDAD-B040-A01D-E6B4FF65225B}"/>
                </a:ext>
              </a:extLst>
            </p:cNvPr>
            <p:cNvSpPr txBox="1"/>
            <p:nvPr/>
          </p:nvSpPr>
          <p:spPr>
            <a:xfrm>
              <a:off x="7191188" y="4202329"/>
              <a:ext cx="1157667" cy="310588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dirty="0" smtClean="0">
                  <a:solidFill>
                    <a:srgbClr val="44546A"/>
                  </a:solidFill>
                  <a:latin typeface="+mj-ea"/>
                  <a:ea typeface="+mj-ea"/>
                  <a:cs typeface="나눔바른고딕"/>
                </a:rPr>
                <a:t>Spring boot</a:t>
              </a:r>
              <a:endParaRPr lang="en-US" sz="1400" dirty="0">
                <a:solidFill>
                  <a:srgbClr val="44546A"/>
                </a:solidFill>
                <a:latin typeface="+mj-ea"/>
                <a:ea typeface="+mj-ea"/>
                <a:cs typeface="나눔바른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544019" y="4626057"/>
            <a:ext cx="4464020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latin typeface="+mn-ea"/>
              </a:rPr>
              <a:t>React 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Spring boot</a:t>
            </a:r>
            <a:r>
              <a:rPr lang="ko-KR" altLang="en-US" sz="1400" dirty="0" smtClean="0">
                <a:latin typeface="+mn-ea"/>
              </a:rPr>
              <a:t>를 활용해 </a:t>
            </a:r>
            <a:r>
              <a:rPr lang="ko-KR" altLang="en-US" sz="1400" dirty="0">
                <a:latin typeface="+mn-ea"/>
              </a:rPr>
              <a:t>세</a:t>
            </a:r>
            <a:r>
              <a:rPr lang="ko-KR" altLang="en-US" sz="1400" dirty="0" smtClean="0">
                <a:latin typeface="+mn-ea"/>
              </a:rPr>
              <a:t>팅하는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1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1" y="669636"/>
            <a:ext cx="5277752" cy="2965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64929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3)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Vscode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ESLint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, Prettier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설정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75627" y="3154307"/>
            <a:ext cx="8779945" cy="2234448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solidFill>
                  <a:srgbClr val="44546A"/>
                </a:solidFill>
                <a:latin typeface="+mn-ea"/>
                <a:cs typeface="나눔바른고딕"/>
              </a:rPr>
              <a:t>* </a:t>
            </a:r>
            <a:r>
              <a:rPr lang="en-US" altLang="ko-KR" sz="1200" dirty="0" err="1">
                <a:latin typeface="+mn-ea"/>
              </a:rPr>
              <a:t>eslint</a:t>
            </a:r>
            <a:endParaRPr lang="en-US" altLang="ko-KR" sz="1200" dirty="0">
              <a:solidFill>
                <a:srgbClr val="44546A"/>
              </a:solidFill>
              <a:latin typeface="+mn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일관성 </a:t>
            </a:r>
            <a:r>
              <a:rPr lang="ko-KR" altLang="en-US" sz="1200" dirty="0">
                <a:latin typeface="+mn-ea"/>
              </a:rPr>
              <a:t>있는 방식으로 구현할 수 있도록 잡아주는 것이 </a:t>
            </a:r>
            <a:r>
              <a:rPr lang="en-US" altLang="ko-KR" sz="1200" dirty="0" err="1">
                <a:latin typeface="+mn-ea"/>
              </a:rPr>
              <a:t>eslint</a:t>
            </a:r>
            <a:r>
              <a:rPr lang="ko-KR" altLang="en-US" sz="1200" dirty="0">
                <a:latin typeface="+mn-ea"/>
              </a:rPr>
              <a:t>가 하는 </a:t>
            </a:r>
            <a:r>
              <a:rPr lang="ko-KR" altLang="en-US" sz="1200" dirty="0" smtClean="0">
                <a:latin typeface="+mn-ea"/>
              </a:rPr>
              <a:t>역할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*</a:t>
            </a:r>
            <a:r>
              <a:rPr lang="en-US" altLang="ko-KR" sz="1200" dirty="0">
                <a:latin typeface="+mn-ea"/>
              </a:rPr>
              <a:t> prettier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eslint</a:t>
            </a:r>
            <a:r>
              <a:rPr lang="ko-KR" altLang="en-US" sz="1200" dirty="0">
                <a:latin typeface="+mn-ea"/>
              </a:rPr>
              <a:t>처럼 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코드 구현 방식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이 아닌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줄 바꿈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공백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들여 쓰기 등 에디터에서 </a:t>
            </a:r>
            <a:r>
              <a:rPr lang="en-US" altLang="ko-KR" sz="1200" dirty="0" smtClean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텍스트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를 일관되게 작성되도록 도와주는 것이다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4546A"/>
              </a:solidFill>
              <a:latin typeface="+mn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eslint</a:t>
            </a:r>
            <a:r>
              <a:rPr lang="ko-KR" altLang="en-US" sz="1200" dirty="0">
                <a:latin typeface="+mn-ea"/>
              </a:rPr>
              <a:t>는 코드 퀄리티를 보장하도록 도와주고</a:t>
            </a:r>
            <a:r>
              <a:rPr lang="en-US" altLang="ko-KR" sz="1200" dirty="0">
                <a:latin typeface="+mn-ea"/>
              </a:rPr>
              <a:t>, prettier</a:t>
            </a:r>
            <a:r>
              <a:rPr lang="ko-KR" altLang="en-US" sz="1200" dirty="0">
                <a:latin typeface="+mn-ea"/>
              </a:rPr>
              <a:t>는 코드 스타일을 깔끔하게 혹은 통일되도록 </a:t>
            </a:r>
            <a:r>
              <a:rPr lang="ko-KR" altLang="en-US" sz="1200" dirty="0" smtClean="0">
                <a:latin typeface="+mn-ea"/>
              </a:rPr>
              <a:t>도와주기 때문에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필수 설치라고 볼 수 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89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649293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3) </a:t>
            </a:r>
            <a:r>
              <a:rPr lang="en-US" altLang="ko-KR" sz="1400" dirty="0" err="1">
                <a:solidFill>
                  <a:srgbClr val="44546A"/>
                </a:solidFill>
                <a:latin typeface="+mj-ea"/>
                <a:cs typeface="나눔바른고딕"/>
              </a:rPr>
              <a:t>Vscode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 </a:t>
            </a:r>
            <a:r>
              <a:rPr lang="en-US" altLang="ko-KR" sz="1400" dirty="0" err="1">
                <a:solidFill>
                  <a:srgbClr val="44546A"/>
                </a:solidFill>
                <a:latin typeface="+mj-ea"/>
                <a:cs typeface="나눔바른고딕"/>
              </a:rPr>
              <a:t>ESLint</a:t>
            </a:r>
            <a:r>
              <a:rPr lang="en-US" altLang="ko-KR" sz="1400" dirty="0">
                <a:solidFill>
                  <a:srgbClr val="44546A"/>
                </a:solidFill>
                <a:latin typeface="+mj-ea"/>
                <a:cs typeface="나눔바른고딕"/>
              </a:rPr>
              <a:t>, Prettier </a:t>
            </a:r>
            <a:r>
              <a:rPr lang="ko-KR" altLang="en-US" sz="1400" dirty="0">
                <a:solidFill>
                  <a:srgbClr val="44546A"/>
                </a:solidFill>
                <a:latin typeface="+mj-ea"/>
                <a:cs typeface="나눔바른고딕"/>
              </a:rPr>
              <a:t>설정</a:t>
            </a:r>
            <a:endParaRPr lang="en-US" altLang="ko-KR" sz="1400" dirty="0">
              <a:solidFill>
                <a:srgbClr val="44546A"/>
              </a:solidFill>
              <a:latin typeface="+mj-ea"/>
              <a:cs typeface="나눔바른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905758" y="1258534"/>
            <a:ext cx="1535976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vs code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실행 후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5" y="1238709"/>
            <a:ext cx="381033" cy="381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08" y="1156466"/>
            <a:ext cx="914479" cy="5334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4156066" y="1258534"/>
            <a:ext cx="3263179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Extensions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에서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ESLint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와 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Prettier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설치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87" y="1258534"/>
            <a:ext cx="914479" cy="3200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5" y="1899398"/>
            <a:ext cx="2293819" cy="358933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73330" y="3538728"/>
            <a:ext cx="1855864" cy="548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3330" y="4087368"/>
            <a:ext cx="1855864" cy="548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5375" y="3352675"/>
            <a:ext cx="381033" cy="378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729194" y="2295144"/>
            <a:ext cx="1274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4246303" y="2130488"/>
            <a:ext cx="4389513" cy="701720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ESLint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, Prettier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검색해서 설치</a:t>
            </a: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endParaRPr lang="en-US" altLang="ko-KR" sz="1200" dirty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그 외 필요한 플러그인 사용하고 싶으면 </a:t>
            </a:r>
            <a:r>
              <a:rPr lang="en-US" altLang="ko-KR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EXTENSIONS </a:t>
            </a:r>
            <a:r>
              <a:rPr lang="ko-KR" altLang="en-US" sz="12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이용</a:t>
            </a:r>
            <a:endParaRPr lang="en-US" altLang="ko-KR" sz="12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12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73008" y="1236357"/>
            <a:ext cx="6739964" cy="307766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VSCode</a:t>
            </a:r>
            <a:r>
              <a:rPr lang="en-US" altLang="ko-KR" sz="1400" dirty="0">
                <a:latin typeface="+mn-ea"/>
              </a:rPr>
              <a:t> Setting </a:t>
            </a:r>
            <a:r>
              <a:rPr lang="ko-KR" altLang="en-US" sz="1400" dirty="0">
                <a:latin typeface="+mn-ea"/>
              </a:rPr>
              <a:t>수정 </a:t>
            </a:r>
            <a:r>
              <a:rPr lang="en-US" altLang="ko-KR" sz="1400" dirty="0">
                <a:latin typeface="+mn-ea"/>
              </a:rPr>
              <a:t>-&gt; (ctrl + ,)</a:t>
            </a:r>
            <a:r>
              <a:rPr lang="ko-KR" altLang="en-US" sz="1400" dirty="0">
                <a:latin typeface="+mn-ea"/>
              </a:rPr>
              <a:t>누른 후 우측 상단의 </a:t>
            </a:r>
            <a:r>
              <a:rPr lang="en-US" altLang="ko-KR" sz="1400" dirty="0">
                <a:latin typeface="+mn-ea"/>
              </a:rPr>
              <a:t>Open Settings (JSON) </a:t>
            </a:r>
            <a:r>
              <a:rPr lang="ko-KR" altLang="en-US" sz="1400" dirty="0">
                <a:latin typeface="+mn-ea"/>
              </a:rPr>
              <a:t>클릭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5" y="1759090"/>
            <a:ext cx="9041691" cy="23599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836425" y="1655064"/>
            <a:ext cx="294621" cy="293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6" idx="3"/>
            <a:endCxn id="18" idx="0"/>
          </p:cNvCxnSpPr>
          <p:nvPr/>
        </p:nvCxnSpPr>
        <p:spPr>
          <a:xfrm>
            <a:off x="7112972" y="1390240"/>
            <a:ext cx="1870764" cy="2648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73008" y="4281912"/>
            <a:ext cx="1827722" cy="203131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altLang="ko-KR" sz="900" dirty="0">
                <a:latin typeface="+mn-ea"/>
              </a:rPr>
              <a:t>{</a:t>
            </a:r>
          </a:p>
          <a:p>
            <a:r>
              <a:rPr lang="en-US" altLang="ko-KR" sz="900" dirty="0">
                <a:latin typeface="+mn-ea"/>
              </a:rPr>
              <a:t>  "[typescript]": {</a:t>
            </a:r>
          </a:p>
          <a:p>
            <a:r>
              <a:rPr lang="en-US" altLang="ko-KR" sz="900" dirty="0">
                <a:latin typeface="+mn-ea"/>
              </a:rPr>
              <a:t>    "</a:t>
            </a:r>
            <a:r>
              <a:rPr lang="en-US" altLang="ko-KR" sz="900" dirty="0" err="1">
                <a:latin typeface="+mn-ea"/>
              </a:rPr>
              <a:t>editor.formatOnSave</a:t>
            </a:r>
            <a:r>
              <a:rPr lang="en-US" altLang="ko-KR" sz="900" dirty="0">
                <a:latin typeface="+mn-ea"/>
              </a:rPr>
              <a:t>": true</a:t>
            </a:r>
          </a:p>
          <a:p>
            <a:r>
              <a:rPr lang="en-US" altLang="ko-KR" sz="900" dirty="0">
                <a:latin typeface="+mn-ea"/>
              </a:rPr>
              <a:t>  },</a:t>
            </a:r>
          </a:p>
          <a:p>
            <a:r>
              <a:rPr lang="en-US" altLang="ko-KR" sz="900" dirty="0">
                <a:latin typeface="+mn-ea"/>
              </a:rPr>
              <a:t/>
            </a:r>
            <a:br>
              <a:rPr lang="en-US" altLang="ko-KR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  "[</a:t>
            </a:r>
            <a:r>
              <a:rPr lang="en-US" altLang="ko-KR" sz="900" dirty="0" err="1">
                <a:latin typeface="+mn-ea"/>
              </a:rPr>
              <a:t>typescriptreact</a:t>
            </a:r>
            <a:r>
              <a:rPr lang="en-US" altLang="ko-KR" sz="900" dirty="0">
                <a:latin typeface="+mn-ea"/>
              </a:rPr>
              <a:t>]": {</a:t>
            </a:r>
          </a:p>
          <a:p>
            <a:r>
              <a:rPr lang="en-US" altLang="ko-KR" sz="900" dirty="0">
                <a:latin typeface="+mn-ea"/>
              </a:rPr>
              <a:t>    "</a:t>
            </a:r>
            <a:r>
              <a:rPr lang="en-US" altLang="ko-KR" sz="900" dirty="0" err="1">
                <a:latin typeface="+mn-ea"/>
              </a:rPr>
              <a:t>editor.formatOnSave</a:t>
            </a:r>
            <a:r>
              <a:rPr lang="en-US" altLang="ko-KR" sz="900" dirty="0">
                <a:latin typeface="+mn-ea"/>
              </a:rPr>
              <a:t>": true</a:t>
            </a:r>
          </a:p>
          <a:p>
            <a:r>
              <a:rPr lang="en-US" altLang="ko-KR" sz="900" dirty="0">
                <a:latin typeface="+mn-ea"/>
              </a:rPr>
              <a:t>  },</a:t>
            </a:r>
          </a:p>
          <a:p>
            <a:r>
              <a:rPr lang="en-US" altLang="ko-KR" sz="900" dirty="0">
                <a:latin typeface="+mn-ea"/>
              </a:rPr>
              <a:t/>
            </a:r>
            <a:br>
              <a:rPr lang="en-US" altLang="ko-KR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  "</a:t>
            </a:r>
            <a:r>
              <a:rPr lang="en-US" altLang="ko-KR" sz="900" dirty="0" err="1">
                <a:latin typeface="+mn-ea"/>
              </a:rPr>
              <a:t>editor.codeActionsOnSave</a:t>
            </a:r>
            <a:r>
              <a:rPr lang="en-US" altLang="ko-KR" sz="900" dirty="0">
                <a:latin typeface="+mn-ea"/>
              </a:rPr>
              <a:t>": {</a:t>
            </a:r>
          </a:p>
          <a:p>
            <a:r>
              <a:rPr lang="en-US" altLang="ko-KR" sz="900" dirty="0">
                <a:latin typeface="+mn-ea"/>
              </a:rPr>
              <a:t>    "</a:t>
            </a:r>
            <a:r>
              <a:rPr lang="en-US" altLang="ko-KR" sz="900" dirty="0" err="1">
                <a:latin typeface="+mn-ea"/>
              </a:rPr>
              <a:t>source.fixAll.eslint</a:t>
            </a:r>
            <a:r>
              <a:rPr lang="en-US" altLang="ko-KR" sz="900" dirty="0">
                <a:latin typeface="+mn-ea"/>
              </a:rPr>
              <a:t>": true</a:t>
            </a:r>
          </a:p>
          <a:p>
            <a:r>
              <a:rPr lang="en-US" altLang="ko-KR" sz="900" dirty="0">
                <a:latin typeface="+mn-ea"/>
              </a:rPr>
              <a:t>  },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5321562" y="5143687"/>
            <a:ext cx="4098354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왼쪽 코드 </a:t>
            </a:r>
            <a:r>
              <a:rPr lang="en-US" altLang="ko-KR" sz="1400" dirty="0" smtClean="0">
                <a:latin typeface="+mn-ea"/>
              </a:rPr>
              <a:t>copy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후 저장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1" name="직선 화살표 연결선 10"/>
          <p:cNvCxnSpPr>
            <a:stCxn id="22" idx="3"/>
            <a:endCxn id="23" idx="1"/>
          </p:cNvCxnSpPr>
          <p:nvPr/>
        </p:nvCxnSpPr>
        <p:spPr>
          <a:xfrm>
            <a:off x="2200730" y="5297570"/>
            <a:ext cx="3120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64929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3)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Vscode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 </a:t>
            </a:r>
            <a:r>
              <a:rPr lang="en-US" altLang="ko-KR" sz="1400" dirty="0" err="1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ESLint</a:t>
            </a:r>
            <a:r>
              <a:rPr lang="en-US" altLang="ko-KR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, Prettier </a:t>
            </a:r>
            <a:r>
              <a:rPr lang="ko-KR" altLang="en-US" sz="1400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설정</a:t>
            </a:r>
            <a:endParaRPr lang="en-US" altLang="ko-KR" sz="1400" dirty="0" smtClean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06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539</Words>
  <Application>Microsoft Office PowerPoint</Application>
  <PresentationFormat>A4 용지(210x297mm)</PresentationFormat>
  <Paragraphs>120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나눔바른고딕</vt:lpstr>
      <vt:lpstr>맑은 고딕</vt:lpstr>
      <vt:lpstr>Arial</vt:lpstr>
      <vt:lpstr>Calibri</vt:lpstr>
      <vt:lpstr>Tahoma</vt:lpstr>
      <vt:lpstr>Trebuchet MS</vt:lpstr>
      <vt:lpstr>Wingdings</vt:lpstr>
      <vt:lpstr>Office Theme</vt:lpstr>
      <vt:lpstr>PowerPoint 프레젠테이션</vt:lpstr>
      <vt:lpstr>PowerPoint 프레젠테이션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02. API</vt:lpstr>
      <vt:lpstr>02. API</vt:lpstr>
      <vt:lpstr>02. API</vt:lpstr>
      <vt:lpstr>PowerPoint 프레젠테이션</vt:lpstr>
    </vt:vector>
  </TitlesOfParts>
  <Company>E1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geonho won</dc:creator>
  <cp:lastModifiedBy>GU</cp:lastModifiedBy>
  <cp:revision>183</cp:revision>
  <dcterms:created xsi:type="dcterms:W3CDTF">2017-08-11T02:07:51Z</dcterms:created>
  <dcterms:modified xsi:type="dcterms:W3CDTF">2023-01-18T01:26:15Z</dcterms:modified>
</cp:coreProperties>
</file>