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98" r:id="rId4"/>
    <p:sldId id="378" r:id="rId5"/>
    <p:sldId id="510" r:id="rId6"/>
    <p:sldId id="564" r:id="rId7"/>
    <p:sldId id="511" r:id="rId8"/>
    <p:sldId id="379" r:id="rId9"/>
    <p:sldId id="567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1525">
          <p15:clr>
            <a:srgbClr val="A4A3A4"/>
          </p15:clr>
        </p15:guide>
        <p15:guide id="4" orient="horz" pos="2523">
          <p15:clr>
            <a:srgbClr val="A4A3A4"/>
          </p15:clr>
        </p15:guide>
        <p15:guide id="5" pos="2880">
          <p15:clr>
            <a:srgbClr val="A4A3A4"/>
          </p15:clr>
        </p15:guide>
        <p15:guide id="6" pos="5692">
          <p15:clr>
            <a:srgbClr val="A4A3A4"/>
          </p15:clr>
        </p15:guide>
        <p15:guide id="7" pos="22">
          <p15:clr>
            <a:srgbClr val="A4A3A4"/>
          </p15:clr>
        </p15:guide>
        <p15:guide id="8" pos="4241">
          <p15:clr>
            <a:srgbClr val="A4A3A4"/>
          </p15:clr>
        </p15:guide>
        <p15:guide id="9" pos="4195">
          <p15:clr>
            <a:srgbClr val="A4A3A4"/>
          </p15:clr>
        </p15:guide>
        <p15:guide id="10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8" userDrawn="1">
          <p15:clr>
            <a:srgbClr val="A4A3A4"/>
          </p15:clr>
        </p15:guide>
        <p15:guide id="2" pos="2113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0221" autoAdjust="0"/>
  </p:normalViewPr>
  <p:slideViewPr>
    <p:cSldViewPr showGuides="1">
      <p:cViewPr varScale="1">
        <p:scale>
          <a:sx n="79" d="100"/>
          <a:sy n="79" d="100"/>
        </p:scale>
        <p:origin x="1320" y="54"/>
      </p:cViewPr>
      <p:guideLst>
        <p:guide orient="horz" pos="482"/>
        <p:guide orient="horz" pos="4201"/>
        <p:guide orient="horz" pos="1525"/>
        <p:guide orient="horz" pos="2523"/>
        <p:guide pos="2880"/>
        <p:guide pos="5692"/>
        <p:guide pos="22"/>
        <p:guide pos="4241"/>
        <p:guide pos="4195"/>
        <p:guide pos="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276" y="-108"/>
      </p:cViewPr>
      <p:guideLst>
        <p:guide orient="horz" pos="3098"/>
        <p:guide pos="2113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363357559754342E-2"/>
          <c:y val="0.20220206259814166"/>
          <c:w val="0.92416486220472438"/>
          <c:h val="0.63182824803149606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…</c:v>
                </c:pt>
                <c:pt idx="7">
                  <c:v>30일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12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E-46B2-9EE8-94B919881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68448"/>
        <c:axId val="208370528"/>
      </c:lineChart>
      <c:catAx>
        <c:axId val="20836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70528"/>
        <c:crosses val="autoZero"/>
        <c:auto val="1"/>
        <c:lblAlgn val="ctr"/>
        <c:lblOffset val="100"/>
        <c:noMultiLvlLbl val="0"/>
      </c:catAx>
      <c:valAx>
        <c:axId val="2083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6844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FFACF5F9-BF6D-45A1-8B7F-E33A63BB863C}" type="datetimeFigureOut">
              <a:rPr lang="ko-KR" altLang="en-US" smtClean="0"/>
              <a:pPr/>
              <a:t>2024-06-13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8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3DF0817-840A-4486-B261-AF348273438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63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F0817-840A-4486-B261-AF348273438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07950" y="765175"/>
            <a:ext cx="6539783" cy="5903913"/>
          </a:xfrm>
          <a:prstGeom prst="rect">
            <a:avLst/>
          </a:prstGeom>
          <a:noFill/>
          <a:ln>
            <a:solidFill>
              <a:srgbClr val="FF0000">
                <a:alpha val="16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59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9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676980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4314448" y="665681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8A84CA1-731A-40B1-98F5-F0A3E5C6FD6D}" type="slidenum">
              <a:rPr lang="ko-KR" altLang="en-US" sz="800" smtClean="0"/>
              <a:pPr algn="ctr"/>
              <a:t>‹#›</a:t>
            </a:fld>
            <a:endParaRPr lang="ko-KR" altLang="en-US" sz="800" dirty="0"/>
          </a:p>
        </p:txBody>
      </p:sp>
      <p:graphicFrame>
        <p:nvGraphicFramePr>
          <p:cNvPr id="10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0319406"/>
              </p:ext>
            </p:extLst>
          </p:nvPr>
        </p:nvGraphicFramePr>
        <p:xfrm>
          <a:off x="34925" y="37004"/>
          <a:ext cx="9001572" cy="668687"/>
        </p:xfrm>
        <a:graphic>
          <a:graphicData uri="http://schemas.openxmlformats.org/drawingml/2006/table">
            <a:tbl>
              <a:tblPr/>
              <a:tblGrid>
                <a:gridCol w="83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1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캡스톤디자인 </a:t>
                      </a:r>
                      <a:r>
                        <a:rPr lang="en-US" altLang="ko-KR" sz="800" b="1" kern="100" dirty="0">
                          <a:latin typeface="+mn-ea"/>
                          <a:ea typeface="+mn-ea"/>
                          <a:cs typeface="Arial"/>
                        </a:rPr>
                        <a:t>..</a:t>
                      </a:r>
                      <a:r>
                        <a:rPr lang="en-US" altLang="ko-KR" sz="8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800" b="1" kern="100" baseline="0" dirty="0">
                          <a:latin typeface="+mn-ea"/>
                          <a:ea typeface="+mn-ea"/>
                          <a:cs typeface="Arial"/>
                        </a:rPr>
                        <a:t>시스템</a:t>
                      </a:r>
                      <a:r>
                        <a:rPr lang="ko-KR" altLang="en-US" sz="800" b="1" kern="100" dirty="0">
                          <a:latin typeface="+mn-ea"/>
                          <a:ea typeface="+mn-ea"/>
                          <a:cs typeface="Arial"/>
                        </a:rPr>
                        <a:t> 구축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Cap-de-08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75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38485"/>
              </p:ext>
            </p:extLst>
          </p:nvPr>
        </p:nvGraphicFramePr>
        <p:xfrm>
          <a:off x="457200" y="2985319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800" b="1" i="0" u="none" strike="noStrike" dirty="0"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화면설계서</a:t>
                      </a:r>
                      <a:endParaRPr lang="en-US" altLang="ko-KR" sz="2800" b="1" i="0" u="none" strike="noStrike" dirty="0"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9617"/>
              </p:ext>
            </p:extLst>
          </p:nvPr>
        </p:nvGraphicFramePr>
        <p:xfrm>
          <a:off x="457200" y="3517786"/>
          <a:ext cx="8229600" cy="31337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892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>
                          <a:effectLst/>
                          <a:latin typeface="Arial"/>
                        </a:rPr>
                        <a:t>Cap-de-08</a:t>
                      </a: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74391"/>
              </p:ext>
            </p:extLst>
          </p:nvPr>
        </p:nvGraphicFramePr>
        <p:xfrm>
          <a:off x="446856" y="5767123"/>
          <a:ext cx="8229600" cy="43529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6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1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Copyright © 2024 </a:t>
                      </a:r>
                    </a:p>
                    <a:p>
                      <a:pPr algn="ctr" fontAlgn="t"/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사전 승인 없이 본 내용의 전부 또는 일부에 대한 복사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배포</a:t>
                      </a:r>
                      <a:r>
                        <a:rPr lang="en-US" altLang="ko-KR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사용을 금합니다</a:t>
                      </a:r>
                      <a:br>
                        <a:rPr lang="ko-KR" altLang="en-US" sz="800" b="0" i="0" u="none" strike="noStrike" dirty="0"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endParaRPr lang="ko-KR" altLang="en-US" sz="800" b="0" i="0" u="none" strike="noStrike" dirty="0"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8572" marR="8572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32802"/>
              </p:ext>
            </p:extLst>
          </p:nvPr>
        </p:nvGraphicFramePr>
        <p:xfrm>
          <a:off x="114300" y="1581821"/>
          <a:ext cx="8915400" cy="374332"/>
        </p:xfrm>
        <a:graphic>
          <a:graphicData uri="http://schemas.openxmlformats.org/drawingml/2006/table">
            <a:tbl>
              <a:tblPr/>
              <a:tblGrid>
                <a:gridCol w="89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kern="100" dirty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en-US" altLang="ko-KR" sz="2400" b="1" kern="100" baseline="0" dirty="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2400" b="1" kern="100" baseline="0" dirty="0">
                          <a:latin typeface="+mn-ea"/>
                          <a:ea typeface="+mn-ea"/>
                          <a:cs typeface="Arial"/>
                        </a:rPr>
                        <a:t>낙상 감지 시스템</a:t>
                      </a:r>
                      <a:endParaRPr lang="ko-KR" altLang="en-US" sz="2400" b="1" dirty="0">
                        <a:latin typeface="+mn-ea"/>
                        <a:ea typeface="+mn-ea"/>
                      </a:endParaRPr>
                    </a:p>
                  </a:txBody>
                  <a:tcPr marL="9286" marR="9286" marT="857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0212" y="5011860"/>
            <a:ext cx="2513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광주대학교 컴퓨터공학과</a:t>
            </a:r>
          </a:p>
        </p:txBody>
      </p:sp>
    </p:spTree>
    <p:extLst>
      <p:ext uri="{BB962C8B-B14F-4D97-AF65-F5344CB8AC3E}">
        <p14:creationId xmlns:p14="http://schemas.microsoft.com/office/powerpoint/2010/main" val="3175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" y="920914"/>
            <a:ext cx="914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>
                <a:latin typeface="Arial" pitchFamily="34" charset="0"/>
                <a:ea typeface="굴림체" pitchFamily="49" charset="-127"/>
                <a:cs typeface="Arial" pitchFamily="34" charset="0"/>
              </a:rPr>
              <a:t>개 정 이 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267" y="5589240"/>
            <a:ext cx="8241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1)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버전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초안은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0.1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으로 표시 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 된 이후 승인을 득한 이후에는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1.0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부터 시작하여 정수 단위로 변경 관리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발생 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소수점 아래 번호로 관리하고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바뀔 정도의 큰 변경이 발생하면 상위 정수를 변경 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 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V1.2 : 2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번 수정됨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목차 내용이 변경되면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V2.0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이 됨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2)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사유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내용이 이전 문서에 대해 신규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추가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수정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검토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/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승인 인지 선택 기입</a:t>
            </a:r>
          </a:p>
          <a:p>
            <a:r>
              <a:rPr lang="en-US" altLang="ko-KR" sz="800" dirty="0">
                <a:latin typeface="Arial" pitchFamily="34" charset="0"/>
                <a:cs typeface="Arial" pitchFamily="34" charset="0"/>
              </a:rPr>
              <a:t>3)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 :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 내용을 자세히 기록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(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변경된 위치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, </a:t>
            </a:r>
            <a:r>
              <a:rPr lang="ko-KR" altLang="ko-KR" sz="800" dirty="0">
                <a:latin typeface="Arial" pitchFamily="34" charset="0"/>
                <a:cs typeface="Arial" pitchFamily="34" charset="0"/>
              </a:rPr>
              <a:t>즉 페이지 번호와 변경 내용을 기술한다</a:t>
            </a:r>
            <a:r>
              <a:rPr lang="en-US" altLang="ko-KR" sz="800" dirty="0">
                <a:latin typeface="Arial" pitchFamily="34" charset="0"/>
                <a:cs typeface="Arial" pitchFamily="34" charset="0"/>
              </a:rPr>
              <a:t>.)</a:t>
            </a:r>
            <a:endParaRPr lang="ko-KR" altLang="ko-KR" sz="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59252"/>
              </p:ext>
            </p:extLst>
          </p:nvPr>
        </p:nvGraphicFramePr>
        <p:xfrm>
          <a:off x="222739" y="1460788"/>
          <a:ext cx="8603273" cy="3711422"/>
        </p:xfrm>
        <a:graphic>
          <a:graphicData uri="http://schemas.openxmlformats.org/drawingml/2006/table">
            <a:tbl>
              <a:tblPr/>
              <a:tblGrid>
                <a:gridCol w="52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NO.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버전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변경일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변경사유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변경내용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작성자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굴림" pitchFamily="50" charset="-127"/>
                        </a:rPr>
                        <a:t>승인자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굴림" pitchFamily="50" charset="-127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0.1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2024.04.18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>
                          <a:latin typeface="+mn-ea"/>
                          <a:ea typeface="+mn-ea"/>
                        </a:rPr>
                        <a:t>초안작성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0.2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2024.05.20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효율성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800">
                          <a:latin typeface="+mn-ea"/>
                          <a:ea typeface="+mn-ea"/>
                        </a:rPr>
                        <a:t>시간별 낙상 빈도수 수정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염원석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임원진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조무현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+mn-ea"/>
                          <a:ea typeface="+mn-ea"/>
                        </a:rPr>
                        <a:t>2024.05.22.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800">
                          <a:latin typeface="+mn-ea"/>
                          <a:ea typeface="+mn-ea"/>
                        </a:rPr>
                        <a:t>로그인 및 메인 페이지 설명 추가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수정</a:t>
                      </a:r>
                      <a:endParaRPr lang="ko-KR" alt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이명은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2024.05.28.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낙상 로그 확인 페이지 조치완료가 아래 오도록 수정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이명은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>
                          <a:latin typeface="+mn-ea"/>
                          <a:ea typeface="+mn-ea"/>
                        </a:rPr>
                        <a:t>0.5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2024.06.13</a:t>
                      </a:r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페이지의 호실 정보 삭제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낙상 차트 추가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염원석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이명은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800" dirty="0">
                        <a:latin typeface="+mn-ea"/>
                        <a:ea typeface="+mn-ea"/>
                      </a:endParaRPr>
                    </a:p>
                  </a:txBody>
                  <a:tcPr marL="33231" marR="332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9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3231" marR="33231" marT="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96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3131840" y="1782342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itchFamily="50" charset="-127"/>
                <a:ea typeface="나눔고딕" pitchFamily="50" charset="-127"/>
              </a:rPr>
              <a:t>메인 화면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016853" y="908720"/>
            <a:ext cx="271009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ko-KR" sz="1200" b="1" kern="100" dirty="0">
                <a:latin typeface="+mn-ea"/>
                <a:cs typeface="Arial"/>
              </a:rPr>
              <a:t>AI </a:t>
            </a:r>
            <a:r>
              <a:rPr lang="ko-KR" altLang="en-US" sz="1200" b="1" kern="100" dirty="0">
                <a:latin typeface="+mn-ea"/>
                <a:cs typeface="Arial"/>
              </a:rPr>
              <a:t>낙상 감지 시스템</a:t>
            </a:r>
            <a:endParaRPr lang="ko-KR" altLang="en-US" sz="1200" b="1" dirty="0">
              <a:latin typeface="+mn-ea"/>
            </a:endParaRPr>
          </a:p>
        </p:txBody>
      </p:sp>
      <p:cxnSp>
        <p:nvCxnSpPr>
          <p:cNvPr id="152" name="꺾인 연결선 151"/>
          <p:cNvCxnSpPr>
            <a:stCxn id="133" idx="2"/>
            <a:endCxn id="92" idx="0"/>
          </p:cNvCxnSpPr>
          <p:nvPr/>
        </p:nvCxnSpPr>
        <p:spPr>
          <a:xfrm rot="5400000">
            <a:off x="3828091" y="1238533"/>
            <a:ext cx="513582" cy="5740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72000" y="1782341"/>
            <a:ext cx="1332048" cy="4235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낙상 확인 페이지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572000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로그 확인</a:t>
            </a:r>
            <a:endParaRPr lang="en-US" altLang="ko-KR" sz="9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72757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빈도수 확인</a:t>
            </a:r>
          </a:p>
        </p:txBody>
      </p:sp>
      <p:cxnSp>
        <p:nvCxnSpPr>
          <p:cNvPr id="49" name="꺾인 연결선 48"/>
          <p:cNvCxnSpPr>
            <a:stCxn id="133" idx="2"/>
            <a:endCxn id="42" idx="0"/>
          </p:cNvCxnSpPr>
          <p:nvPr/>
        </p:nvCxnSpPr>
        <p:spPr>
          <a:xfrm rot="16200000" flipH="1">
            <a:off x="4548172" y="1092488"/>
            <a:ext cx="513581" cy="8661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31083" y="2901911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낙상 알람 화면</a:t>
            </a:r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31840" y="2342656"/>
            <a:ext cx="1332048" cy="42353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ko-KR" altLang="en-US" sz="900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711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-5539" y="2930539"/>
            <a:ext cx="9155077" cy="9969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>
            <a:noAutofit/>
          </a:bodyPr>
          <a:lstStyle>
            <a:defPPr>
              <a:defRPr lang="ko-KR"/>
            </a:defPPr>
            <a:lvl1pPr algn="ct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kern="100" dirty="0">
                <a:latin typeface="+mn-ea"/>
                <a:cs typeface="Arial"/>
              </a:rPr>
              <a:t>AI </a:t>
            </a:r>
            <a:r>
              <a:rPr lang="ko-KR" altLang="en-US" kern="100" dirty="0">
                <a:latin typeface="+mn-ea"/>
                <a:cs typeface="Arial"/>
              </a:rPr>
              <a:t>낙상 감지 시스템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4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메인 화면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5392"/>
              </p:ext>
            </p:extLst>
          </p:nvPr>
        </p:nvGraphicFramePr>
        <p:xfrm>
          <a:off x="6732240" y="2747801"/>
          <a:ext cx="2306086" cy="1710177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 후 로그인한다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CODE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병원 식별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ID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해당 병원의 층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, PW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는 처음 장비 설치할 때 병원 측에서 문의를 한다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따로 회원가입 창은 없다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버튼을 누르고 입력한 코드와 아이디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비밀번호가 맞을 경우 로그인이 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관련 문의사항이 있을 시 참고하라는 안내문구이다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64932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UI-3DP-01-001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1908024" y="1485629"/>
            <a:ext cx="2386047" cy="2028145"/>
          </a:xfrm>
          <a:prstGeom prst="rect">
            <a:avLst/>
          </a:prstGeom>
          <a:solidFill>
            <a:srgbClr val="DDDDDD">
              <a:alpha val="50980"/>
            </a:srgbClr>
          </a:solidFill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2010599" y="1798767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Rectangle 44"/>
          <p:cNvSpPr>
            <a:spLocks noChangeArrowheads="1"/>
          </p:cNvSpPr>
          <p:nvPr/>
        </p:nvSpPr>
        <p:spPr bwMode="auto">
          <a:xfrm>
            <a:off x="2763128" y="1475550"/>
            <a:ext cx="794678" cy="2970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Rounded Rectangle 1250914"/>
          <p:cNvSpPr>
            <a:spLocks noChangeArrowheads="1"/>
          </p:cNvSpPr>
          <p:nvPr/>
        </p:nvSpPr>
        <p:spPr bwMode="auto">
          <a:xfrm>
            <a:off x="2367825" y="2788299"/>
            <a:ext cx="1729836" cy="33860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kumimoji="0" lang="ko-KR" altLang="en-US" sz="1000" b="1" dirty="0">
                <a:latin typeface="나눔고딕" pitchFamily="50" charset="-127"/>
                <a:ea typeface="나눔고딕" pitchFamily="50" charset="-127"/>
              </a:rPr>
              <a:t>로그인</a:t>
            </a:r>
          </a:p>
        </p:txBody>
      </p:sp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1521698" y="2121396"/>
            <a:ext cx="877601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ID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49035" y="2378799"/>
            <a:ext cx="972962" cy="24903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PW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2402207" y="2182281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65"/>
          <p:cNvSpPr>
            <a:spLocks noChangeArrowheads="1"/>
          </p:cNvSpPr>
          <p:nvPr/>
        </p:nvSpPr>
        <p:spPr bwMode="auto">
          <a:xfrm>
            <a:off x="631444" y="3573769"/>
            <a:ext cx="534023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시스템 담당자  전화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 02) 000-0000  FAX : 00) 000-0000  </a:t>
            </a:r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전자우편 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: 0000</a:t>
            </a:r>
          </a:p>
          <a:p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logout_team@naver.com</a:t>
            </a: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150106" y="4004656"/>
            <a:ext cx="644655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338" y="4087170"/>
            <a:ext cx="1502980" cy="823851"/>
            <a:chOff x="632619" y="5157191"/>
            <a:chExt cx="1726408" cy="1008113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7122" y="5457952"/>
              <a:ext cx="1451314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아이디를 입력하세요</a:t>
              </a:r>
            </a:p>
          </p:txBody>
        </p:sp>
        <p:sp>
          <p:nvSpPr>
            <p:cNvPr id="55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655847" y="4087170"/>
            <a:ext cx="1502980" cy="823851"/>
            <a:chOff x="632619" y="5157191"/>
            <a:chExt cx="1726408" cy="100811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7122" y="5457952"/>
              <a:ext cx="158388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비밀번호를 입력하세요</a:t>
              </a:r>
            </a:p>
          </p:txBody>
        </p:sp>
        <p:sp>
          <p:nvSpPr>
            <p:cNvPr id="52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130383" y="4087170"/>
            <a:ext cx="1649812" cy="823851"/>
            <a:chOff x="562250" y="5157191"/>
            <a:chExt cx="1895068" cy="1008113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32619" y="5157191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250" y="5457952"/>
              <a:ext cx="1895068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아이디가 없습니다</a:t>
              </a:r>
            </a:p>
          </p:txBody>
        </p:sp>
        <p:sp>
          <p:nvSpPr>
            <p:cNvPr id="49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716016" y="4087170"/>
            <a:ext cx="1880644" cy="823851"/>
            <a:chOff x="425960" y="5157191"/>
            <a:chExt cx="2160215" cy="1008113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26789" y="5157191"/>
              <a:ext cx="213806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5960" y="5457952"/>
              <a:ext cx="2160215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비밀번호가 틀렸습니다</a:t>
              </a:r>
            </a:p>
          </p:txBody>
        </p:sp>
        <p:sp>
          <p:nvSpPr>
            <p:cNvPr id="4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2700419" y="838515"/>
            <a:ext cx="819079" cy="5296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1400" dirty="0">
                <a:solidFill>
                  <a:srgbClr val="333333"/>
                </a:solidFill>
                <a:latin typeface="맑은 고딕" pitchFamily="50" charset="-127"/>
              </a:rPr>
              <a:t>로고</a:t>
            </a:r>
          </a:p>
        </p:txBody>
      </p:sp>
      <p:sp>
        <p:nvSpPr>
          <p:cNvPr id="59" name="Line 34"/>
          <p:cNvSpPr>
            <a:spLocks noChangeShapeType="1"/>
          </p:cNvSpPr>
          <p:nvPr/>
        </p:nvSpPr>
        <p:spPr bwMode="auto">
          <a:xfrm>
            <a:off x="1980251" y="3278014"/>
            <a:ext cx="2180893" cy="519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2409082" y="2450219"/>
            <a:ext cx="1720053" cy="162894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1474017" y="1886973"/>
            <a:ext cx="972962" cy="275836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72000" tIns="36000" rIns="72000" bIns="3600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b="1" dirty="0">
                <a:latin typeface="나눔고딕" pitchFamily="50" charset="-127"/>
                <a:ea typeface="나눔고딕" pitchFamily="50" charset="-127"/>
              </a:rPr>
              <a:t>CODE</a:t>
            </a:r>
            <a:endParaRPr lang="ko-KR" altLang="en-US" sz="11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Rectangle 77"/>
          <p:cNvSpPr>
            <a:spLocks noChangeArrowheads="1"/>
          </p:cNvSpPr>
          <p:nvPr/>
        </p:nvSpPr>
        <p:spPr bwMode="auto">
          <a:xfrm>
            <a:off x="2420506" y="1938615"/>
            <a:ext cx="1726929" cy="150246"/>
          </a:xfrm>
          <a:prstGeom prst="rect">
            <a:avLst/>
          </a:prstGeom>
          <a:solidFill>
            <a:srgbClr val="FFFFFF"/>
          </a:solidFill>
          <a:ln w="3175">
            <a:solidFill>
              <a:srgbClr val="969696"/>
            </a:solidFill>
            <a:miter lim="800000"/>
            <a:headEnd/>
            <a:tailEnd/>
          </a:ln>
        </p:spPr>
        <p:txBody>
          <a:bodyPr wrap="none" lIns="0" tIns="36000" rIns="90000" bIns="36000" anchor="ctr"/>
          <a:lstStyle/>
          <a:p>
            <a:pPr>
              <a:defRPr/>
            </a:pPr>
            <a:endParaRPr lang="ko-KR" altLang="ko-KR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18338" y="4964039"/>
            <a:ext cx="1502980" cy="823851"/>
            <a:chOff x="632619" y="5157195"/>
            <a:chExt cx="1726408" cy="1008114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32619" y="5157195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71089" y="5457952"/>
              <a:ext cx="1318739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코드를 입력하세요</a:t>
              </a:r>
            </a:p>
          </p:txBody>
        </p:sp>
        <p:sp>
          <p:nvSpPr>
            <p:cNvPr id="66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191645" y="4957600"/>
            <a:ext cx="1534394" cy="823851"/>
            <a:chOff x="632619" y="5159641"/>
            <a:chExt cx="1762490" cy="1008114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646579" y="5159641"/>
              <a:ext cx="1726408" cy="1008114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619" y="5444635"/>
              <a:ext cx="1762490" cy="282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+mn-ea"/>
                </a:rPr>
                <a:t>입력하신 코드가 없습니다</a:t>
              </a:r>
            </a:p>
          </p:txBody>
        </p:sp>
        <p:sp>
          <p:nvSpPr>
            <p:cNvPr id="70" name="Rounded Rectangle 1250914"/>
            <p:cNvSpPr>
              <a:spLocks noChangeArrowheads="1"/>
            </p:cNvSpPr>
            <p:nvPr/>
          </p:nvSpPr>
          <p:spPr bwMode="auto">
            <a:xfrm>
              <a:off x="1136656" y="5805288"/>
              <a:ext cx="720000" cy="216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9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60943"/>
              </p:ext>
            </p:extLst>
          </p:nvPr>
        </p:nvGraphicFramePr>
        <p:xfrm>
          <a:off x="6732588" y="2747800"/>
          <a:ext cx="2305737" cy="2710367"/>
        </p:xfrm>
        <a:graphic>
          <a:graphicData uri="http://schemas.openxmlformats.org/drawingml/2006/table">
            <a:tbl>
              <a:tblPr firstRow="1" bandRow="1"/>
              <a:tblGrid>
                <a:gridCol w="575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알람을 띄워주는 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원하는 메뉴를 선택한다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알람을 누를시 최근에 발생한 낙상 감지들을 알려준다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붉은색은 조치가 되지 않은 것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초록색은 조치가 된 것이다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오른쪽의 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눌러 없앨 수 있다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 누를 시 로그아웃이 된다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빈도수 확인 버튼 누를 시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전체 낙상 빈도수를 확인할 수 있다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로그 버튼을 누를 시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층의 낙상 로그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들을 보여준다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가운데에 있는 호실을 누를 시 조치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완료를 체크할 수 있는 창이 뜨고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확인을 누를 시 조치가 완료된다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519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98887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감지 시스템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UI-3DP-00-000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낙상 알람 화면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PC-3DP-00-00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통합관리자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2844" y="1000108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메인 화면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538986" y="1310240"/>
            <a:ext cx="57148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로그아웃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336678"/>
            <a:ext cx="826390" cy="3452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r>
              <a:rPr lang="ko-KR" altLang="en-US" sz="700" dirty="0">
                <a:latin typeface="굴림" pitchFamily="50" charset="-127"/>
                <a:ea typeface="나눔고딕"/>
              </a:rPr>
              <a:t>낙상 빈도수 확인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0694" y="1340768"/>
            <a:ext cx="635002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낙상 로그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793" y="1336678"/>
            <a:ext cx="292344" cy="29234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58480" y="1340768"/>
            <a:ext cx="3101124" cy="337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병원 이름 </a:t>
            </a:r>
            <a:r>
              <a:rPr lang="en-US" altLang="ko-KR" sz="700" dirty="0">
                <a:latin typeface="굴림" pitchFamily="50" charset="-127"/>
                <a:ea typeface="나눔고딕"/>
              </a:rPr>
              <a:t>: </a:t>
            </a:r>
            <a:r>
              <a:rPr lang="ko-KR" altLang="en-US" sz="700" dirty="0">
                <a:latin typeface="굴림" pitchFamily="50" charset="-127"/>
                <a:ea typeface="나눔고딕"/>
              </a:rPr>
              <a:t>층수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9929" y="5109870"/>
            <a:ext cx="1502976" cy="823851"/>
            <a:chOff x="632619" y="5157194"/>
            <a:chExt cx="1726408" cy="100811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632619" y="5157194"/>
              <a:ext cx="1726408" cy="1008113"/>
            </a:xfrm>
            <a:prstGeom prst="roundRect">
              <a:avLst>
                <a:gd name="adj" fmla="val 5577"/>
              </a:avLst>
            </a:prstGeom>
            <a:solidFill>
              <a:schemeClr val="bg1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1614" y="5252072"/>
              <a:ext cx="1333473" cy="451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+mn-ea"/>
                </a:rPr>
                <a:t>1</a:t>
              </a:r>
              <a:r>
                <a:rPr lang="ko-KR" altLang="en-US" sz="900" dirty="0">
                  <a:latin typeface="+mn-ea"/>
                </a:rPr>
                <a:t>호실 조치를</a:t>
              </a:r>
              <a:endParaRPr lang="en-US" altLang="ko-KR" sz="900" dirty="0">
                <a:latin typeface="+mn-ea"/>
              </a:endParaRPr>
            </a:p>
            <a:p>
              <a:pPr algn="ctr"/>
              <a:r>
                <a:rPr lang="ko-KR" altLang="en-US" sz="900" dirty="0">
                  <a:latin typeface="+mn-ea"/>
                </a:rPr>
                <a:t>완료하시겠습니까</a:t>
              </a:r>
              <a:r>
                <a:rPr lang="en-US" altLang="ko-KR" sz="900" dirty="0">
                  <a:latin typeface="+mn-ea"/>
                </a:rPr>
                <a:t>?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39" name="Rounded Rectangle 1250914"/>
            <p:cNvSpPr>
              <a:spLocks noChangeArrowheads="1"/>
            </p:cNvSpPr>
            <p:nvPr/>
          </p:nvSpPr>
          <p:spPr bwMode="auto">
            <a:xfrm>
              <a:off x="744369" y="5814059"/>
              <a:ext cx="668873" cy="23328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확인</a:t>
              </a:r>
              <a:endParaRPr kumimoji="0" lang="ko-KR" alt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1" name="Rounded Rectangle 1250914"/>
          <p:cNvSpPr>
            <a:spLocks noChangeArrowheads="1"/>
          </p:cNvSpPr>
          <p:nvPr/>
        </p:nvSpPr>
        <p:spPr bwMode="auto">
          <a:xfrm>
            <a:off x="1006810" y="5646673"/>
            <a:ext cx="582307" cy="19064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취소</a:t>
            </a:r>
            <a:endParaRPr kumimoji="0"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42844" y="5013176"/>
            <a:ext cx="6157348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06641" y="5109870"/>
            <a:ext cx="2153390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2285" y="5142370"/>
            <a:ext cx="1621443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5442" y="539066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55442" y="561718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683407" y="5224567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3680893" y="5473761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3685968" y="5715625"/>
            <a:ext cx="78711" cy="868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1963839" y="538112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1984219" y="564144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Line 34"/>
          <p:cNvSpPr>
            <a:spLocks noChangeShapeType="1"/>
          </p:cNvSpPr>
          <p:nvPr/>
        </p:nvSpPr>
        <p:spPr bwMode="auto">
          <a:xfrm>
            <a:off x="1984219" y="585520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03819" y="5118050"/>
            <a:ext cx="2132466" cy="1199450"/>
          </a:xfrm>
          <a:prstGeom prst="roundRect">
            <a:avLst>
              <a:gd name="adj" fmla="val 5577"/>
            </a:avLst>
          </a:prstGeom>
          <a:solidFill>
            <a:schemeClr val="bg1"/>
          </a:solidFill>
          <a:ln w="9525" algn="ctr">
            <a:solidFill>
              <a:srgbClr val="C0C0C0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16478" y="5157284"/>
            <a:ext cx="1429306" cy="187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3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2619" y="5398847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1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52619" y="5625363"/>
            <a:ext cx="1739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9</a:t>
            </a:r>
            <a:r>
              <a:rPr lang="ko-KR" altLang="en-US" sz="900" dirty="0">
                <a:latin typeface="+mn-ea"/>
              </a:rPr>
              <a:t>호실 낙상이 감지되었습니다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980584" y="5232747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/>
          <p:cNvSpPr/>
          <p:nvPr/>
        </p:nvSpPr>
        <p:spPr>
          <a:xfrm>
            <a:off x="5978070" y="5481941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983145" y="5723805"/>
            <a:ext cx="78711" cy="868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4261016" y="5389302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4281396" y="5649626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>
            <a:off x="4281396" y="5863384"/>
            <a:ext cx="1795766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72000" tIns="36000" rIns="72000" bIns="36000" anchor="ctr"/>
          <a:lstStyle/>
          <a:p>
            <a:pPr>
              <a:defRPr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0865" y="514811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95939" y="5368632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1013" y="5614230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4209" y="5157284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9283" y="5377799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04357" y="5623397"/>
            <a:ext cx="205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0A05F28-4410-E7C6-5A76-7EC46FB41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6424"/>
              </p:ext>
            </p:extLst>
          </p:nvPr>
        </p:nvGraphicFramePr>
        <p:xfrm>
          <a:off x="293424" y="2296376"/>
          <a:ext cx="6192688" cy="271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51520" y="1888835"/>
            <a:ext cx="2732835" cy="3333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2027635" y="1951591"/>
            <a:ext cx="684001" cy="197644"/>
          </a:xfrm>
          <a:prstGeom prst="flowChartAlternateProcess">
            <a:avLst/>
          </a:prstGeom>
          <a:solidFill>
            <a:srgbClr val="DDDDDD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none"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+mn-ea"/>
                <a:ea typeface="+mn-ea"/>
              </a:rPr>
              <a:t>검색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52201" y="1959888"/>
            <a:ext cx="739960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연도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17040" y="1968185"/>
            <a:ext cx="589156" cy="189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rIns="36000" rtlCol="0" anchor="ctr"/>
          <a:lstStyle/>
          <a:p>
            <a:pPr algn="ctr"/>
            <a:r>
              <a:rPr lang="ko-KR" altLang="en-US" sz="700" dirty="0">
                <a:latin typeface="굴림" pitchFamily="50" charset="-127"/>
                <a:ea typeface="나눔고딕"/>
              </a:rPr>
              <a:t>월 선택 ▼</a:t>
            </a:r>
            <a:endParaRPr lang="en-US" altLang="ko-KR" sz="700" dirty="0">
              <a:latin typeface="굴림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464528" y="2483827"/>
            <a:ext cx="848018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423746" y="2129103"/>
            <a:ext cx="65121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20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846" dirty="0"/>
              <a:t>AI </a:t>
            </a:r>
            <a:r>
              <a:rPr lang="ko-KR" altLang="en-US" sz="1846" dirty="0"/>
              <a:t>낙상 감지 시스템</a:t>
            </a:r>
            <a:endParaRPr lang="en-US" altLang="ko-KR" sz="1846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444995" y="2508930"/>
            <a:ext cx="6512169" cy="60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r" latinLnBrk="0">
              <a:spcBef>
                <a:spcPct val="50000"/>
              </a:spcBef>
              <a:defRPr kumimoji="1" sz="3600" b="1">
                <a:latin typeface="Times New Roman" pitchFamily="18" charset="0"/>
                <a:ea typeface="바탕체" pitchFamily="17" charset="-127"/>
              </a:defRPr>
            </a:lvl1pPr>
            <a:lvl2pPr marL="742950" indent="-285750" eaLnBrk="0" hangingPunct="0">
              <a:defRPr kumimoji="1" sz="900"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900"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900"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900"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latin typeface="굴림" charset="-127"/>
                <a:ea typeface="굴림" charset="-127"/>
              </a:defRPr>
            </a:lvl9pPr>
          </a:lstStyle>
          <a:p>
            <a:r>
              <a:rPr lang="ko-KR" altLang="en-US" sz="3323" dirty="0"/>
              <a:t>낙상 확인 페이지</a:t>
            </a:r>
            <a:endParaRPr lang="en-US" altLang="ko-KR" sz="3323" dirty="0"/>
          </a:p>
        </p:txBody>
      </p:sp>
    </p:spTree>
    <p:extLst>
      <p:ext uri="{BB962C8B-B14F-4D97-AF65-F5344CB8AC3E}">
        <p14:creationId xmlns:p14="http://schemas.microsoft.com/office/powerpoint/2010/main" val="40104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056" y="89391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⊙ 낙상 확인 페이지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54246"/>
              </p:ext>
            </p:extLst>
          </p:nvPr>
        </p:nvGraphicFramePr>
        <p:xfrm>
          <a:off x="6732240" y="2747800"/>
          <a:ext cx="2306086" cy="1112520"/>
        </p:xfrm>
        <a:graphic>
          <a:graphicData uri="http://schemas.openxmlformats.org/drawingml/2006/table">
            <a:tbl>
              <a:tblPr firstRow="1" bandRow="1"/>
              <a:tblGrid>
                <a:gridCol w="48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Eras Medium ITC" pitchFamily="34" charset="0"/>
                          <a:ea typeface="맑은 고딕" pitchFamily="50" charset="-127"/>
                          <a:cs typeface="Arial" pitchFamily="34" charset="0"/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Eras Medium ITC" pitchFamily="34" charset="0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Arial" pitchFamily="34" charset="0"/>
                          <a:ea typeface="맑은 고딕" pitchFamily="50" charset="-127"/>
                          <a:cs typeface="Arial" pitchFamily="34" charset="0"/>
                        </a:rPr>
                        <a:t>화면 및 기능설명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및 조치 여부를 확인한다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조치 완료된 부분은 아래쪽에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미조치는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위쪽에 뜨도록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953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가장 최근에 일어난 일이 위로 오도록 한다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249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35599"/>
              </p:ext>
            </p:extLst>
          </p:nvPr>
        </p:nvGraphicFramePr>
        <p:xfrm>
          <a:off x="6732589" y="763920"/>
          <a:ext cx="2310282" cy="1783080"/>
        </p:xfrm>
        <a:graphic>
          <a:graphicData uri="http://schemas.openxmlformats.org/drawingml/2006/table">
            <a:tbl>
              <a:tblPr firstRow="1" bandRow="1"/>
              <a:tblGrid>
                <a:gridCol w="668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AI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낙상 감지 시스템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700" kern="12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굴림"/>
                          <a:cs typeface="+mn-cs"/>
                        </a:rPr>
                        <a:t>낙상 확인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UI-3DP-02-004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최근 한달 간의 낙상 로그 확인</a:t>
                      </a:r>
                      <a:endParaRPr lang="en-US" altLang="ko-KR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+mn-ea"/>
                        </a:rPr>
                        <a:t>PC-3DP-01-02</a:t>
                      </a:r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lang="en-US" altLang="ko-KR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700" b="1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일반사용자</a:t>
                      </a:r>
                      <a:r>
                        <a:rPr lang="en-US" altLang="ko-KR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3333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rgbClr val="3333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2320" y="1363121"/>
            <a:ext cx="2297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⊙ 최근 한달 간의 낙상 로그 확인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49465"/>
              </p:ext>
            </p:extLst>
          </p:nvPr>
        </p:nvGraphicFramePr>
        <p:xfrm>
          <a:off x="270927" y="1700808"/>
          <a:ext cx="6096001" cy="25490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833">
                  <a:extLst>
                    <a:ext uri="{9D8B030D-6E8A-4147-A177-3AD203B41FA5}">
                      <a16:colId xmlns:a16="http://schemas.microsoft.com/office/drawing/2014/main" val="1863854907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3525783743"/>
                    </a:ext>
                  </a:extLst>
                </a:gridCol>
                <a:gridCol w="1074847">
                  <a:extLst>
                    <a:ext uri="{9D8B030D-6E8A-4147-A177-3AD203B41FA5}">
                      <a16:colId xmlns:a16="http://schemas.microsoft.com/office/drawing/2014/main" val="3498940993"/>
                    </a:ext>
                  </a:extLst>
                </a:gridCol>
              </a:tblGrid>
              <a:tr h="4248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/>
                        <a:t>낙상 감지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조치 여부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86873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2024.04.12.18:09:23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1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/>
                        <a:t>미조치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961730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2024.04.12.20:21:30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/>
                        <a:t>5</a:t>
                      </a:r>
                      <a:r>
                        <a:rPr lang="ko-KR" altLang="en-US" sz="900" b="0" dirty="0"/>
                        <a:t>호실 낙상이 감지되었습니다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/>
                        <a:t>조치완료</a:t>
                      </a:r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2574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836865"/>
                  </a:ext>
                </a:extLst>
              </a:tr>
              <a:tr h="424846"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51469"/>
                  </a:ext>
                </a:extLst>
              </a:tr>
              <a:tr h="424846">
                <a:tc gridSpan="2">
                  <a:txBody>
                    <a:bodyPr/>
                    <a:lstStyle/>
                    <a:p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06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23133</TotalTime>
  <Words>667</Words>
  <Application>Microsoft Office PowerPoint</Application>
  <PresentationFormat>화면 슬라이드 쇼(4:3)</PresentationFormat>
  <Paragraphs>198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굴림체</vt:lpstr>
      <vt:lpstr>나눔고딕</vt:lpstr>
      <vt:lpstr>맑은 고딕</vt:lpstr>
      <vt:lpstr>Arial</vt:lpstr>
      <vt:lpstr>Eras Medium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원석 염</cp:lastModifiedBy>
  <cp:revision>586</cp:revision>
  <cp:lastPrinted>2016-12-02T08:26:22Z</cp:lastPrinted>
  <dcterms:created xsi:type="dcterms:W3CDTF">2013-01-15T05:34:45Z</dcterms:created>
  <dcterms:modified xsi:type="dcterms:W3CDTF">2024-06-13T06:35:08Z</dcterms:modified>
</cp:coreProperties>
</file>