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598" r:id="rId4"/>
    <p:sldId id="378" r:id="rId5"/>
    <p:sldId id="510" r:id="rId6"/>
    <p:sldId id="564" r:id="rId7"/>
    <p:sldId id="511" r:id="rId8"/>
    <p:sldId id="379" r:id="rId9"/>
    <p:sldId id="508" r:id="rId10"/>
    <p:sldId id="599" r:id="rId11"/>
    <p:sldId id="567" r:id="rId12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>
          <p15:clr>
            <a:srgbClr val="A4A3A4"/>
          </p15:clr>
        </p15:guide>
        <p15:guide id="2" orient="horz" pos="4201">
          <p15:clr>
            <a:srgbClr val="A4A3A4"/>
          </p15:clr>
        </p15:guide>
        <p15:guide id="3" orient="horz" pos="1525">
          <p15:clr>
            <a:srgbClr val="A4A3A4"/>
          </p15:clr>
        </p15:guide>
        <p15:guide id="4" orient="horz" pos="2523">
          <p15:clr>
            <a:srgbClr val="A4A3A4"/>
          </p15:clr>
        </p15:guide>
        <p15:guide id="5" pos="2880">
          <p15:clr>
            <a:srgbClr val="A4A3A4"/>
          </p15:clr>
        </p15:guide>
        <p15:guide id="6" pos="5692">
          <p15:clr>
            <a:srgbClr val="A4A3A4"/>
          </p15:clr>
        </p15:guide>
        <p15:guide id="7" pos="22">
          <p15:clr>
            <a:srgbClr val="A4A3A4"/>
          </p15:clr>
        </p15:guide>
        <p15:guide id="8" pos="4241">
          <p15:clr>
            <a:srgbClr val="A4A3A4"/>
          </p15:clr>
        </p15:guide>
        <p15:guide id="9" pos="4195">
          <p15:clr>
            <a:srgbClr val="A4A3A4"/>
          </p15:clr>
        </p15:guide>
        <p15:guide id="10" pos="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8" userDrawn="1">
          <p15:clr>
            <a:srgbClr val="A4A3A4"/>
          </p15:clr>
        </p15:guide>
        <p15:guide id="2" pos="2113" userDrawn="1">
          <p15:clr>
            <a:srgbClr val="A4A3A4"/>
          </p15:clr>
        </p15:guide>
        <p15:guide id="3" orient="horz" pos="3127" userDrawn="1">
          <p15:clr>
            <a:srgbClr val="A4A3A4"/>
          </p15:clr>
        </p15:guide>
        <p15:guide id="4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0221" autoAdjust="0"/>
  </p:normalViewPr>
  <p:slideViewPr>
    <p:cSldViewPr showGuides="1">
      <p:cViewPr varScale="1">
        <p:scale>
          <a:sx n="103" d="100"/>
          <a:sy n="103" d="100"/>
        </p:scale>
        <p:origin x="1134" y="108"/>
      </p:cViewPr>
      <p:guideLst>
        <p:guide orient="horz" pos="482"/>
        <p:guide orient="horz" pos="4201"/>
        <p:guide orient="horz" pos="1525"/>
        <p:guide orient="horz" pos="2523"/>
        <p:guide pos="2880"/>
        <p:guide pos="5692"/>
        <p:guide pos="22"/>
        <p:guide pos="4241"/>
        <p:guide pos="4195"/>
        <p:guide pos="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7" d="100"/>
          <a:sy n="67" d="100"/>
        </p:scale>
        <p:origin x="-3276" y="-108"/>
      </p:cViewPr>
      <p:guideLst>
        <p:guide orient="horz" pos="3098"/>
        <p:guide pos="2113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280071793601072E-2"/>
          <c:y val="0.1975161698653472"/>
          <c:w val="0.92416486220472438"/>
          <c:h val="0.63182824803149606"/>
        </c:manualLayout>
      </c:layout>
      <c:lineChart>
        <c:grouping val="standard"/>
        <c:varyColors val="0"/>
        <c:ser>
          <c:idx val="2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1일</c:v>
                </c:pt>
                <c:pt idx="1">
                  <c:v>2일</c:v>
                </c:pt>
                <c:pt idx="2">
                  <c:v>3일</c:v>
                </c:pt>
                <c:pt idx="3">
                  <c:v>4일</c:v>
                </c:pt>
                <c:pt idx="4">
                  <c:v>5일</c:v>
                </c:pt>
                <c:pt idx="5">
                  <c:v>6일</c:v>
                </c:pt>
                <c:pt idx="6">
                  <c:v>…</c:v>
                </c:pt>
                <c:pt idx="7">
                  <c:v>30일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3</c:v>
                </c:pt>
                <c:pt idx="1">
                  <c:v>5</c:v>
                </c:pt>
                <c:pt idx="2">
                  <c:v>2</c:v>
                </c:pt>
                <c:pt idx="3">
                  <c:v>1</c:v>
                </c:pt>
                <c:pt idx="4">
                  <c:v>4</c:v>
                </c:pt>
                <c:pt idx="5">
                  <c:v>12</c:v>
                </c:pt>
                <c:pt idx="6">
                  <c:v>3</c:v>
                </c:pt>
                <c:pt idx="7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463-4F02-8ADE-5BA568D402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368448"/>
        <c:axId val="208370528"/>
      </c:lineChart>
      <c:catAx>
        <c:axId val="208368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370528"/>
        <c:crosses val="autoZero"/>
        <c:auto val="1"/>
        <c:lblAlgn val="ctr"/>
        <c:lblOffset val="100"/>
        <c:noMultiLvlLbl val="0"/>
      </c:catAx>
      <c:valAx>
        <c:axId val="20837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368448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280071793601072E-2"/>
          <c:y val="0.1975161698653472"/>
          <c:w val="0.92416486220472438"/>
          <c:h val="0.631828248031496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01월 01일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0~6</c:v>
                </c:pt>
                <c:pt idx="1">
                  <c:v>6~12</c:v>
                </c:pt>
                <c:pt idx="2">
                  <c:v>12~18</c:v>
                </c:pt>
                <c:pt idx="3">
                  <c:v>18~24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66B-4E57-BA46-0B44B6C3053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01월 02일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0~6</c:v>
                </c:pt>
                <c:pt idx="1">
                  <c:v>6~12</c:v>
                </c:pt>
                <c:pt idx="2">
                  <c:v>12~18</c:v>
                </c:pt>
                <c:pt idx="3">
                  <c:v>18~24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66B-4E57-BA46-0B44B6C3053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01월 03일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0~6</c:v>
                </c:pt>
                <c:pt idx="1">
                  <c:v>6~12</c:v>
                </c:pt>
                <c:pt idx="2">
                  <c:v>12~18</c:v>
                </c:pt>
                <c:pt idx="3">
                  <c:v>18~24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66B-4E57-BA46-0B44B6C305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368448"/>
        <c:axId val="208370528"/>
      </c:lineChart>
      <c:catAx>
        <c:axId val="208368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370528"/>
        <c:crosses val="autoZero"/>
        <c:auto val="1"/>
        <c:lblAlgn val="ctr"/>
        <c:lblOffset val="100"/>
        <c:noMultiLvlLbl val="0"/>
      </c:catAx>
      <c:valAx>
        <c:axId val="20837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368448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699312479491939"/>
          <c:y val="0.74270061975150226"/>
          <c:w val="0.57977908785328769"/>
          <c:h val="9.17004651619507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8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8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FFACF5F9-BF6D-45A1-8B7F-E33A63BB863C}" type="datetimeFigureOut">
              <a:rPr lang="ko-KR" altLang="en-US" smtClean="0"/>
              <a:pPr/>
              <a:t>2024-05-20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6"/>
          </a:xfrm>
          <a:prstGeom prst="rect">
            <a:avLst/>
          </a:prstGeom>
        </p:spPr>
        <p:txBody>
          <a:bodyPr vert="horz" lIns="91431" tIns="45715" rIns="91431" bIns="45715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8583"/>
            <a:ext cx="2945658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8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13DF0817-840A-4486-B261-AF348273438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2633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00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07950" y="765175"/>
            <a:ext cx="6539783" cy="5903913"/>
          </a:xfrm>
          <a:prstGeom prst="rect">
            <a:avLst/>
          </a:prstGeom>
          <a:noFill/>
          <a:ln>
            <a:solidFill>
              <a:srgbClr val="FF0000">
                <a:alpha val="16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18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9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97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759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92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05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676980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4314448" y="6656816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A84CA1-731A-40B1-98F5-F0A3E5C6FD6D}" type="slidenum">
              <a:rPr lang="ko-KR" altLang="en-US" sz="800" smtClean="0"/>
              <a:pPr algn="ctr"/>
              <a:t>‹#›</a:t>
            </a:fld>
            <a:endParaRPr lang="ko-KR" altLang="en-US" sz="800" dirty="0"/>
          </a:p>
        </p:txBody>
      </p:sp>
      <p:graphicFrame>
        <p:nvGraphicFramePr>
          <p:cNvPr id="10" name="Group 4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60319406"/>
              </p:ext>
            </p:extLst>
          </p:nvPr>
        </p:nvGraphicFramePr>
        <p:xfrm>
          <a:off x="34925" y="37004"/>
          <a:ext cx="9001572" cy="668687"/>
        </p:xfrm>
        <a:graphic>
          <a:graphicData uri="http://schemas.openxmlformats.org/drawingml/2006/table">
            <a:tbl>
              <a:tblPr/>
              <a:tblGrid>
                <a:gridCol w="838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2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84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화면설계서</a:t>
                      </a:r>
                      <a:endParaRPr lang="en-US" altLang="ko-KR" sz="1800" b="1" i="0" u="none" strike="noStrike" dirty="0"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프로젝트명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kern="100" dirty="0">
                          <a:latin typeface="+mn-ea"/>
                          <a:ea typeface="+mn-ea"/>
                          <a:cs typeface="Arial"/>
                        </a:rPr>
                        <a:t>캡스톤디자인 </a:t>
                      </a:r>
                      <a:r>
                        <a:rPr lang="en-US" altLang="ko-KR" sz="800" b="1" kern="100" dirty="0">
                          <a:latin typeface="+mn-ea"/>
                          <a:ea typeface="+mn-ea"/>
                          <a:cs typeface="Arial"/>
                        </a:rPr>
                        <a:t>..</a:t>
                      </a:r>
                      <a:r>
                        <a:rPr lang="en-US" altLang="ko-KR" sz="800" b="1" kern="100" baseline="0" dirty="0">
                          <a:latin typeface="+mn-ea"/>
                          <a:ea typeface="+mn-ea"/>
                          <a:cs typeface="Arial"/>
                        </a:rPr>
                        <a:t> </a:t>
                      </a:r>
                      <a:r>
                        <a:rPr lang="ko-KR" altLang="en-US" sz="800" b="1" kern="100" baseline="0" dirty="0">
                          <a:latin typeface="+mn-ea"/>
                          <a:ea typeface="+mn-ea"/>
                          <a:cs typeface="Arial"/>
                        </a:rPr>
                        <a:t>시스템</a:t>
                      </a:r>
                      <a:r>
                        <a:rPr lang="ko-KR" altLang="en-US" sz="800" b="1" kern="100" dirty="0">
                          <a:latin typeface="+mn-ea"/>
                          <a:ea typeface="+mn-ea"/>
                          <a:cs typeface="Arial"/>
                        </a:rPr>
                        <a:t> 구축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Cap-de-08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755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538485"/>
              </p:ext>
            </p:extLst>
          </p:nvPr>
        </p:nvGraphicFramePr>
        <p:xfrm>
          <a:off x="457200" y="2985319"/>
          <a:ext cx="8229600" cy="435292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262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2800" b="1" i="0" u="none" strike="noStrike" dirty="0"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화면설계서</a:t>
                      </a:r>
                      <a:endParaRPr lang="en-US" altLang="ko-KR" sz="2800" b="1" i="0" u="none" strike="noStrike" dirty="0"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572" marR="8572" marT="857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009617"/>
              </p:ext>
            </p:extLst>
          </p:nvPr>
        </p:nvGraphicFramePr>
        <p:xfrm>
          <a:off x="457200" y="3517786"/>
          <a:ext cx="8229600" cy="313372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i="0" u="none" strike="noStrike" dirty="0">
                          <a:effectLst/>
                          <a:latin typeface="Arial"/>
                        </a:rPr>
                        <a:t>Cap-de-08</a:t>
                      </a:r>
                    </a:p>
                  </a:txBody>
                  <a:tcPr marL="8572" marR="8572" marT="857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774391"/>
              </p:ext>
            </p:extLst>
          </p:nvPr>
        </p:nvGraphicFramePr>
        <p:xfrm>
          <a:off x="446856" y="5767123"/>
          <a:ext cx="8229600" cy="435292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376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b="1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Copyright © 2024 </a:t>
                      </a:r>
                    </a:p>
                    <a:p>
                      <a:pPr algn="ctr" fontAlgn="t"/>
                      <a: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사전 승인 없이 본 내용의 전부 또는 일부에 대한 복사</a:t>
                      </a:r>
                      <a:r>
                        <a:rPr lang="en-US" altLang="ko-KR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전재</a:t>
                      </a:r>
                      <a:r>
                        <a:rPr lang="en-US" altLang="ko-KR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배포</a:t>
                      </a:r>
                      <a:r>
                        <a:rPr lang="en-US" altLang="ko-KR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사용을 금합니다</a:t>
                      </a:r>
                      <a:b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</a:br>
                      <a:endParaRPr lang="ko-KR" altLang="en-US" sz="800" b="0" i="0" u="none" strike="noStrike" dirty="0"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8572" marR="8572" marT="857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032802"/>
              </p:ext>
            </p:extLst>
          </p:nvPr>
        </p:nvGraphicFramePr>
        <p:xfrm>
          <a:off x="114300" y="1581821"/>
          <a:ext cx="8915400" cy="374332"/>
        </p:xfrm>
        <a:graphic>
          <a:graphicData uri="http://schemas.openxmlformats.org/drawingml/2006/table">
            <a:tbl>
              <a:tblPr/>
              <a:tblGrid>
                <a:gridCol w="891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7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kern="100" dirty="0">
                          <a:latin typeface="+mn-ea"/>
                          <a:ea typeface="+mn-ea"/>
                          <a:cs typeface="Arial"/>
                        </a:rPr>
                        <a:t>AI</a:t>
                      </a:r>
                      <a:r>
                        <a:rPr lang="en-US" altLang="ko-KR" sz="2400" b="1" kern="100" baseline="0" dirty="0">
                          <a:latin typeface="+mn-ea"/>
                          <a:ea typeface="+mn-ea"/>
                          <a:cs typeface="Arial"/>
                        </a:rPr>
                        <a:t> </a:t>
                      </a:r>
                      <a:r>
                        <a:rPr lang="ko-KR" altLang="en-US" sz="2400" b="1" kern="100" baseline="0" dirty="0">
                          <a:latin typeface="+mn-ea"/>
                          <a:ea typeface="+mn-ea"/>
                          <a:cs typeface="Arial"/>
                        </a:rPr>
                        <a:t>낙상 감지 시스템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 marL="9286" marR="9286" marT="857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550212" y="5011860"/>
            <a:ext cx="2513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광주대학교 컴퓨터공학과</a:t>
            </a:r>
          </a:p>
        </p:txBody>
      </p:sp>
    </p:spTree>
    <p:extLst>
      <p:ext uri="{BB962C8B-B14F-4D97-AF65-F5344CB8AC3E}">
        <p14:creationId xmlns:p14="http://schemas.microsoft.com/office/powerpoint/2010/main" val="317586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64993" y="1124745"/>
            <a:ext cx="2462791" cy="3509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AutoShape 30"/>
          <p:cNvSpPr>
            <a:spLocks noChangeArrowheads="1"/>
          </p:cNvSpPr>
          <p:nvPr/>
        </p:nvSpPr>
        <p:spPr bwMode="auto">
          <a:xfrm>
            <a:off x="1991778" y="1218894"/>
            <a:ext cx="563460" cy="208077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latin typeface="+mn-ea"/>
                <a:ea typeface="+mn-ea"/>
              </a:rPr>
              <a:t>검색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056" y="893912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낙상 확인 페이지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380286"/>
              </p:ext>
            </p:extLst>
          </p:nvPr>
        </p:nvGraphicFramePr>
        <p:xfrm>
          <a:off x="6732240" y="2747800"/>
          <a:ext cx="2306086" cy="141732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시간별 낙상 빈도수를 그래프로 확인한다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날짜와 호실 선택 후 검색한다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해당 날짜와 호실의 시간대별 낙상 빈도수가 나타난다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호실을 선택하지 않고 날짜만 선택할 시 해당 날짜의 전체 낙상 빈도수가 나타난다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AI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낙상 감지 시스템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굴림"/>
                          <a:cs typeface="+mn-cs"/>
                        </a:rPr>
                        <a:t>낙상 확인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UI-3DP-02-001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낙상 빈도수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29" name="직선 연결선 28"/>
          <p:cNvCxnSpPr/>
          <p:nvPr/>
        </p:nvCxnSpPr>
        <p:spPr>
          <a:xfrm flipV="1">
            <a:off x="110973" y="1900081"/>
            <a:ext cx="648677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차트 9"/>
          <p:cNvGraphicFramePr/>
          <p:nvPr>
            <p:extLst>
              <p:ext uri="{D42A27DB-BD31-4B8C-83A1-F6EECF244321}">
                <p14:modId xmlns:p14="http://schemas.microsoft.com/office/powerpoint/2010/main" val="3812309150"/>
              </p:ext>
            </p:extLst>
          </p:nvPr>
        </p:nvGraphicFramePr>
        <p:xfrm>
          <a:off x="271478" y="1943509"/>
          <a:ext cx="6192688" cy="3014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5" name="직사각형 74"/>
          <p:cNvSpPr/>
          <p:nvPr/>
        </p:nvSpPr>
        <p:spPr>
          <a:xfrm>
            <a:off x="1275644" y="1223429"/>
            <a:ext cx="648072" cy="18934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호실 선택 ▼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056" y="4581128"/>
            <a:ext cx="762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빈도수</a:t>
            </a:r>
            <a:r>
              <a:rPr lang="en-US" altLang="ko-KR" sz="800" dirty="0"/>
              <a:t>/</a:t>
            </a:r>
            <a:r>
              <a:rPr lang="ko-KR" altLang="en-US" sz="800" dirty="0"/>
              <a:t>시간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71478" y="1218894"/>
            <a:ext cx="936104" cy="1936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>
                <a:latin typeface="굴림" pitchFamily="50" charset="-127"/>
                <a:ea typeface="나눔고딕"/>
              </a:rPr>
              <a:t>2024-05-20  (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달력</a:t>
            </a:r>
            <a:r>
              <a:rPr lang="en-US" altLang="ko-KR" sz="700" dirty="0">
                <a:latin typeface="굴림" pitchFamily="50" charset="-127"/>
                <a:ea typeface="나눔고딕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42976" y="1132058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시간대별 낙상 빈도수 확인</a:t>
            </a:r>
          </a:p>
        </p:txBody>
      </p:sp>
    </p:spTree>
    <p:extLst>
      <p:ext uri="{BB962C8B-B14F-4D97-AF65-F5344CB8AC3E}">
        <p14:creationId xmlns:p14="http://schemas.microsoft.com/office/powerpoint/2010/main" val="645538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낙상 확인 페이지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396983"/>
              </p:ext>
            </p:extLst>
          </p:nvPr>
        </p:nvGraphicFramePr>
        <p:xfrm>
          <a:off x="6732240" y="2747800"/>
          <a:ext cx="2306086" cy="50292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최근 한달 간의 낙상 로그 및 조치 여부를 확인한다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235599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AI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낙상 감지 시스템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굴림"/>
                          <a:cs typeface="+mn-cs"/>
                        </a:rPr>
                        <a:t>낙상 확인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UI-3DP-02-004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최근 한달 간의 낙상 로그 확인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22320" y="1363121"/>
            <a:ext cx="2297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⊙ 최근 한달 간의 낙상 로그 확인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710121"/>
              </p:ext>
            </p:extLst>
          </p:nvPr>
        </p:nvGraphicFramePr>
        <p:xfrm>
          <a:off x="270927" y="1700808"/>
          <a:ext cx="6096001" cy="25490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40833">
                  <a:extLst>
                    <a:ext uri="{9D8B030D-6E8A-4147-A177-3AD203B41FA5}">
                      <a16:colId xmlns:a16="http://schemas.microsoft.com/office/drawing/2014/main" val="1863854907"/>
                    </a:ext>
                  </a:extLst>
                </a:gridCol>
                <a:gridCol w="2880321">
                  <a:extLst>
                    <a:ext uri="{9D8B030D-6E8A-4147-A177-3AD203B41FA5}">
                      <a16:colId xmlns:a16="http://schemas.microsoft.com/office/drawing/2014/main" val="3525783743"/>
                    </a:ext>
                  </a:extLst>
                </a:gridCol>
                <a:gridCol w="1074847">
                  <a:extLst>
                    <a:ext uri="{9D8B030D-6E8A-4147-A177-3AD203B41FA5}">
                      <a16:colId xmlns:a16="http://schemas.microsoft.com/office/drawing/2014/main" val="3498940993"/>
                    </a:ext>
                  </a:extLst>
                </a:gridCol>
              </a:tblGrid>
              <a:tr h="42484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/>
                        <a:t>날짜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/>
                        <a:t>낙상 감지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조치 여부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286873"/>
                  </a:ext>
                </a:extLst>
              </a:tr>
              <a:tr h="424846">
                <a:tc>
                  <a:txBody>
                    <a:bodyPr/>
                    <a:lstStyle/>
                    <a:p>
                      <a:r>
                        <a:rPr lang="en-US" altLang="ko-KR" sz="900" b="0" dirty="0"/>
                        <a:t>2024.04.12.18:09:23</a:t>
                      </a:r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/>
                        <a:t>1</a:t>
                      </a:r>
                      <a:r>
                        <a:rPr lang="ko-KR" altLang="en-US" sz="900" b="0" dirty="0"/>
                        <a:t>호실 낙상이 감지되었습니다</a:t>
                      </a:r>
                      <a:r>
                        <a:rPr lang="en-US" altLang="ko-KR" sz="900" b="0" dirty="0"/>
                        <a:t>.</a:t>
                      </a:r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/>
                        <a:t>조치 완료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961730"/>
                  </a:ext>
                </a:extLst>
              </a:tr>
              <a:tr h="4248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2024.04.12.20:21:30</a:t>
                      </a:r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/>
                        <a:t>5</a:t>
                      </a:r>
                      <a:r>
                        <a:rPr lang="ko-KR" altLang="en-US" sz="900" b="0" dirty="0"/>
                        <a:t>호실 낙상이 감지되었습니다</a:t>
                      </a:r>
                      <a:r>
                        <a:rPr lang="en-US" altLang="ko-KR" sz="900" b="0" dirty="0"/>
                        <a:t>.</a:t>
                      </a:r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/>
                        <a:t>미조치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712574"/>
                  </a:ext>
                </a:extLst>
              </a:tr>
              <a:tr h="424846">
                <a:tc>
                  <a:txBody>
                    <a:bodyPr/>
                    <a:lstStyle/>
                    <a:p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4836865"/>
                  </a:ext>
                </a:extLst>
              </a:tr>
              <a:tr h="424846">
                <a:tc>
                  <a:txBody>
                    <a:bodyPr/>
                    <a:lstStyle/>
                    <a:p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351469"/>
                  </a:ext>
                </a:extLst>
              </a:tr>
              <a:tr h="424846">
                <a:tc gridSpan="2">
                  <a:txBody>
                    <a:bodyPr/>
                    <a:lstStyle/>
                    <a:p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79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06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" y="920914"/>
            <a:ext cx="914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u="sng" dirty="0">
                <a:latin typeface="Arial" pitchFamily="34" charset="0"/>
                <a:ea typeface="굴림체" pitchFamily="49" charset="-127"/>
                <a:cs typeface="Arial" pitchFamily="34" charset="0"/>
              </a:rPr>
              <a:t>개 정 이 력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1267" y="5589240"/>
            <a:ext cx="82413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Arial" pitchFamily="34" charset="0"/>
                <a:cs typeface="Arial" pitchFamily="34" charset="0"/>
              </a:rPr>
              <a:t>1)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버전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: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초안은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 0.1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으로 표시 하고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검토 된 이후 승인을 득한 이후에는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 1.0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부터 시작하여 정수 단위로 변경 관리 함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endParaRPr lang="ko-KR" altLang="ko-KR" sz="800" dirty="0">
              <a:latin typeface="Arial" pitchFamily="34" charset="0"/>
              <a:cs typeface="Arial" pitchFamily="34" charset="0"/>
            </a:endParaRPr>
          </a:p>
          <a:p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 발생 시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소수점 아래 번호로 관리하고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목차 내용이 바뀔 정도의 큰 변경이 발생하면 상위 정수를 변경 함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. </a:t>
            </a:r>
            <a:endParaRPr lang="ko-KR" altLang="ko-KR" sz="800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sz="800" dirty="0">
                <a:latin typeface="Arial" pitchFamily="34" charset="0"/>
                <a:cs typeface="Arial" pitchFamily="34" charset="0"/>
              </a:rPr>
              <a:t>(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예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V1.2 : 2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번 수정됨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목차 내용이 변경되면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 V2.0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이 됨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)</a:t>
            </a:r>
            <a:endParaRPr lang="ko-KR" altLang="ko-KR" sz="800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sz="800" dirty="0">
                <a:latin typeface="Arial" pitchFamily="34" charset="0"/>
                <a:cs typeface="Arial" pitchFamily="34" charset="0"/>
              </a:rPr>
              <a:t>2)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 사유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 :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 내용이 이전 문서에 대해 신규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/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추가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/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수정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/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삭제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/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검토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/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승인 인지 선택 기입</a:t>
            </a:r>
          </a:p>
          <a:p>
            <a:r>
              <a:rPr lang="en-US" altLang="ko-KR" sz="800" dirty="0">
                <a:latin typeface="Arial" pitchFamily="34" charset="0"/>
                <a:cs typeface="Arial" pitchFamily="34" charset="0"/>
              </a:rPr>
              <a:t>3)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 내용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 :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 내용을 자세히 기록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(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변경된 위치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즉 페이지 번호와 변경 내용을 기술한다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.)</a:t>
            </a:r>
            <a:endParaRPr lang="ko-KR" altLang="ko-KR" sz="8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7" name="Group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50274"/>
              </p:ext>
            </p:extLst>
          </p:nvPr>
        </p:nvGraphicFramePr>
        <p:xfrm>
          <a:off x="222739" y="1460788"/>
          <a:ext cx="8603273" cy="3973349"/>
        </p:xfrm>
        <a:graphic>
          <a:graphicData uri="http://schemas.openxmlformats.org/drawingml/2006/table">
            <a:tbl>
              <a:tblPr/>
              <a:tblGrid>
                <a:gridCol w="522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95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72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57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NO.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버전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변경일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변경사유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변경내용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승인자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0.1</a:t>
                      </a:r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2024.04.18</a:t>
                      </a:r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신규</a:t>
                      </a: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초안작성</a:t>
                      </a:r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이명은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염원석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조무현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임원진</a:t>
                      </a: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0.2</a:t>
                      </a:r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2024.05.20</a:t>
                      </a:r>
                      <a:endParaRPr lang="ko-KR" alt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효율성</a:t>
                      </a: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시간별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낙상 빈도수 수정</a:t>
                      </a:r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이명은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염원석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임원진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조무현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927"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927"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9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961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/>
          <p:cNvSpPr/>
          <p:nvPr/>
        </p:nvSpPr>
        <p:spPr>
          <a:xfrm>
            <a:off x="3131840" y="1782342"/>
            <a:ext cx="1332048" cy="4235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b="1" dirty="0">
                <a:latin typeface="나눔고딕" pitchFamily="50" charset="-127"/>
                <a:ea typeface="나눔고딕" pitchFamily="50" charset="-127"/>
              </a:rPr>
              <a:t>메인 화면</a:t>
            </a:r>
            <a:endParaRPr lang="ko-KR" altLang="en-US" sz="9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3016853" y="908720"/>
            <a:ext cx="2710093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200" b="1" kern="100" dirty="0">
                <a:latin typeface="+mn-ea"/>
                <a:cs typeface="Arial"/>
              </a:rPr>
              <a:t>AI </a:t>
            </a:r>
            <a:r>
              <a:rPr lang="ko-KR" altLang="en-US" sz="1200" b="1" kern="100" dirty="0">
                <a:latin typeface="+mn-ea"/>
                <a:cs typeface="Arial"/>
              </a:rPr>
              <a:t>낙상 감지 시스템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152" name="꺾인 연결선 151"/>
          <p:cNvCxnSpPr>
            <a:stCxn id="133" idx="2"/>
            <a:endCxn id="92" idx="0"/>
          </p:cNvCxnSpPr>
          <p:nvPr/>
        </p:nvCxnSpPr>
        <p:spPr>
          <a:xfrm rot="5400000">
            <a:off x="3828091" y="1238533"/>
            <a:ext cx="513582" cy="574036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572000" y="1782341"/>
            <a:ext cx="1332048" cy="4235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낙상 확인 페이지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572000" y="2901911"/>
            <a:ext cx="1332048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낙상 로그 확인</a:t>
            </a:r>
            <a:endParaRPr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572757" y="2342656"/>
            <a:ext cx="1332048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낙상 빈도수 확인</a:t>
            </a:r>
          </a:p>
        </p:txBody>
      </p:sp>
      <p:cxnSp>
        <p:nvCxnSpPr>
          <p:cNvPr id="49" name="꺾인 연결선 48"/>
          <p:cNvCxnSpPr>
            <a:stCxn id="133" idx="2"/>
            <a:endCxn id="42" idx="0"/>
          </p:cNvCxnSpPr>
          <p:nvPr/>
        </p:nvCxnSpPr>
        <p:spPr>
          <a:xfrm rot="16200000" flipH="1">
            <a:off x="4548172" y="1092488"/>
            <a:ext cx="513581" cy="866124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131083" y="2901911"/>
            <a:ext cx="1332048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낙상 알람 화면</a:t>
            </a:r>
            <a:endParaRPr lang="ko-KR" altLang="en-US" sz="9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131840" y="2342656"/>
            <a:ext cx="1332048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377112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5"/>
          <p:cNvSpPr txBox="1">
            <a:spLocks noChangeArrowheads="1"/>
          </p:cNvSpPr>
          <p:nvPr/>
        </p:nvSpPr>
        <p:spPr bwMode="auto">
          <a:xfrm>
            <a:off x="-5539" y="2930539"/>
            <a:ext cx="9155077" cy="9969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defPPr>
              <a:defRPr lang="ko-KR"/>
            </a:defPPr>
            <a:lvl1pPr algn="ct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en-US" altLang="ko-KR" kern="100" dirty="0">
                <a:latin typeface="+mn-ea"/>
                <a:cs typeface="Arial"/>
              </a:rPr>
              <a:t>AI </a:t>
            </a:r>
            <a:r>
              <a:rPr lang="ko-KR" altLang="en-US" kern="100" dirty="0">
                <a:latin typeface="+mn-ea"/>
                <a:cs typeface="Arial"/>
              </a:rPr>
              <a:t>낙상 감지 시스템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7740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846" dirty="0"/>
              <a:t>AI </a:t>
            </a:r>
            <a:r>
              <a:rPr lang="ko-KR" altLang="en-US" sz="1846" dirty="0"/>
              <a:t>낙상 감지 시스템</a:t>
            </a:r>
            <a:endParaRPr lang="en-US" altLang="ko-KR" sz="1846" dirty="0"/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/>
              <a:t>메인 화면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4010425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43412"/>
              </p:ext>
            </p:extLst>
          </p:nvPr>
        </p:nvGraphicFramePr>
        <p:xfrm>
          <a:off x="6732240" y="2747800"/>
          <a:ext cx="2306086" cy="121920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코드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 후 로그인한다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로그인버튼을 누르면 입력한 코드와 아이디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비밀번호가 맞을 경우 로그인이 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관련 문의사항이 있을 시 안내문구이다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464932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AI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낙상 감지 시스템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UI-3DP-01-001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1908024" y="1485629"/>
            <a:ext cx="2386047" cy="2028145"/>
          </a:xfrm>
          <a:prstGeom prst="rect">
            <a:avLst/>
          </a:prstGeom>
          <a:solidFill>
            <a:srgbClr val="DDDDDD">
              <a:alpha val="50980"/>
            </a:srgbClr>
          </a:solidFill>
          <a:ln w="317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Line 34"/>
          <p:cNvSpPr>
            <a:spLocks noChangeShapeType="1"/>
          </p:cNvSpPr>
          <p:nvPr/>
        </p:nvSpPr>
        <p:spPr bwMode="auto">
          <a:xfrm>
            <a:off x="2010599" y="1798767"/>
            <a:ext cx="2180893" cy="519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Rectangle 44"/>
          <p:cNvSpPr>
            <a:spLocks noChangeArrowheads="1"/>
          </p:cNvSpPr>
          <p:nvPr/>
        </p:nvSpPr>
        <p:spPr bwMode="auto">
          <a:xfrm>
            <a:off x="2763128" y="1475550"/>
            <a:ext cx="794678" cy="29706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lIns="72000" tIns="36000" rIns="72000" bIns="3600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로그인</a:t>
            </a:r>
            <a:endParaRPr lang="en-US" altLang="ko-KR" sz="1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Rounded Rectangle 1250914"/>
          <p:cNvSpPr>
            <a:spLocks noChangeArrowheads="1"/>
          </p:cNvSpPr>
          <p:nvPr/>
        </p:nvSpPr>
        <p:spPr bwMode="auto">
          <a:xfrm>
            <a:off x="2367825" y="2788299"/>
            <a:ext cx="1729836" cy="33860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0" lang="ko-KR" altLang="en-US" sz="1000" b="1" dirty="0">
                <a:latin typeface="나눔고딕" pitchFamily="50" charset="-127"/>
                <a:ea typeface="나눔고딕" pitchFamily="50" charset="-127"/>
              </a:rPr>
              <a:t>로그인</a:t>
            </a:r>
          </a:p>
        </p:txBody>
      </p:sp>
      <p:sp>
        <p:nvSpPr>
          <p:cNvPr id="24" name="Rectangle 49"/>
          <p:cNvSpPr>
            <a:spLocks noChangeArrowheads="1"/>
          </p:cNvSpPr>
          <p:nvPr/>
        </p:nvSpPr>
        <p:spPr bwMode="auto">
          <a:xfrm>
            <a:off x="1521698" y="2121396"/>
            <a:ext cx="877601" cy="24903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lIns="72000" tIns="36000" rIns="72000" bIns="3600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1100" b="1" dirty="0">
                <a:latin typeface="나눔고딕" pitchFamily="50" charset="-127"/>
                <a:ea typeface="나눔고딕" pitchFamily="50" charset="-127"/>
              </a:rPr>
              <a:t>ID</a:t>
            </a:r>
            <a:endParaRPr lang="ko-KR" altLang="en-US" sz="11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Rectangle 51"/>
          <p:cNvSpPr>
            <a:spLocks noChangeArrowheads="1"/>
          </p:cNvSpPr>
          <p:nvPr/>
        </p:nvSpPr>
        <p:spPr bwMode="auto">
          <a:xfrm>
            <a:off x="1449035" y="2378799"/>
            <a:ext cx="972962" cy="24903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lIns="72000" tIns="36000" rIns="72000" bIns="3600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1100" b="1" dirty="0">
                <a:latin typeface="나눔고딕" pitchFamily="50" charset="-127"/>
                <a:ea typeface="나눔고딕" pitchFamily="50" charset="-127"/>
              </a:rPr>
              <a:t>PW</a:t>
            </a:r>
            <a:endParaRPr lang="ko-KR" altLang="en-US" sz="11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Rectangle 77"/>
          <p:cNvSpPr>
            <a:spLocks noChangeArrowheads="1"/>
          </p:cNvSpPr>
          <p:nvPr/>
        </p:nvSpPr>
        <p:spPr bwMode="auto">
          <a:xfrm>
            <a:off x="2402207" y="2182281"/>
            <a:ext cx="1726929" cy="150246"/>
          </a:xfrm>
          <a:prstGeom prst="rect">
            <a:avLst/>
          </a:prstGeom>
          <a:solidFill>
            <a:srgbClr val="FFFFFF"/>
          </a:solidFill>
          <a:ln w="3175">
            <a:solidFill>
              <a:srgbClr val="969696"/>
            </a:solidFill>
            <a:miter lim="800000"/>
            <a:headEnd/>
            <a:tailEnd/>
          </a:ln>
        </p:spPr>
        <p:txBody>
          <a:bodyPr wrap="none" lIns="0" tIns="36000" rIns="90000" bIns="36000" anchor="ctr"/>
          <a:lstStyle/>
          <a:p>
            <a:pPr>
              <a:defRPr/>
            </a:pPr>
            <a:endParaRPr lang="ko-KR" altLang="ko-KR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직사각형 65"/>
          <p:cNvSpPr>
            <a:spLocks noChangeArrowheads="1"/>
          </p:cNvSpPr>
          <p:nvPr/>
        </p:nvSpPr>
        <p:spPr bwMode="auto">
          <a:xfrm>
            <a:off x="631444" y="3573769"/>
            <a:ext cx="53402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시스템 담당자  전화 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:  02) 000-0000  FAX : 00) 000-0000  </a:t>
            </a:r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전자우편 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: 0000</a:t>
            </a:r>
          </a:p>
          <a:p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logout_team@naver.com</a:t>
            </a:r>
          </a:p>
        </p:txBody>
      </p:sp>
      <p:sp>
        <p:nvSpPr>
          <p:cNvPr id="34" name="Line 6"/>
          <p:cNvSpPr>
            <a:spLocks noChangeShapeType="1"/>
          </p:cNvSpPr>
          <p:nvPr/>
        </p:nvSpPr>
        <p:spPr bwMode="auto">
          <a:xfrm>
            <a:off x="150106" y="4004656"/>
            <a:ext cx="644655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18338" y="4087170"/>
            <a:ext cx="1502980" cy="823851"/>
            <a:chOff x="632619" y="5157191"/>
            <a:chExt cx="1726408" cy="1008113"/>
          </a:xfrm>
        </p:grpSpPr>
        <p:sp>
          <p:nvSpPr>
            <p:cNvPr id="53" name="모서리가 둥근 직사각형 52"/>
            <p:cNvSpPr/>
            <p:nvPr/>
          </p:nvSpPr>
          <p:spPr>
            <a:xfrm>
              <a:off x="632619" y="5157191"/>
              <a:ext cx="1726408" cy="1008113"/>
            </a:xfrm>
            <a:prstGeom prst="roundRect">
              <a:avLst>
                <a:gd name="adj" fmla="val 5577"/>
              </a:avLst>
            </a:prstGeom>
            <a:solidFill>
              <a:schemeClr val="bg1"/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17122" y="5457952"/>
              <a:ext cx="1451314" cy="28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+mn-ea"/>
                </a:rPr>
                <a:t>아이디를 입력하세요</a:t>
              </a:r>
            </a:p>
          </p:txBody>
        </p:sp>
        <p:sp>
          <p:nvSpPr>
            <p:cNvPr id="55" name="Rounded Rectangle 1250914"/>
            <p:cNvSpPr>
              <a:spLocks noChangeArrowheads="1"/>
            </p:cNvSpPr>
            <p:nvPr/>
          </p:nvSpPr>
          <p:spPr bwMode="auto">
            <a:xfrm>
              <a:off x="1136656" y="5805288"/>
              <a:ext cx="720000" cy="216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ko-KR" altLang="en-US" sz="1000" b="1" dirty="0">
                  <a:latin typeface="나눔고딕" pitchFamily="50" charset="-127"/>
                  <a:ea typeface="나눔고딕" pitchFamily="50" charset="-127"/>
                </a:rPr>
                <a:t>확인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1655847" y="4087170"/>
            <a:ext cx="1502980" cy="823851"/>
            <a:chOff x="632619" y="5157191"/>
            <a:chExt cx="1726408" cy="1008113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632619" y="5157191"/>
              <a:ext cx="1726408" cy="1008113"/>
            </a:xfrm>
            <a:prstGeom prst="roundRect">
              <a:avLst>
                <a:gd name="adj" fmla="val 5577"/>
              </a:avLst>
            </a:prstGeom>
            <a:solidFill>
              <a:schemeClr val="bg1"/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17122" y="5457952"/>
              <a:ext cx="1583888" cy="28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+mn-ea"/>
                </a:rPr>
                <a:t>비밀번호를 입력하세요</a:t>
              </a:r>
            </a:p>
          </p:txBody>
        </p:sp>
        <p:sp>
          <p:nvSpPr>
            <p:cNvPr id="52" name="Rounded Rectangle 1250914"/>
            <p:cNvSpPr>
              <a:spLocks noChangeArrowheads="1"/>
            </p:cNvSpPr>
            <p:nvPr/>
          </p:nvSpPr>
          <p:spPr bwMode="auto">
            <a:xfrm>
              <a:off x="1136656" y="5805288"/>
              <a:ext cx="720000" cy="216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ko-KR" altLang="en-US" sz="1000" b="1" dirty="0">
                  <a:latin typeface="나눔고딕" pitchFamily="50" charset="-127"/>
                  <a:ea typeface="나눔고딕" pitchFamily="50" charset="-127"/>
                </a:rPr>
                <a:t>확인</a:t>
              </a: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3130383" y="4087170"/>
            <a:ext cx="1649812" cy="823851"/>
            <a:chOff x="562250" y="5157191"/>
            <a:chExt cx="1895068" cy="1008113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632619" y="5157191"/>
              <a:ext cx="1726408" cy="1008113"/>
            </a:xfrm>
            <a:prstGeom prst="roundRect">
              <a:avLst>
                <a:gd name="adj" fmla="val 5577"/>
              </a:avLst>
            </a:prstGeom>
            <a:solidFill>
              <a:schemeClr val="bg1"/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2250" y="5457952"/>
              <a:ext cx="1895068" cy="28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+mn-ea"/>
                </a:rPr>
                <a:t>입력하신 아이디가 없습니다</a:t>
              </a:r>
            </a:p>
          </p:txBody>
        </p:sp>
        <p:sp>
          <p:nvSpPr>
            <p:cNvPr id="49" name="Rounded Rectangle 1250914"/>
            <p:cNvSpPr>
              <a:spLocks noChangeArrowheads="1"/>
            </p:cNvSpPr>
            <p:nvPr/>
          </p:nvSpPr>
          <p:spPr bwMode="auto">
            <a:xfrm>
              <a:off x="1136656" y="5805288"/>
              <a:ext cx="720000" cy="216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ko-KR" altLang="en-US" sz="1000" b="1" dirty="0">
                  <a:latin typeface="나눔고딕" pitchFamily="50" charset="-127"/>
                  <a:ea typeface="나눔고딕" pitchFamily="50" charset="-127"/>
                </a:rPr>
                <a:t>확인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716016" y="4087170"/>
            <a:ext cx="1880644" cy="823851"/>
            <a:chOff x="425960" y="5157191"/>
            <a:chExt cx="2160215" cy="1008113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426789" y="5157191"/>
              <a:ext cx="2138068" cy="1008113"/>
            </a:xfrm>
            <a:prstGeom prst="roundRect">
              <a:avLst>
                <a:gd name="adj" fmla="val 5577"/>
              </a:avLst>
            </a:prstGeom>
            <a:solidFill>
              <a:schemeClr val="bg1"/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5960" y="5457952"/>
              <a:ext cx="2160215" cy="28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+mn-ea"/>
                </a:rPr>
                <a:t>입력하신 비밀번호가 틀렸습니다</a:t>
              </a:r>
            </a:p>
          </p:txBody>
        </p:sp>
        <p:sp>
          <p:nvSpPr>
            <p:cNvPr id="46" name="Rounded Rectangle 1250914"/>
            <p:cNvSpPr>
              <a:spLocks noChangeArrowheads="1"/>
            </p:cNvSpPr>
            <p:nvPr/>
          </p:nvSpPr>
          <p:spPr bwMode="auto">
            <a:xfrm>
              <a:off x="1136656" y="5805288"/>
              <a:ext cx="720000" cy="216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ko-KR" altLang="en-US" sz="1000" b="1" dirty="0">
                  <a:latin typeface="나눔고딕" pitchFamily="50" charset="-127"/>
                  <a:ea typeface="나눔고딕" pitchFamily="50" charset="-127"/>
                </a:rPr>
                <a:t>확인</a:t>
              </a: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2700419" y="838515"/>
            <a:ext cx="819079" cy="5296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1400" dirty="0">
                <a:solidFill>
                  <a:srgbClr val="333333"/>
                </a:solidFill>
                <a:latin typeface="맑은 고딕" pitchFamily="50" charset="-127"/>
              </a:rPr>
              <a:t>로고</a:t>
            </a:r>
          </a:p>
        </p:txBody>
      </p:sp>
      <p:sp>
        <p:nvSpPr>
          <p:cNvPr id="59" name="Line 34"/>
          <p:cNvSpPr>
            <a:spLocks noChangeShapeType="1"/>
          </p:cNvSpPr>
          <p:nvPr/>
        </p:nvSpPr>
        <p:spPr bwMode="auto">
          <a:xfrm>
            <a:off x="1980251" y="3278014"/>
            <a:ext cx="2180893" cy="519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0" name="Rectangle 77"/>
          <p:cNvSpPr>
            <a:spLocks noChangeArrowheads="1"/>
          </p:cNvSpPr>
          <p:nvPr/>
        </p:nvSpPr>
        <p:spPr bwMode="auto">
          <a:xfrm>
            <a:off x="2409082" y="2450219"/>
            <a:ext cx="1720053" cy="162894"/>
          </a:xfrm>
          <a:prstGeom prst="rect">
            <a:avLst/>
          </a:prstGeom>
          <a:solidFill>
            <a:srgbClr val="FFFFFF"/>
          </a:solidFill>
          <a:ln w="3175">
            <a:solidFill>
              <a:srgbClr val="969696"/>
            </a:solidFill>
            <a:miter lim="800000"/>
            <a:headEnd/>
            <a:tailEnd/>
          </a:ln>
        </p:spPr>
        <p:txBody>
          <a:bodyPr wrap="none" lIns="0" tIns="36000" rIns="90000" bIns="36000" anchor="ctr"/>
          <a:lstStyle/>
          <a:p>
            <a:pPr>
              <a:defRPr/>
            </a:pPr>
            <a:endParaRPr lang="ko-KR" altLang="ko-KR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1" name="Rectangle 51"/>
          <p:cNvSpPr>
            <a:spLocks noChangeArrowheads="1"/>
          </p:cNvSpPr>
          <p:nvPr/>
        </p:nvSpPr>
        <p:spPr bwMode="auto">
          <a:xfrm>
            <a:off x="1474017" y="1886973"/>
            <a:ext cx="972962" cy="275836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lIns="72000" tIns="36000" rIns="72000" bIns="3600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1100" b="1" dirty="0">
                <a:latin typeface="나눔고딕" pitchFamily="50" charset="-127"/>
                <a:ea typeface="나눔고딕" pitchFamily="50" charset="-127"/>
              </a:rPr>
              <a:t>CODE</a:t>
            </a:r>
            <a:endParaRPr lang="ko-KR" altLang="en-US" sz="11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2" name="Rectangle 77"/>
          <p:cNvSpPr>
            <a:spLocks noChangeArrowheads="1"/>
          </p:cNvSpPr>
          <p:nvPr/>
        </p:nvSpPr>
        <p:spPr bwMode="auto">
          <a:xfrm>
            <a:off x="2420506" y="1938615"/>
            <a:ext cx="1726929" cy="150246"/>
          </a:xfrm>
          <a:prstGeom prst="rect">
            <a:avLst/>
          </a:prstGeom>
          <a:solidFill>
            <a:srgbClr val="FFFFFF"/>
          </a:solidFill>
          <a:ln w="3175">
            <a:solidFill>
              <a:srgbClr val="969696"/>
            </a:solidFill>
            <a:miter lim="800000"/>
            <a:headEnd/>
            <a:tailEnd/>
          </a:ln>
        </p:spPr>
        <p:txBody>
          <a:bodyPr wrap="none" lIns="0" tIns="36000" rIns="90000" bIns="36000" anchor="ctr"/>
          <a:lstStyle/>
          <a:p>
            <a:pPr>
              <a:defRPr/>
            </a:pPr>
            <a:endParaRPr lang="ko-KR" altLang="ko-KR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18338" y="4964039"/>
            <a:ext cx="1502980" cy="823851"/>
            <a:chOff x="632619" y="5157195"/>
            <a:chExt cx="1726408" cy="1008114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632619" y="5157195"/>
              <a:ext cx="1726408" cy="1008114"/>
            </a:xfrm>
            <a:prstGeom prst="roundRect">
              <a:avLst>
                <a:gd name="adj" fmla="val 5577"/>
              </a:avLst>
            </a:prstGeom>
            <a:solidFill>
              <a:schemeClr val="bg1"/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71089" y="5457952"/>
              <a:ext cx="1318739" cy="28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+mn-ea"/>
                </a:rPr>
                <a:t>코드를 입력하세요</a:t>
              </a:r>
            </a:p>
          </p:txBody>
        </p:sp>
        <p:sp>
          <p:nvSpPr>
            <p:cNvPr id="66" name="Rounded Rectangle 1250914"/>
            <p:cNvSpPr>
              <a:spLocks noChangeArrowheads="1"/>
            </p:cNvSpPr>
            <p:nvPr/>
          </p:nvSpPr>
          <p:spPr bwMode="auto">
            <a:xfrm>
              <a:off x="1136656" y="5805288"/>
              <a:ext cx="720000" cy="216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ko-KR" altLang="en-US" sz="1000" b="1" dirty="0">
                  <a:latin typeface="나눔고딕" pitchFamily="50" charset="-127"/>
                  <a:ea typeface="나눔고딕" pitchFamily="50" charset="-127"/>
                </a:rPr>
                <a:t>확인</a:t>
              </a: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3191645" y="4957600"/>
            <a:ext cx="1534394" cy="823851"/>
            <a:chOff x="632619" y="5159641"/>
            <a:chExt cx="1762490" cy="1008114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646579" y="5159641"/>
              <a:ext cx="1726408" cy="1008114"/>
            </a:xfrm>
            <a:prstGeom prst="roundRect">
              <a:avLst>
                <a:gd name="adj" fmla="val 5577"/>
              </a:avLst>
            </a:prstGeom>
            <a:solidFill>
              <a:schemeClr val="bg1"/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32619" y="5444635"/>
              <a:ext cx="1762490" cy="28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+mn-ea"/>
                </a:rPr>
                <a:t>입력하신 코드가 없습니다</a:t>
              </a:r>
            </a:p>
          </p:txBody>
        </p:sp>
        <p:sp>
          <p:nvSpPr>
            <p:cNvPr id="70" name="Rounded Rectangle 1250914"/>
            <p:cNvSpPr>
              <a:spLocks noChangeArrowheads="1"/>
            </p:cNvSpPr>
            <p:nvPr/>
          </p:nvSpPr>
          <p:spPr bwMode="auto">
            <a:xfrm>
              <a:off x="1136656" y="5805288"/>
              <a:ext cx="720000" cy="216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ko-KR" altLang="en-US" sz="1000" b="1" dirty="0">
                  <a:latin typeface="나눔고딕" pitchFamily="50" charset="-127"/>
                  <a:ea typeface="나눔고딕" pitchFamily="50" charset="-127"/>
                </a:rPr>
                <a:t>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097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131737"/>
              </p:ext>
            </p:extLst>
          </p:nvPr>
        </p:nvGraphicFramePr>
        <p:xfrm>
          <a:off x="6732588" y="2747800"/>
          <a:ext cx="2305737" cy="2535446"/>
        </p:xfrm>
        <a:graphic>
          <a:graphicData uri="http://schemas.openxmlformats.org/drawingml/2006/table">
            <a:tbl>
              <a:tblPr firstRow="1" bandRow="1"/>
              <a:tblGrid>
                <a:gridCol w="575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1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2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낙상 알람을 띄워주는 메인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1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원하는 메뉴를 선택한다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2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알람을 누를시 최근에 발생한 낙상 감지들을 알려준다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1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버튼 누를 시 로그아웃이 된다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2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낙상 빈도수 확인 버튼 누를 시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전체 낙상 빈도수를 확인할 수 있다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낙상 로그 버튼을 누를 시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해당 층의 낙상 로그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들을 보여준다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가운데에 있는 호실을 누를 시 조치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완료를 체크할 수 있는 창이 뜨고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확인을 누를 시 조치가 완료된다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9519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898887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AI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낙상 감지 시스템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UI-3DP-00-000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낙상 알람 화면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PC-3DP-00-00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기관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통합관리자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42844" y="1000108"/>
            <a:ext cx="8306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메인 화면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538986" y="1310240"/>
            <a:ext cx="571480" cy="3452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로그아웃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520" y="1336678"/>
            <a:ext cx="826390" cy="3452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r>
              <a:rPr lang="ko-KR" altLang="en-US" sz="700" dirty="0">
                <a:latin typeface="굴림" pitchFamily="50" charset="-127"/>
                <a:ea typeface="나눔고딕"/>
              </a:rPr>
              <a:t>낙상 빈도수 확인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45877" y="1851945"/>
            <a:ext cx="1296144" cy="951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>
                <a:latin typeface="굴림" pitchFamily="50" charset="-127"/>
                <a:ea typeface="나눔고딕"/>
              </a:rPr>
              <a:t>2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호실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00694" y="1340768"/>
            <a:ext cx="635002" cy="337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낙상 로그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793" y="1324018"/>
            <a:ext cx="305004" cy="30500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33709" y="1843765"/>
            <a:ext cx="1296144" cy="951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>
                <a:latin typeface="굴림" pitchFamily="50" charset="-127"/>
                <a:ea typeface="나눔고딕"/>
              </a:rPr>
              <a:t>1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호실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258045" y="1851945"/>
            <a:ext cx="1296144" cy="951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>
                <a:latin typeface="굴림" pitchFamily="50" charset="-127"/>
                <a:ea typeface="나눔고딕"/>
              </a:rPr>
              <a:t>3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호실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792617" y="1851945"/>
            <a:ext cx="1296144" cy="951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>
                <a:latin typeface="굴림" pitchFamily="50" charset="-127"/>
                <a:ea typeface="나눔고딕"/>
              </a:rPr>
              <a:t>4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호실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958480" y="1340768"/>
            <a:ext cx="3101124" cy="337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병원 이름 </a:t>
            </a:r>
            <a:r>
              <a:rPr lang="en-US" altLang="ko-KR" sz="700" dirty="0">
                <a:latin typeface="굴림" pitchFamily="50" charset="-127"/>
                <a:ea typeface="나눔고딕"/>
              </a:rPr>
              <a:t>: 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층수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42097" y="2921937"/>
            <a:ext cx="1296144" cy="951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>
                <a:latin typeface="굴림" pitchFamily="50" charset="-127"/>
                <a:ea typeface="나눔고딕"/>
              </a:rPr>
              <a:t>6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호실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29929" y="2913757"/>
            <a:ext cx="1296144" cy="951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>
                <a:latin typeface="굴림" pitchFamily="50" charset="-127"/>
                <a:ea typeface="나눔고딕"/>
              </a:rPr>
              <a:t>5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호실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254265" y="2921937"/>
            <a:ext cx="1296144" cy="951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>
                <a:latin typeface="굴림" pitchFamily="50" charset="-127"/>
                <a:ea typeface="나눔고딕"/>
              </a:rPr>
              <a:t>7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호실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788837" y="2921937"/>
            <a:ext cx="1296144" cy="951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>
                <a:latin typeface="굴림" pitchFamily="50" charset="-127"/>
                <a:ea typeface="나눔고딕"/>
              </a:rPr>
              <a:t>8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호실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756985" y="3979659"/>
            <a:ext cx="1296144" cy="951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호실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44817" y="3971479"/>
            <a:ext cx="1296144" cy="951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>
                <a:latin typeface="굴림" pitchFamily="50" charset="-127"/>
                <a:ea typeface="나눔고딕"/>
              </a:rPr>
              <a:t>9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호실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269153" y="3979659"/>
            <a:ext cx="1296144" cy="951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>
                <a:latin typeface="굴림" pitchFamily="50" charset="-127"/>
                <a:ea typeface="나눔고딕"/>
              </a:rPr>
              <a:t>11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호실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03725" y="3979659"/>
            <a:ext cx="1296144" cy="951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>
                <a:latin typeface="굴림" pitchFamily="50" charset="-127"/>
                <a:ea typeface="나눔고딕"/>
              </a:rPr>
              <a:t>12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호실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29929" y="5109870"/>
            <a:ext cx="1502976" cy="823851"/>
            <a:chOff x="632619" y="5157194"/>
            <a:chExt cx="1726408" cy="1008113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632619" y="5157194"/>
              <a:ext cx="1726408" cy="1008113"/>
            </a:xfrm>
            <a:prstGeom prst="roundRect">
              <a:avLst>
                <a:gd name="adj" fmla="val 5577"/>
              </a:avLst>
            </a:prstGeom>
            <a:solidFill>
              <a:schemeClr val="bg1"/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1614" y="5252072"/>
              <a:ext cx="1333473" cy="451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>
                  <a:latin typeface="+mn-ea"/>
                </a:rPr>
                <a:t>1</a:t>
              </a:r>
              <a:r>
                <a:rPr lang="ko-KR" altLang="en-US" sz="900" dirty="0">
                  <a:latin typeface="+mn-ea"/>
                </a:rPr>
                <a:t>호실 조치를</a:t>
              </a:r>
              <a:endParaRPr lang="en-US" altLang="ko-KR" sz="900" dirty="0">
                <a:latin typeface="+mn-ea"/>
              </a:endParaRPr>
            </a:p>
            <a:p>
              <a:pPr algn="ctr"/>
              <a:r>
                <a:rPr lang="ko-KR" altLang="en-US" sz="900" dirty="0">
                  <a:latin typeface="+mn-ea"/>
                </a:rPr>
                <a:t>완료하시겠습니까</a:t>
              </a:r>
              <a:r>
                <a:rPr lang="en-US" altLang="ko-KR" sz="900" dirty="0">
                  <a:latin typeface="+mn-ea"/>
                </a:rPr>
                <a:t>?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39" name="Rounded Rectangle 1250914"/>
            <p:cNvSpPr>
              <a:spLocks noChangeArrowheads="1"/>
            </p:cNvSpPr>
            <p:nvPr/>
          </p:nvSpPr>
          <p:spPr bwMode="auto">
            <a:xfrm>
              <a:off x="744369" y="5814059"/>
              <a:ext cx="668873" cy="23328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</a:rPr>
                <a:t>확인</a:t>
              </a:r>
              <a:endParaRPr kumimoji="0" lang="ko-KR" altLang="en-US" sz="1000" b="1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1" name="Rounded Rectangle 1250914"/>
          <p:cNvSpPr>
            <a:spLocks noChangeArrowheads="1"/>
          </p:cNvSpPr>
          <p:nvPr/>
        </p:nvSpPr>
        <p:spPr bwMode="auto">
          <a:xfrm>
            <a:off x="1006810" y="5646673"/>
            <a:ext cx="582307" cy="1906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ko-KR" altLang="en-US" sz="1000" b="1" dirty="0">
                <a:latin typeface="나눔고딕" pitchFamily="50" charset="-127"/>
                <a:ea typeface="나눔고딕" pitchFamily="50" charset="-127"/>
              </a:rPr>
              <a:t>취소</a:t>
            </a:r>
            <a:endParaRPr kumimoji="0" lang="ko-KR" altLang="en-US" sz="1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Line 6"/>
          <p:cNvSpPr>
            <a:spLocks noChangeShapeType="1"/>
          </p:cNvSpPr>
          <p:nvPr/>
        </p:nvSpPr>
        <p:spPr bwMode="auto">
          <a:xfrm>
            <a:off x="142844" y="5013176"/>
            <a:ext cx="6157348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077669" y="5109871"/>
            <a:ext cx="1990276" cy="1199450"/>
            <a:chOff x="632619" y="5157194"/>
            <a:chExt cx="1726408" cy="1008113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632619" y="5157194"/>
              <a:ext cx="1726408" cy="1008113"/>
            </a:xfrm>
            <a:prstGeom prst="roundRect">
              <a:avLst>
                <a:gd name="adj" fmla="val 5577"/>
              </a:avLst>
            </a:prstGeom>
            <a:solidFill>
              <a:schemeClr val="bg1"/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17084" y="5190169"/>
              <a:ext cx="1239811" cy="157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>
                  <a:latin typeface="+mn-ea"/>
                </a:rPr>
                <a:t>3</a:t>
              </a:r>
              <a:r>
                <a:rPr lang="ko-KR" altLang="en-US" sz="900" dirty="0">
                  <a:latin typeface="+mn-ea"/>
                </a:rPr>
                <a:t>호실 낙상이 감지되었습니다</a:t>
              </a:r>
              <a:r>
                <a:rPr lang="en-US" altLang="ko-KR" sz="900" dirty="0">
                  <a:latin typeface="+mn-ea"/>
                </a:rPr>
                <a:t>.</a:t>
              </a:r>
              <a:endParaRPr lang="ko-KR" altLang="en-US" sz="900" dirty="0">
                <a:latin typeface="+mn-ea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126469" y="5390668"/>
            <a:ext cx="1739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latin typeface="+mn-ea"/>
              </a:rPr>
              <a:t>1</a:t>
            </a:r>
            <a:r>
              <a:rPr lang="ko-KR" altLang="en-US" sz="900" dirty="0">
                <a:latin typeface="+mn-ea"/>
              </a:rPr>
              <a:t>호실 낙상이 감지되었습니다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26469" y="5617184"/>
            <a:ext cx="1739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latin typeface="+mn-ea"/>
              </a:rPr>
              <a:t>9</a:t>
            </a:r>
            <a:r>
              <a:rPr lang="ko-KR" altLang="en-US" sz="900" dirty="0">
                <a:latin typeface="+mn-ea"/>
              </a:rPr>
              <a:t>호실 낙상이 감지되었습니다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3854434" y="5224568"/>
            <a:ext cx="78711" cy="86816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/>
          <p:cNvSpPr/>
          <p:nvPr/>
        </p:nvSpPr>
        <p:spPr>
          <a:xfrm>
            <a:off x="3851920" y="5473762"/>
            <a:ext cx="78711" cy="86816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/>
          <p:cNvSpPr/>
          <p:nvPr/>
        </p:nvSpPr>
        <p:spPr>
          <a:xfrm>
            <a:off x="3856995" y="5715626"/>
            <a:ext cx="78711" cy="86816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Line 34"/>
          <p:cNvSpPr>
            <a:spLocks noChangeShapeType="1"/>
          </p:cNvSpPr>
          <p:nvPr/>
        </p:nvSpPr>
        <p:spPr bwMode="auto">
          <a:xfrm>
            <a:off x="2134866" y="5381123"/>
            <a:ext cx="1795766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1" name="Line 34"/>
          <p:cNvSpPr>
            <a:spLocks noChangeShapeType="1"/>
          </p:cNvSpPr>
          <p:nvPr/>
        </p:nvSpPr>
        <p:spPr bwMode="auto">
          <a:xfrm>
            <a:off x="2155246" y="5641447"/>
            <a:ext cx="1795766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2" name="Line 34"/>
          <p:cNvSpPr>
            <a:spLocks noChangeShapeType="1"/>
          </p:cNvSpPr>
          <p:nvPr/>
        </p:nvSpPr>
        <p:spPr bwMode="auto">
          <a:xfrm>
            <a:off x="2155246" y="5855205"/>
            <a:ext cx="1795766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425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846" dirty="0"/>
              <a:t>AI </a:t>
            </a:r>
            <a:r>
              <a:rPr lang="ko-KR" altLang="en-US" sz="1846" dirty="0"/>
              <a:t>낙상 감지 시스템</a:t>
            </a:r>
            <a:endParaRPr lang="en-US" altLang="ko-KR" sz="1846" dirty="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/>
              <a:t>낙상 확인 페이지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4010425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110973" y="1421751"/>
            <a:ext cx="6500177" cy="333363"/>
            <a:chOff x="117734" y="1153319"/>
            <a:chExt cx="6500177" cy="333363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117734" y="1153319"/>
              <a:ext cx="6500177" cy="33336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AutoShape 30"/>
            <p:cNvSpPr>
              <a:spLocks noChangeArrowheads="1"/>
            </p:cNvSpPr>
            <p:nvPr/>
          </p:nvSpPr>
          <p:spPr bwMode="auto">
            <a:xfrm>
              <a:off x="4301451" y="1224372"/>
              <a:ext cx="684001" cy="197644"/>
            </a:xfrm>
            <a:prstGeom prst="flowChartAlternateProcess">
              <a:avLst/>
            </a:prstGeom>
            <a:solidFill>
              <a:srgbClr val="DDDDDD"/>
            </a:solidFill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800" dirty="0">
                  <a:latin typeface="+mn-ea"/>
                  <a:ea typeface="+mn-ea"/>
                </a:rPr>
                <a:t>검색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5056" y="893912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낙상 확인 페이지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857242"/>
              </p:ext>
            </p:extLst>
          </p:nvPr>
        </p:nvGraphicFramePr>
        <p:xfrm>
          <a:off x="6732240" y="2747800"/>
          <a:ext cx="2306086" cy="80772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월별 낙상 빈도수를 그래프로 표시한다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연도와 월을 선택하면 해당 월의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날짜별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빈도수가 나타난다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950229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AI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낙상 감지 시스템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굴림"/>
                          <a:cs typeface="+mn-cs"/>
                        </a:rPr>
                        <a:t>낙상 확인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UI-3DP-02-001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낙상 빈도수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29" name="직선 연결선 28"/>
          <p:cNvCxnSpPr/>
          <p:nvPr/>
        </p:nvCxnSpPr>
        <p:spPr>
          <a:xfrm flipV="1">
            <a:off x="110973" y="1900081"/>
            <a:ext cx="648677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2706580" y="1492804"/>
            <a:ext cx="589156" cy="18934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연도 선택 ▼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500635" y="1492805"/>
            <a:ext cx="589156" cy="18934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월 선택 ▼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C0A05F28-4410-E7C6-5A76-7EC46FB412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4166253"/>
              </p:ext>
            </p:extLst>
          </p:nvPr>
        </p:nvGraphicFramePr>
        <p:xfrm>
          <a:off x="539552" y="2052121"/>
          <a:ext cx="6192688" cy="3014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157C4AA-EDE5-3FE2-9146-AD35BCE7B246}"/>
              </a:ext>
            </a:extLst>
          </p:cNvPr>
          <p:cNvSpPr txBox="1"/>
          <p:nvPr/>
        </p:nvSpPr>
        <p:spPr>
          <a:xfrm>
            <a:off x="289086" y="4725724"/>
            <a:ext cx="762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빈도수</a:t>
            </a:r>
            <a:r>
              <a:rPr lang="en-US" altLang="ko-KR" sz="800" dirty="0"/>
              <a:t>/</a:t>
            </a:r>
            <a:r>
              <a:rPr lang="ko-KR" altLang="en-US" sz="800" dirty="0"/>
              <a:t>일수</a:t>
            </a:r>
          </a:p>
        </p:txBody>
      </p:sp>
    </p:spTree>
    <p:extLst>
      <p:ext uri="{BB962C8B-B14F-4D97-AF65-F5344CB8AC3E}">
        <p14:creationId xmlns:p14="http://schemas.microsoft.com/office/powerpoint/2010/main" val="4010425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23084</TotalTime>
  <Words>701</Words>
  <Application>Microsoft Office PowerPoint</Application>
  <PresentationFormat>화면 슬라이드 쇼(4:3)</PresentationFormat>
  <Paragraphs>233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굴림</vt:lpstr>
      <vt:lpstr>굴림체</vt:lpstr>
      <vt:lpstr>나눔고딕</vt:lpstr>
      <vt:lpstr>맑은 고딕</vt:lpstr>
      <vt:lpstr>Arial</vt:lpstr>
      <vt:lpstr>Eras Medium ITC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315</cp:lastModifiedBy>
  <cp:revision>562</cp:revision>
  <cp:lastPrinted>2016-12-02T08:26:22Z</cp:lastPrinted>
  <dcterms:created xsi:type="dcterms:W3CDTF">2013-01-15T05:34:45Z</dcterms:created>
  <dcterms:modified xsi:type="dcterms:W3CDTF">2024-05-20T08:06:38Z</dcterms:modified>
</cp:coreProperties>
</file>