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598" r:id="rId4"/>
    <p:sldId id="378" r:id="rId5"/>
    <p:sldId id="510" r:id="rId6"/>
    <p:sldId id="564" r:id="rId7"/>
    <p:sldId id="511" r:id="rId8"/>
    <p:sldId id="379" r:id="rId9"/>
    <p:sldId id="508" r:id="rId10"/>
    <p:sldId id="599" r:id="rId11"/>
    <p:sldId id="567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pos="2880">
          <p15:clr>
            <a:srgbClr val="A4A3A4"/>
          </p15:clr>
        </p15:guide>
        <p15:guide id="6" pos="5692">
          <p15:clr>
            <a:srgbClr val="A4A3A4"/>
          </p15:clr>
        </p15:guide>
        <p15:guide id="7" pos="22">
          <p15:clr>
            <a:srgbClr val="A4A3A4"/>
          </p15:clr>
        </p15:guide>
        <p15:guide id="8" pos="4241">
          <p15:clr>
            <a:srgbClr val="A4A3A4"/>
          </p15:clr>
        </p15:guide>
        <p15:guide id="9" pos="4195">
          <p15:clr>
            <a:srgbClr val="A4A3A4"/>
          </p15:clr>
        </p15:guide>
        <p15:guide id="10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0221" autoAdjust="0"/>
  </p:normalViewPr>
  <p:slideViewPr>
    <p:cSldViewPr showGuides="1">
      <p:cViewPr>
        <p:scale>
          <a:sx n="100" d="100"/>
          <a:sy n="100" d="100"/>
        </p:scale>
        <p:origin x="946" y="-216"/>
      </p:cViewPr>
      <p:guideLst>
        <p:guide orient="horz" pos="482"/>
        <p:guide orient="horz" pos="4201"/>
        <p:guide orient="horz" pos="1525"/>
        <p:guide orient="horz" pos="2523"/>
        <p:guide pos="2880"/>
        <p:guide pos="5692"/>
        <p:guide pos="22"/>
        <p:guide pos="4241"/>
        <p:guide pos="4195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8"/>
        <p:guide pos="2113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전체 낙상 </a:t>
            </a:r>
            <a:r>
              <a:rPr lang="ko-KR" altLang="en-US" dirty="0" smtClean="0"/>
              <a:t>빈도수 확인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7280071793601072E-2"/>
          <c:y val="0.1975161698653472"/>
          <c:w val="0.92416486220472438"/>
          <c:h val="0.631828248031496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01월 01일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6B-4E57-BA46-0B44B6C305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01월 02일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6B-4E57-BA46-0B44B6C305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01월 03일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6B-4E57-BA46-0B44B6C3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99312479491939"/>
          <c:y val="0.74270061975150226"/>
          <c:w val="0.57977908785328769"/>
          <c:h val="9.1700465161950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80071793601072E-2"/>
          <c:y val="0.1975161698653472"/>
          <c:w val="0.92416486220472438"/>
          <c:h val="0.631828248031496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01월 01일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6B-4E57-BA46-0B44B6C305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01월 02일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6B-4E57-BA46-0B44B6C305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01월 03일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6B-4E57-BA46-0B44B6C3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99312479491939"/>
          <c:y val="0.74270061975150226"/>
          <c:w val="0.57977908785328769"/>
          <c:h val="9.1700465161950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FACF5F9-BF6D-45A1-8B7F-E33A63BB863C}" type="datetimeFigureOut">
              <a:rPr lang="ko-KR" altLang="en-US" smtClean="0"/>
              <a:pPr/>
              <a:t>2024-05-20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3DF0817-840A-4486-B261-AF348273438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6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 smtClean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 smtClean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 smtClean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 smtClean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 smtClean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 smtClean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 smtClean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 smtClean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</a:t>
                      </a:r>
                      <a:r>
                        <a:rPr lang="en-US" altLang="ko-KR" sz="1200" b="1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32802"/>
              </p:ext>
            </p:extLst>
          </p:nvPr>
        </p:nvGraphicFramePr>
        <p:xfrm>
          <a:off x="114300" y="1581821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kern="100" dirty="0" smtClean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en-US" altLang="ko-KR" sz="2400" b="1" kern="100" baseline="0" dirty="0" smtClean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2400" b="1" kern="100" baseline="0" dirty="0" smtClean="0">
                          <a:latin typeface="+mn-ea"/>
                          <a:ea typeface="+mn-ea"/>
                          <a:cs typeface="Arial"/>
                        </a:rPr>
                        <a:t>낙상 감지 시스템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광주대학교 컴퓨터공학과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64993" y="1124745"/>
            <a:ext cx="2462791" cy="350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991778" y="1218894"/>
            <a:ext cx="563460" cy="208077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latin typeface="+mn-ea"/>
                <a:ea typeface="+mn-ea"/>
              </a:rPr>
              <a:t>검색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낙상 확인 페이지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80286"/>
              </p:ext>
            </p:extLst>
          </p:nvPr>
        </p:nvGraphicFramePr>
        <p:xfrm>
          <a:off x="6732240" y="2747800"/>
          <a:ext cx="2306086" cy="14173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시간별 낙상 빈도수를 그래프로 확인한다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날짜와 호실 선택 후 검색한다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날짜와 호실의 시간대별 낙상 빈도수가 나타난다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호실을 선택하지 않고 날짜만 선택할 시 해당 날짜의 전체 낙상 빈도수가 나타난다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빈도수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812309150"/>
              </p:ext>
            </p:extLst>
          </p:nvPr>
        </p:nvGraphicFramePr>
        <p:xfrm>
          <a:off x="271478" y="1943509"/>
          <a:ext cx="6192688" cy="3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1275644" y="1223429"/>
            <a:ext cx="648072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호실 선택 ▼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56" y="4581128"/>
            <a:ext cx="7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빈도수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271478" y="1218894"/>
            <a:ext cx="936104" cy="1936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2024</a:t>
            </a:r>
            <a:r>
              <a:rPr lang="en-US" altLang="ko-KR" sz="700" dirty="0" smtClean="0">
                <a:latin typeface="굴림" pitchFamily="50" charset="-127"/>
                <a:ea typeface="나눔고딕"/>
              </a:rPr>
              <a:t>-05-20  (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달력</a:t>
            </a:r>
            <a:r>
              <a:rPr lang="en-US" altLang="ko-KR" sz="700" dirty="0" smtClean="0">
                <a:latin typeface="굴림" pitchFamily="50" charset="-127"/>
                <a:ea typeface="나눔고딕"/>
              </a:rPr>
              <a:t>)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2976" y="113205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시간대별 낙상 빈도수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5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낙상 확인 페이지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96983"/>
              </p:ext>
            </p:extLst>
          </p:nvPr>
        </p:nvGraphicFramePr>
        <p:xfrm>
          <a:off x="6732240" y="2747800"/>
          <a:ext cx="2306086" cy="5029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 한달 간의 낙상 로그 및 조치 여부를 확인한다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3559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 한달 간의 낙상 로그 확인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2320" y="1363121"/>
            <a:ext cx="2297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⊙ 최근 한달 간의 낙상 로그 확인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10121"/>
              </p:ext>
            </p:extLst>
          </p:nvPr>
        </p:nvGraphicFramePr>
        <p:xfrm>
          <a:off x="270927" y="1700808"/>
          <a:ext cx="6096001" cy="25490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40833">
                  <a:extLst>
                    <a:ext uri="{9D8B030D-6E8A-4147-A177-3AD203B41FA5}">
                      <a16:colId xmlns:a16="http://schemas.microsoft.com/office/drawing/2014/main" val="1863854907"/>
                    </a:ext>
                  </a:extLst>
                </a:gridCol>
                <a:gridCol w="2880321">
                  <a:extLst>
                    <a:ext uri="{9D8B030D-6E8A-4147-A177-3AD203B41FA5}">
                      <a16:colId xmlns:a16="http://schemas.microsoft.com/office/drawing/2014/main" val="3525783743"/>
                    </a:ext>
                  </a:extLst>
                </a:gridCol>
                <a:gridCol w="1074847">
                  <a:extLst>
                    <a:ext uri="{9D8B030D-6E8A-4147-A177-3AD203B41FA5}">
                      <a16:colId xmlns:a16="http://schemas.microsoft.com/office/drawing/2014/main" val="3498940993"/>
                    </a:ext>
                  </a:extLst>
                </a:gridCol>
              </a:tblGrid>
              <a:tr h="4248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날짜</a:t>
                      </a:r>
                      <a:endParaRPr lang="ko-KR" altLang="en-US" sz="1100" b="1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낙상 감지</a:t>
                      </a:r>
                      <a:endParaRPr lang="ko-KR" altLang="en-US" sz="1100" b="1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조치 여부</a:t>
                      </a:r>
                      <a:endParaRPr lang="ko-KR" altLang="en-US" sz="1100" b="1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286873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r>
                        <a:rPr lang="en-US" altLang="ko-KR" sz="900" b="0" dirty="0" smtClean="0"/>
                        <a:t>2024.04.12.18:09:23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/>
                        <a:t>1</a:t>
                      </a:r>
                      <a:r>
                        <a:rPr lang="ko-KR" altLang="en-US" sz="900" b="0" dirty="0" smtClean="0"/>
                        <a:t>호실 낙상이 감지되었습니다</a:t>
                      </a:r>
                      <a:r>
                        <a:rPr lang="en-US" altLang="ko-KR" sz="900" b="0" dirty="0" smtClean="0"/>
                        <a:t>.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/>
                        <a:t>조치 완료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961730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2024.04.12.20:21:30</a:t>
                      </a:r>
                      <a:endParaRPr lang="ko-KR" altLang="en-US" sz="900" b="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/>
                        <a:t>5</a:t>
                      </a:r>
                      <a:r>
                        <a:rPr lang="ko-KR" altLang="en-US" sz="900" b="0" dirty="0" smtClean="0"/>
                        <a:t>호실 낙상이 감지되었습니다</a:t>
                      </a:r>
                      <a:r>
                        <a:rPr lang="en-US" altLang="ko-KR" sz="900" b="0" dirty="0" smtClean="0"/>
                        <a:t>.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/>
                        <a:t>미조치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12574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836865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351469"/>
                  </a:ext>
                </a:extLst>
              </a:tr>
              <a:tr h="424846">
                <a:tc gridSpan="2"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9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0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 smtClean="0">
                <a:latin typeface="Arial" pitchFamily="34" charset="0"/>
                <a:ea typeface="굴림체" pitchFamily="49" charset="-127"/>
                <a:cs typeface="Arial" pitchFamily="34" charset="0"/>
              </a:rPr>
              <a:t>개 정 이 력</a:t>
            </a:r>
            <a:endParaRPr lang="ko-KR" altLang="en-US" sz="1400" b="1" u="sng" dirty="0">
              <a:latin typeface="Arial" pitchFamily="34" charset="0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버전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초안은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0.1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으로 표시 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 된 이후 승인을 득한 이후에는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1.0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부터 시작하여 정수 단위로 변경 관리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발생 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소수점 아래 번호로 관리하고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바뀔 정도의 큰 변경이 발생하면 상위 정수를 변경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V1.2 : 2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번 수정됨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변경되면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V2.0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이 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2)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사유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내용이 이전 문서에 대해 신규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추가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수정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승인 인지 선택 기입</a:t>
            </a: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3)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내용을 자세히 기록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변경된 위치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즉 페이지 번호와 변경 내용을 기술한다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5284"/>
              </p:ext>
            </p:extLst>
          </p:nvPr>
        </p:nvGraphicFramePr>
        <p:xfrm>
          <a:off x="222739" y="1460788"/>
          <a:ext cx="8603273" cy="3973349"/>
        </p:xfrm>
        <a:graphic>
          <a:graphicData uri="http://schemas.openxmlformats.org/drawingml/2006/table">
            <a:tbl>
              <a:tblPr/>
              <a:tblGrid>
                <a:gridCol w="5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NO.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버전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변경일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변경사유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변경내용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승인자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0.1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2024.04.18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초안작성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염원석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조무현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임원진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0.2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2024.05.20</a:t>
                      </a:r>
                      <a:endParaRPr lang="ko-KR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효율성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시간별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낙상 빈도수 수정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염원석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3131840" y="1782342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 smtClean="0">
                <a:latin typeface="나눔고딕" pitchFamily="50" charset="-127"/>
                <a:ea typeface="나눔고딕" pitchFamily="50" charset="-127"/>
              </a:rPr>
              <a:t>메인 화면</a:t>
            </a:r>
            <a:endParaRPr lang="ko-KR" altLang="en-US" sz="9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016853" y="908720"/>
            <a:ext cx="271009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200" b="1" kern="100" dirty="0">
                <a:latin typeface="+mn-ea"/>
                <a:cs typeface="Arial"/>
              </a:rPr>
              <a:t>AI </a:t>
            </a:r>
            <a:r>
              <a:rPr lang="ko-KR" altLang="en-US" sz="1200" b="1" kern="100" dirty="0">
                <a:latin typeface="+mn-ea"/>
                <a:cs typeface="Arial"/>
              </a:rPr>
              <a:t>낙상 감지 시스템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52" name="꺾인 연결선 151"/>
          <p:cNvCxnSpPr>
            <a:stCxn id="133" idx="2"/>
            <a:endCxn id="92" idx="0"/>
          </p:cNvCxnSpPr>
          <p:nvPr/>
        </p:nvCxnSpPr>
        <p:spPr>
          <a:xfrm rot="5400000">
            <a:off x="3828091" y="1238533"/>
            <a:ext cx="513582" cy="5740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72000" y="1782341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낙상 확인 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72000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낙상 로그 확인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72757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낙상 빈도수 확인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9" name="꺾인 연결선 48"/>
          <p:cNvCxnSpPr>
            <a:stCxn id="133" idx="2"/>
            <a:endCxn id="42" idx="0"/>
          </p:cNvCxnSpPr>
          <p:nvPr/>
        </p:nvCxnSpPr>
        <p:spPr>
          <a:xfrm rot="16200000" flipH="1">
            <a:off x="4548172" y="1092488"/>
            <a:ext cx="513581" cy="86612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131083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낙상 알람 화면</a:t>
            </a:r>
            <a:endParaRPr lang="ko-KR" altLang="en-US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31840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로그인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1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kern="100" dirty="0">
                <a:latin typeface="+mn-ea"/>
                <a:cs typeface="Arial"/>
              </a:rPr>
              <a:t>AI </a:t>
            </a:r>
            <a:r>
              <a:rPr lang="ko-KR" altLang="en-US" kern="100" dirty="0">
                <a:latin typeface="+mn-ea"/>
                <a:cs typeface="Arial"/>
              </a:rPr>
              <a:t>낙상 감지 시스템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 smtClean="0"/>
              <a:t>AI </a:t>
            </a:r>
            <a:r>
              <a:rPr lang="ko-KR" altLang="en-US" sz="1846" dirty="0" smtClean="0"/>
              <a:t>낙상 감지 시스템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smtClean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43412"/>
              </p:ext>
            </p:extLst>
          </p:nvPr>
        </p:nvGraphicFramePr>
        <p:xfrm>
          <a:off x="6732240" y="2747800"/>
          <a:ext cx="2306086" cy="121920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로그인한다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로그인버튼을 누르면 입력한 코드와 아이디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비밀번호가 맞을 경우 로그인이 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시 안내문구이다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6493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1908024" y="1485629"/>
            <a:ext cx="2386047" cy="2028145"/>
          </a:xfrm>
          <a:prstGeom prst="rect">
            <a:avLst/>
          </a:prstGeom>
          <a:solidFill>
            <a:srgbClr val="DDDDDD">
              <a:alpha val="50980"/>
            </a:srgbClr>
          </a:solidFill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2010599" y="1798767"/>
            <a:ext cx="2180893" cy="519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44"/>
          <p:cNvSpPr>
            <a:spLocks noChangeArrowheads="1"/>
          </p:cNvSpPr>
          <p:nvPr/>
        </p:nvSpPr>
        <p:spPr bwMode="auto">
          <a:xfrm>
            <a:off x="2763128" y="1475550"/>
            <a:ext cx="794678" cy="2970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Rounded Rectangle 1250914"/>
          <p:cNvSpPr>
            <a:spLocks noChangeArrowheads="1"/>
          </p:cNvSpPr>
          <p:nvPr/>
        </p:nvSpPr>
        <p:spPr bwMode="auto">
          <a:xfrm>
            <a:off x="2367825" y="2788299"/>
            <a:ext cx="1729836" cy="3386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1521698" y="2121396"/>
            <a:ext cx="877601" cy="24903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ID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449035" y="2378799"/>
            <a:ext cx="972962" cy="24903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PW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2402207" y="2182281"/>
            <a:ext cx="1726929" cy="150246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65"/>
          <p:cNvSpPr>
            <a:spLocks noChangeArrowheads="1"/>
          </p:cNvSpPr>
          <p:nvPr/>
        </p:nvSpPr>
        <p:spPr bwMode="auto">
          <a:xfrm>
            <a:off x="631444" y="3573769"/>
            <a:ext cx="53402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시스템 담당자  전화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 02) 000-0000  FAX : 00) 000-0000 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전자우편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0000</a:t>
            </a:r>
          </a:p>
          <a:p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logout_team@naver.com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150106" y="4004656"/>
            <a:ext cx="644655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/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338" y="4087170"/>
            <a:ext cx="1502980" cy="823851"/>
            <a:chOff x="632619" y="5157191"/>
            <a:chExt cx="1726408" cy="1008113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7122" y="5457952"/>
              <a:ext cx="1451314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</a:rPr>
                <a:t>아이디를 입력하세요</a:t>
              </a:r>
            </a:p>
          </p:txBody>
        </p:sp>
        <p:sp>
          <p:nvSpPr>
            <p:cNvPr id="55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655847" y="4087170"/>
            <a:ext cx="1502980" cy="823851"/>
            <a:chOff x="632619" y="5157191"/>
            <a:chExt cx="1726408" cy="100811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7122" y="5457952"/>
              <a:ext cx="158388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</a:rPr>
                <a:t>비밀번호를 입력하세요</a:t>
              </a:r>
            </a:p>
          </p:txBody>
        </p:sp>
        <p:sp>
          <p:nvSpPr>
            <p:cNvPr id="52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130383" y="4087170"/>
            <a:ext cx="1649812" cy="823851"/>
            <a:chOff x="562250" y="5157191"/>
            <a:chExt cx="1895068" cy="1008113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250" y="5457952"/>
              <a:ext cx="189506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</a:rPr>
                <a:t>입력하신 아이디가 없습니다</a:t>
              </a:r>
            </a:p>
          </p:txBody>
        </p:sp>
        <p:sp>
          <p:nvSpPr>
            <p:cNvPr id="49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16016" y="4087170"/>
            <a:ext cx="1880644" cy="823851"/>
            <a:chOff x="425960" y="5157191"/>
            <a:chExt cx="2160215" cy="1008113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6789" y="5157191"/>
              <a:ext cx="213806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5960" y="5457952"/>
              <a:ext cx="2160215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</a:rPr>
                <a:t>입력하신 비밀번호가 틀렸습니다</a:t>
              </a:r>
            </a:p>
          </p:txBody>
        </p:sp>
        <p:sp>
          <p:nvSpPr>
            <p:cNvPr id="4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700419" y="838515"/>
            <a:ext cx="819079" cy="5296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400" dirty="0" smtClean="0">
                <a:solidFill>
                  <a:srgbClr val="333333"/>
                </a:solidFill>
                <a:latin typeface="맑은 고딕" pitchFamily="50" charset="-127"/>
              </a:rPr>
              <a:t>로고</a:t>
            </a:r>
            <a:endParaRPr lang="ko-KR" altLang="en-US" sz="1400" dirty="0">
              <a:solidFill>
                <a:srgbClr val="333333"/>
              </a:solidFill>
              <a:latin typeface="맑은 고딕" pitchFamily="50" charset="-127"/>
            </a:endParaRPr>
          </a:p>
        </p:txBody>
      </p:sp>
      <p:sp>
        <p:nvSpPr>
          <p:cNvPr id="59" name="Line 34"/>
          <p:cNvSpPr>
            <a:spLocks noChangeShapeType="1"/>
          </p:cNvSpPr>
          <p:nvPr/>
        </p:nvSpPr>
        <p:spPr bwMode="auto">
          <a:xfrm>
            <a:off x="1980251" y="3278014"/>
            <a:ext cx="2180893" cy="519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Rectangle 77"/>
          <p:cNvSpPr>
            <a:spLocks noChangeArrowheads="1"/>
          </p:cNvSpPr>
          <p:nvPr/>
        </p:nvSpPr>
        <p:spPr bwMode="auto">
          <a:xfrm>
            <a:off x="2409082" y="2450219"/>
            <a:ext cx="1720053" cy="162894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1474017" y="1886973"/>
            <a:ext cx="972962" cy="27583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CODE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Rectangle 77"/>
          <p:cNvSpPr>
            <a:spLocks noChangeArrowheads="1"/>
          </p:cNvSpPr>
          <p:nvPr/>
        </p:nvSpPr>
        <p:spPr bwMode="auto">
          <a:xfrm>
            <a:off x="2420506" y="1938615"/>
            <a:ext cx="1726929" cy="150246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18338" y="4964039"/>
            <a:ext cx="1502980" cy="823851"/>
            <a:chOff x="632619" y="5157195"/>
            <a:chExt cx="1726408" cy="1008114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32619" y="5157195"/>
              <a:ext cx="1726408" cy="1008114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71089" y="5457952"/>
              <a:ext cx="1318739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</a:rPr>
                <a:t>코드를 입력하세요</a:t>
              </a:r>
            </a:p>
          </p:txBody>
        </p:sp>
        <p:sp>
          <p:nvSpPr>
            <p:cNvPr id="6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191645" y="4957600"/>
            <a:ext cx="1534394" cy="823851"/>
            <a:chOff x="632619" y="5159641"/>
            <a:chExt cx="1762490" cy="1008114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46579" y="5159641"/>
              <a:ext cx="1726408" cy="1008114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2619" y="5444635"/>
              <a:ext cx="1762490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</a:rPr>
                <a:t>입력하신 코드가 없습니다</a:t>
              </a:r>
            </a:p>
          </p:txBody>
        </p:sp>
        <p:sp>
          <p:nvSpPr>
            <p:cNvPr id="70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31737"/>
              </p:ext>
            </p:extLst>
          </p:nvPr>
        </p:nvGraphicFramePr>
        <p:xfrm>
          <a:off x="6732588" y="2747800"/>
          <a:ext cx="2305737" cy="2535446"/>
        </p:xfrm>
        <a:graphic>
          <a:graphicData uri="http://schemas.openxmlformats.org/drawingml/2006/table">
            <a:tbl>
              <a:tblPr firstRow="1" bandRow="1"/>
              <a:tblGrid>
                <a:gridCol w="575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알람을 띄워주는 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메뉴를 선택한다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알람을 누를시 최근에 발생한 낙상 감지들을 알려준다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누를 시 로그아웃이 된다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빈도수 확인 버튼 누를 시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전체 낙상 빈도수를 확인할 수 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로그 버튼을 누를 시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층의 낙상 로그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들을 보여준다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가운데에 있는 호실을 누를 시 조치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완료를 체크할 수 있는 창이 뜨고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확인을 누를 시 조치가 완료된다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9519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9888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AI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감지 시스템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알람 화면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830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538986" y="1310240"/>
            <a:ext cx="571480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로그아웃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336678"/>
            <a:ext cx="826390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ko-KR" altLang="en-US" sz="700" dirty="0" smtClean="0">
                <a:latin typeface="굴림" pitchFamily="50" charset="-127"/>
                <a:ea typeface="나눔고딕"/>
              </a:rPr>
              <a:t>낙상 빈도수 확인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45877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2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호실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0694" y="1340768"/>
            <a:ext cx="635002" cy="337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낙상 로그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93" y="1324018"/>
            <a:ext cx="305004" cy="30500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33709" y="184376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1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호실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58045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3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호실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92617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4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호실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58480" y="1340768"/>
            <a:ext cx="3101124" cy="337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병원 이름 </a:t>
            </a:r>
            <a:r>
              <a:rPr lang="en-US" altLang="ko-KR" sz="700" dirty="0" smtClean="0">
                <a:latin typeface="굴림" pitchFamily="50" charset="-127"/>
                <a:ea typeface="나눔고딕"/>
              </a:rPr>
              <a:t>: 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층수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42097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6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호실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9929" y="291375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5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호실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54265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7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호실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88837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8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호실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56985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호실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4817" y="397147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9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호실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69153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11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호실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03725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12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호실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9929" y="5109870"/>
            <a:ext cx="1502976" cy="823851"/>
            <a:chOff x="632619" y="5157194"/>
            <a:chExt cx="1726408" cy="100811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32619" y="5157194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1614" y="5252072"/>
              <a:ext cx="1333473" cy="45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+mn-ea"/>
                </a:rPr>
                <a:t>1</a:t>
              </a:r>
              <a:r>
                <a:rPr lang="ko-KR" altLang="en-US" sz="900" dirty="0" smtClean="0">
                  <a:latin typeface="+mn-ea"/>
                </a:rPr>
                <a:t>호실 조치를</a:t>
              </a:r>
              <a:endParaRPr lang="en-US" altLang="ko-KR" sz="900" dirty="0" smtClean="0">
                <a:latin typeface="+mn-ea"/>
              </a:endParaRPr>
            </a:p>
            <a:p>
              <a:pPr algn="ctr"/>
              <a:r>
                <a:rPr lang="ko-KR" altLang="en-US" sz="900" dirty="0" smtClean="0">
                  <a:latin typeface="+mn-ea"/>
                </a:rPr>
                <a:t>완료하시겠습니까</a:t>
              </a:r>
              <a:r>
                <a:rPr lang="en-US" altLang="ko-KR" sz="900" dirty="0" smtClean="0">
                  <a:latin typeface="+mn-ea"/>
                </a:rPr>
                <a:t>?</a:t>
              </a:r>
              <a:endParaRPr lang="ko-KR" altLang="en-US" sz="900" dirty="0" smtClean="0">
                <a:latin typeface="+mn-ea"/>
              </a:endParaRPr>
            </a:p>
          </p:txBody>
        </p:sp>
        <p:sp>
          <p:nvSpPr>
            <p:cNvPr id="39" name="Rounded Rectangle 1250914"/>
            <p:cNvSpPr>
              <a:spLocks noChangeArrowheads="1"/>
            </p:cNvSpPr>
            <p:nvPr/>
          </p:nvSpPr>
          <p:spPr bwMode="auto">
            <a:xfrm>
              <a:off x="744369" y="5814059"/>
              <a:ext cx="668873" cy="23328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1" name="Rounded Rectangle 1250914"/>
          <p:cNvSpPr>
            <a:spLocks noChangeArrowheads="1"/>
          </p:cNvSpPr>
          <p:nvPr/>
        </p:nvSpPr>
        <p:spPr bwMode="auto">
          <a:xfrm>
            <a:off x="1006810" y="5646673"/>
            <a:ext cx="582307" cy="1906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취소</a:t>
            </a:r>
            <a:endParaRPr kumimoji="0"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142844" y="5013176"/>
            <a:ext cx="6157348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/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077669" y="5109871"/>
            <a:ext cx="1990276" cy="1199450"/>
            <a:chOff x="632619" y="5157194"/>
            <a:chExt cx="1726408" cy="1008113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632619" y="5157194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7084" y="5190169"/>
              <a:ext cx="1239811" cy="157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+mn-ea"/>
                </a:rPr>
                <a:t>3</a:t>
              </a:r>
              <a:r>
                <a:rPr lang="ko-KR" altLang="en-US" sz="900" dirty="0" smtClean="0">
                  <a:latin typeface="+mn-ea"/>
                </a:rPr>
                <a:t>호실 낙상이 감지되었습니다</a:t>
              </a:r>
              <a:r>
                <a:rPr lang="en-US" altLang="ko-KR" sz="900" dirty="0" smtClean="0">
                  <a:latin typeface="+mn-ea"/>
                </a:rPr>
                <a:t>.</a:t>
              </a:r>
              <a:endParaRPr lang="ko-KR" altLang="en-US" sz="900" dirty="0" smtClean="0">
                <a:latin typeface="+mn-ea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126469" y="5390668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r>
              <a:rPr lang="ko-KR" altLang="en-US" sz="900" dirty="0" smtClean="0">
                <a:latin typeface="+mn-ea"/>
              </a:rPr>
              <a:t>호실 낙상이 감지되었습니다</a:t>
            </a:r>
            <a:r>
              <a:rPr lang="en-US" altLang="ko-KR" sz="900" dirty="0" smtClean="0">
                <a:latin typeface="+mn-ea"/>
              </a:rPr>
              <a:t>.</a:t>
            </a:r>
            <a:endParaRPr lang="ko-KR" altLang="en-US" sz="900" dirty="0" smtClean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6469" y="5617184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9</a:t>
            </a:r>
            <a:r>
              <a:rPr lang="ko-KR" altLang="en-US" sz="900" dirty="0" smtClean="0">
                <a:latin typeface="+mn-ea"/>
              </a:rPr>
              <a:t>호실 낙상이 감지되었습니다</a:t>
            </a:r>
            <a:r>
              <a:rPr lang="en-US" altLang="ko-KR" sz="900" dirty="0" smtClean="0">
                <a:latin typeface="+mn-ea"/>
              </a:rPr>
              <a:t>.</a:t>
            </a:r>
            <a:endParaRPr lang="ko-KR" altLang="en-US" sz="900" dirty="0" smtClean="0">
              <a:latin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854434" y="5224568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851920" y="5473762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856995" y="5715626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>
            <a:off x="2134866" y="5381123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>
            <a:off x="2155246" y="5641447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2155246" y="5855205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 smtClean="0"/>
              <a:t>AI </a:t>
            </a:r>
            <a:r>
              <a:rPr lang="ko-KR" altLang="en-US" sz="1846" dirty="0" smtClean="0"/>
              <a:t>낙상 감지 시스템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smtClean="0"/>
              <a:t>낙상 확인 페이지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10973" y="1421751"/>
            <a:ext cx="6500177" cy="333363"/>
            <a:chOff x="117734" y="1153319"/>
            <a:chExt cx="6500177" cy="33336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7734" y="1153319"/>
              <a:ext cx="6500177" cy="3333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AutoShape 30"/>
            <p:cNvSpPr>
              <a:spLocks noChangeArrowheads="1"/>
            </p:cNvSpPr>
            <p:nvPr/>
          </p:nvSpPr>
          <p:spPr bwMode="auto">
            <a:xfrm>
              <a:off x="4355978" y="1224845"/>
              <a:ext cx="684001" cy="197644"/>
            </a:xfrm>
            <a:prstGeom prst="flowChartAlternateProcess">
              <a:avLst/>
            </a:prstGeom>
            <a:solidFill>
              <a:srgbClr val="DDDDDD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800" dirty="0">
                  <a:latin typeface="+mn-ea"/>
                  <a:ea typeface="+mn-ea"/>
                </a:rPr>
                <a:t>검색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낙상 확인 페이지</a:t>
            </a:r>
            <a:endParaRPr lang="ko-KR" altLang="en-US" dirty="0"/>
          </a:p>
        </p:txBody>
      </p:sp>
      <p:sp>
        <p:nvSpPr>
          <p:cNvPr id="25" name="직사각형 127"/>
          <p:cNvSpPr>
            <a:spLocks noChangeArrowheads="1"/>
          </p:cNvSpPr>
          <p:nvPr/>
        </p:nvSpPr>
        <p:spPr bwMode="auto">
          <a:xfrm>
            <a:off x="2123094" y="5197276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ea typeface="돋움" pitchFamily="50" charset="-127"/>
              </a:rPr>
              <a:t>◀ 이전 </a:t>
            </a:r>
            <a:r>
              <a:rPr lang="en-US" altLang="ko-KR" sz="800" dirty="0">
                <a:ea typeface="돋움" pitchFamily="50" charset="-127"/>
              </a:rPr>
              <a:t>1 2 3 4 5 6 7 8 9 10 </a:t>
            </a:r>
            <a:r>
              <a:rPr lang="ko-KR" altLang="en-US" sz="800" dirty="0">
                <a:ea typeface="돋움" pitchFamily="50" charset="-127"/>
              </a:rPr>
              <a:t>다음 ▶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67423"/>
              </p:ext>
            </p:extLst>
          </p:nvPr>
        </p:nvGraphicFramePr>
        <p:xfrm>
          <a:off x="6732240" y="2747800"/>
          <a:ext cx="2306086" cy="13106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시간별 낙상 빈도수를 그래프로 확인한다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호실을 선택한 후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날짜를 선택한다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날짜를 선택하고 검색하면 그 결과가 중첩돼서 그래프에 표시된다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아무것도 선택하지 않고 검색을 누르거나 새로고침 시 그래프가 초기화된다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5022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빈도수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579434919"/>
              </p:ext>
            </p:extLst>
          </p:nvPr>
        </p:nvGraphicFramePr>
        <p:xfrm>
          <a:off x="271478" y="1943509"/>
          <a:ext cx="6192688" cy="3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2" name="직사각형 71"/>
          <p:cNvSpPr/>
          <p:nvPr/>
        </p:nvSpPr>
        <p:spPr>
          <a:xfrm>
            <a:off x="2055388" y="1492807"/>
            <a:ext cx="648072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연도 선택 ▼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02550" y="1492806"/>
            <a:ext cx="648072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호실 선택 ▼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56" y="4581128"/>
            <a:ext cx="7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빈도수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2824899" y="1492805"/>
            <a:ext cx="648072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월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 선택 ▼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79706" y="1484471"/>
            <a:ext cx="648072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일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 선택 ▼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23069</TotalTime>
  <Words>734</Words>
  <Application>Microsoft Office PowerPoint</Application>
  <PresentationFormat>화면 슬라이드 쇼(4:3)</PresentationFormat>
  <Paragraphs>240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굴림체</vt:lpstr>
      <vt:lpstr>나눔고딕</vt:lpstr>
      <vt:lpstr>돋움</vt:lpstr>
      <vt:lpstr>맑은 고딕</vt:lpstr>
      <vt:lpstr>바탕체</vt:lpstr>
      <vt:lpstr>Arial</vt:lpstr>
      <vt:lpstr>Eras Medium ITC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이명은</cp:lastModifiedBy>
  <cp:revision>557</cp:revision>
  <cp:lastPrinted>2016-12-02T08:26:22Z</cp:lastPrinted>
  <dcterms:created xsi:type="dcterms:W3CDTF">2013-01-15T05:34:45Z</dcterms:created>
  <dcterms:modified xsi:type="dcterms:W3CDTF">2024-05-20T06:41:08Z</dcterms:modified>
</cp:coreProperties>
</file>