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4350240" y="2855520"/>
            <a:ext cx="443160" cy="105120"/>
            <a:chOff x="4350240" y="2855520"/>
            <a:chExt cx="443160" cy="105120"/>
          </a:xfrm>
        </p:grpSpPr>
        <p:sp>
          <p:nvSpPr>
            <p:cNvPr id="1" name="CustomShape 2"/>
            <p:cNvSpPr/>
            <p:nvPr/>
          </p:nvSpPr>
          <p:spPr>
            <a:xfrm>
              <a:off x="451908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468828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4350240" y="2855520"/>
              <a:ext cx="105120" cy="105120"/>
            </a:xfrm>
            <a:prstGeom prst="ellipse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71400" y="990720"/>
            <a:ext cx="7801200" cy="172980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pPr algn="ctr"/>
            <a:r>
              <a:rPr b="0" lang="pt-BR" sz="48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1F171182-8640-4F9B-9FA8-66C5EA3D26D1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>
            <a:noAutofit/>
          </a:bodyPr>
          <a:p>
            <a:pPr algn="ctr"/>
            <a:r>
              <a:rPr b="0" lang="pt-BR" sz="30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>
            <a:noAutofit/>
          </a:bodyPr>
          <a:p>
            <a:pPr marL="432000" indent="-324000" algn="ctr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ctr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algn="ctr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algn="ctr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 algn="ctr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/>
          </p:nvPr>
        </p:nvSpPr>
        <p:spPr>
          <a:xfrm>
            <a:off x="8490240" y="4681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>
              <a:lnSpc>
                <a:spcPct val="100000"/>
              </a:lnSpc>
            </a:pPr>
            <a:fld id="{90528A53-025B-4E56-B0F0-F8AE7E429833}" type="slidenum">
              <a:rPr b="0" lang="en" sz="1400" spc="-1" strike="noStrike">
                <a:solidFill>
                  <a:srgbClr val="000000"/>
                </a:solidFill>
                <a:latin typeface="Arial"/>
                <a:ea typeface="Arial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71400" y="990720"/>
            <a:ext cx="7801200" cy="1729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</a:pPr>
            <a:r>
              <a:rPr b="0" lang="en" sz="4800" spc="-1" strike="noStrike">
                <a:solidFill>
                  <a:srgbClr val="ffffff"/>
                </a:solidFill>
                <a:latin typeface="Oswald"/>
                <a:ea typeface="Oswald"/>
              </a:rPr>
              <a:t>Blueprint Communication</a:t>
            </a:r>
            <a:br/>
            <a:r>
              <a:rPr b="0" lang="en" sz="4800" spc="-1" strike="noStrike">
                <a:solidFill>
                  <a:srgbClr val="ffffff"/>
                </a:solidFill>
                <a:latin typeface="Oswald"/>
                <a:ea typeface="Oswald"/>
              </a:rPr>
              <a:t>and You</a:t>
            </a:r>
            <a:endParaRPr b="0" lang="pt-BR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671400" y="3174840"/>
            <a:ext cx="780120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2100" spc="-1" strike="noStrike">
                <a:solidFill>
                  <a:srgbClr val="cacaca"/>
                </a:solidFill>
                <a:latin typeface="Average"/>
                <a:ea typeface="Average"/>
              </a:rPr>
              <a:t>What you </a:t>
            </a:r>
            <a:r>
              <a:rPr b="1" lang="en" sz="2100" spc="-1" strike="noStrike" u="sng">
                <a:solidFill>
                  <a:srgbClr val="cacaca"/>
                </a:solidFill>
                <a:uFillTx/>
                <a:latin typeface="Average"/>
                <a:ea typeface="Average"/>
              </a:rPr>
              <a:t>Must</a:t>
            </a:r>
            <a:r>
              <a:rPr b="0" lang="en" sz="2100" spc="-1" strike="noStrike">
                <a:solidFill>
                  <a:srgbClr val="cacaca"/>
                </a:solidFill>
                <a:latin typeface="Average"/>
                <a:ea typeface="Average"/>
              </a:rPr>
              <a:t> Know for Properly</a:t>
            </a:r>
            <a:endParaRPr b="0" lang="pt-BR" sz="21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2100" spc="-1" strike="noStrike">
                <a:solidFill>
                  <a:srgbClr val="cacaca"/>
                </a:solidFill>
                <a:latin typeface="Average"/>
                <a:ea typeface="Average"/>
              </a:rPr>
              <a:t>Transmitting Data in Blueprint</a:t>
            </a:r>
            <a:endParaRPr b="0" lang="pt-BR" sz="2100" spc="-1" strike="noStrike"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A Word on Casting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311760" y="1152360"/>
            <a:ext cx="8520120" cy="38322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Casting confuses a lot of non-coder types </a:t>
            </a:r>
            <a:r>
              <a:rPr b="0" i="1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(it’s a programming term)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Think of Casting as just a way to </a:t>
            </a:r>
            <a:r>
              <a:rPr b="1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verify</a:t>
            </a: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 what you’re talking 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Once you’ve Cast to a given type, only </a:t>
            </a:r>
            <a:r>
              <a:rPr b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then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can you access its functionality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If a Cast fails, you can always Cast to something else: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We get a reference to some actor or object, then: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Cast it to a Door. Was that successful?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No.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Cast it to a Light. Was that successful?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No.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Cast it to a Weasel. Was that successful?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Yes.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Awesome! Set the Weasel’s </a:t>
            </a:r>
            <a:r>
              <a:rPr b="0" i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bWearingAPartyHat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Boolean property to True!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i="1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If you already have a reference of the proper type, you don’t need to Cast!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Casting and Object Orientation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2932920" y="1076400"/>
            <a:ext cx="5899320" cy="38408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Casting to Wendy gives you access to the things that are specific to Wendy, but you cannot access things specific to Michael, John or Peter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If you need access to the things that </a:t>
            </a:r>
            <a:r>
              <a:rPr b="1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all possessable </a:t>
            </a: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characters can do, you would cast to the next class up: </a:t>
            </a:r>
            <a:r>
              <a:rPr b="0" i="1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Character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Technically, Wendy is an Object, Actor, Pawn, Character, and is also Wendy.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All these things would test True on a Cast!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Not all of them are guaranteed to give you access to the functionality you need.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13716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Casting to a too-high parent class locks out out of specific functionality found only in lower child classes.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13716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Casting to a too-low child class lowers flexibility and eliminates the possibility of accessing sibling classes without further testing.</a:t>
            </a:r>
            <a:br/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When adding functionality to your Blueprint classes, keep the hierarchy in mind!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Shared concepts belong higher in base classes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914400" indent="-304560">
              <a:lnSpc>
                <a:spcPct val="115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Don't duplicate work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311760" y="1109880"/>
            <a:ext cx="2620800" cy="3816720"/>
          </a:xfrm>
          <a:prstGeom prst="rect">
            <a:avLst/>
          </a:prstGeom>
          <a:solidFill>
            <a:srgbClr val="616161"/>
          </a:solidFill>
          <a:ln w="9360">
            <a:solidFill>
              <a:srgbClr val="000000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1000" spc="-1" strike="noStrike">
                <a:solidFill>
                  <a:srgbClr val="cacaca"/>
                </a:solidFill>
                <a:latin typeface="Average"/>
                <a:ea typeface="Average"/>
              </a:rPr>
              <a:t>Consider the following Class hierarchy: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100" spc="-1" strike="noStrike">
                <a:solidFill>
                  <a:srgbClr val="cacaca"/>
                </a:solidFill>
                <a:latin typeface="Average"/>
                <a:ea typeface="Average"/>
              </a:rPr>
              <a:t>(indentation denotes inheritance)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Object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 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Actor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    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Pawn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       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Character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           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Wendy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           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Michael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           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John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           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Peter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100" spc="-1" strike="noStrike">
                <a:solidFill>
                  <a:srgbClr val="cacaca"/>
                </a:solidFill>
                <a:latin typeface="Average"/>
                <a:ea typeface="Average"/>
              </a:rPr>
              <a:t>In this example game you could possess and control Wendy, Michael, John, and Peter.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188604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Oswald"/>
                <a:ea typeface="Oswald"/>
              </a:rPr>
              <a:t>(Demonstration of Direct Comms/Casting)</a:t>
            </a:r>
            <a:br/>
            <a:br/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Questions about Direct Communication?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Blueprint Interfaces - Concept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311760" y="1152360"/>
            <a:ext cx="8520120" cy="36637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 way to specify functionality without any kind of implementation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Example: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Tell 2 different people to acquire their favorite food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Person One makes a pizza from scratch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Person Two orders Chinese takeout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Both did different things, even though you gave them the same command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The nice thing: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Interfaces don’t really care whether or not the Receiving object knows about them.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Imagine Person Three is a robot and doesn’t eat. They wouldn’t respond to the command.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That’s okay! The game won’t crash!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Interfaces are still 1-to-one communication!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The Sender still needs some reference to Receiver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Blueprint Interfaces: How They Work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311760" y="1152360"/>
            <a:ext cx="8520120" cy="3780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Interfaces are a unique form of communication: they their own asset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You make them in the Content Browser. More later.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You send data - called Interface Messages - </a:t>
            </a:r>
            <a:r>
              <a:rPr b="0" i="1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through</a:t>
            </a: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 that asset to listening objects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By default, nothing receives Interface Messages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You have to </a:t>
            </a:r>
            <a:r>
              <a:rPr b="0" i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implement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the Blueprint Interface onto the Blueprints that will be receiving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Unless you do this, the Blueprint Interface does nothing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This means that anything that doesn’t need to respond to an Interface Message simply doesn’t have to implement the Interface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Only Receivers need to actually implement an Interface.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Anything can send Interface Messages, whether it implements the Interface or not.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It is perfectly safe to send Interface Messages to objects that don’t implement the appropriate Blueprint Interface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Nothing will happen because the object “doesn’t care” about the incoming message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Blueprint Interfaces - When to Use Them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311760" y="1152360"/>
            <a:ext cx="8520120" cy="358416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When you are sending a signal to some other object, and you don’t really care what it does once it receives the signal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 fact, you don’t even care if the Receiver </a:t>
            </a:r>
            <a:r>
              <a:rPr b="0" i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knows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about the signal!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You just want to send a signal to an object; if they know what to do with it, great!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Example: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Interaction: I hit the B Button, and we send out an </a:t>
            </a:r>
            <a:r>
              <a:rPr b="0" i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InteractWithThings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signal.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Doors know that they should open.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Lights know they should toggle.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Potted plants don’t do anything. They don’t care that you are interacting with them.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We don’t care whether they react or not!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3" marL="18288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The implementation (if there is one) is the Receiver’s problem!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Fun fact: Interfaces can be used for communication between sub-levels!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Blueprint Interfaces in Action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311760" y="1152360"/>
            <a:ext cx="8520120" cy="38851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Create them in the Content Browser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(right click &gt; Blueprints submenu &gt; Blueprint Interface)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 the Blueprint Interface Editor, you automatically get your first function.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You can setup inputs/outputs if you like.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You can’t set up any functionality (no other nodes)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In fact, the graph is grayed out and locked!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Implement the Interface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In the receiving class, go under Class Settings.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Under Implemented Interfaces, add your new Interface.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Recompile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You can now create an event in your graph named the same thing as your function!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Now when this class receives the message for that Interface function, something happens!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NOTE: Only Receivers actually need to implement an interface.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Anyone can call them.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From the earlier example, only the Door and Light would implement. Plant wouldn’t need to.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Implementing Interfaces: Events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If the Interface Function has no return value (Output) it gets implemented as an Event on the Receiving object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Can still have Inputs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Shape 163" descr=""/>
          <p:cNvPicPr/>
          <p:nvPr/>
        </p:nvPicPr>
        <p:blipFill>
          <a:blip r:embed="rId1"/>
          <a:stretch/>
        </p:blipFill>
        <p:spPr>
          <a:xfrm>
            <a:off x="485640" y="2336760"/>
            <a:ext cx="3364920" cy="20642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123" name="TextShape 3"/>
          <p:cNvSpPr txBox="1"/>
          <p:nvPr/>
        </p:nvSpPr>
        <p:spPr>
          <a:xfrm>
            <a:off x="961560" y="4357440"/>
            <a:ext cx="22078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Interface Editor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4"/>
          <p:cNvSpPr txBox="1"/>
          <p:nvPr/>
        </p:nvSpPr>
        <p:spPr>
          <a:xfrm>
            <a:off x="4523400" y="4357440"/>
            <a:ext cx="3721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Event graph on Sender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Shape 166" descr=""/>
          <p:cNvPicPr/>
          <p:nvPr/>
        </p:nvPicPr>
        <p:blipFill>
          <a:blip r:embed="rId2"/>
          <a:stretch/>
        </p:blipFill>
        <p:spPr>
          <a:xfrm>
            <a:off x="4639320" y="2336760"/>
            <a:ext cx="3489840" cy="20642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Implementing Interfaces: Events (Continued)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If the Interface Function has no return value (Output) it gets implemented as an Event on the Receiving object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Can still have Inputs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Shape 173" descr=""/>
          <p:cNvPicPr/>
          <p:nvPr/>
        </p:nvPicPr>
        <p:blipFill>
          <a:blip r:embed="rId1"/>
          <a:stretch/>
        </p:blipFill>
        <p:spPr>
          <a:xfrm>
            <a:off x="485640" y="2336760"/>
            <a:ext cx="3364920" cy="20642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129" name="Shape 174" descr=""/>
          <p:cNvPicPr/>
          <p:nvPr/>
        </p:nvPicPr>
        <p:blipFill>
          <a:blip r:embed="rId2"/>
          <a:stretch/>
        </p:blipFill>
        <p:spPr>
          <a:xfrm>
            <a:off x="4403880" y="2350440"/>
            <a:ext cx="3872880" cy="206424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130" name="TextShape 3"/>
          <p:cNvSpPr txBox="1"/>
          <p:nvPr/>
        </p:nvSpPr>
        <p:spPr>
          <a:xfrm>
            <a:off x="961560" y="4357440"/>
            <a:ext cx="22078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Interface Editor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Shape 4"/>
          <p:cNvSpPr txBox="1"/>
          <p:nvPr/>
        </p:nvSpPr>
        <p:spPr>
          <a:xfrm>
            <a:off x="4523400" y="4357440"/>
            <a:ext cx="3721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Event graph on Receiver after Interface is implemented and Blueprint recompiled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If the Interface Function does have a return value (Output) it gets implemented as a Function on the Receiving object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Useful when the Sender needs to perform functionality on the Receiver and then get something back from it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Shape 182" descr=""/>
          <p:cNvPicPr/>
          <p:nvPr/>
        </p:nvPicPr>
        <p:blipFill>
          <a:blip r:embed="rId1"/>
          <a:stretch/>
        </p:blipFill>
        <p:spPr>
          <a:xfrm>
            <a:off x="4124880" y="2502720"/>
            <a:ext cx="4331880" cy="2050560"/>
          </a:xfrm>
          <a:prstGeom prst="rect">
            <a:avLst/>
          </a:prstGeom>
          <a:ln w="0">
            <a:noFill/>
          </a:ln>
        </p:spPr>
      </p:pic>
      <p:pic>
        <p:nvPicPr>
          <p:cNvPr id="134" name="Shape 183" descr=""/>
          <p:cNvPicPr/>
          <p:nvPr/>
        </p:nvPicPr>
        <p:blipFill>
          <a:blip r:embed="rId2"/>
          <a:stretch/>
        </p:blipFill>
        <p:spPr>
          <a:xfrm>
            <a:off x="485640" y="2502720"/>
            <a:ext cx="3342600" cy="205056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sp>
        <p:nvSpPr>
          <p:cNvPr id="135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Implementing Interfaces: Functions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Shape 3"/>
          <p:cNvSpPr txBox="1"/>
          <p:nvPr/>
        </p:nvSpPr>
        <p:spPr>
          <a:xfrm>
            <a:off x="961560" y="4509720"/>
            <a:ext cx="22078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Interface Editor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Shape 4"/>
          <p:cNvSpPr txBox="1"/>
          <p:nvPr/>
        </p:nvSpPr>
        <p:spPr>
          <a:xfrm>
            <a:off x="4523400" y="4509720"/>
            <a:ext cx="3721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Function graph on Receiver after Interface is implemented and Blueprint recompiled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What is Blueprint Communication?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 means for separate individual objects to interact with each other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Imagine a Light Blueprint and a LightSwitch Blueprint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How would you get one to work with the other?</a:t>
            </a:r>
            <a:br/>
            <a:r>
              <a:rPr b="0" lang="en" sz="14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Useful for doing things like: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Broadcasting an event to a number of listeners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Telling a specific object to do something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Querying another object for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Status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State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Property values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Variable values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Results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Etc.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Once the Function has been implemented on the Receiver, it can then be called by the Sender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Shape 192" descr=""/>
          <p:cNvPicPr/>
          <p:nvPr/>
        </p:nvPicPr>
        <p:blipFill>
          <a:blip r:embed="rId1"/>
          <a:stretch/>
        </p:blipFill>
        <p:spPr>
          <a:xfrm>
            <a:off x="1650600" y="1915920"/>
            <a:ext cx="5931720" cy="2732760"/>
          </a:xfrm>
          <a:prstGeom prst="rect">
            <a:avLst/>
          </a:prstGeom>
          <a:ln w="0">
            <a:noFill/>
          </a:ln>
        </p:spPr>
      </p:pic>
      <p:sp>
        <p:nvSpPr>
          <p:cNvPr id="140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Implementing Interfaces: Functions (Continued)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2796840" y="4281120"/>
            <a:ext cx="3721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Event graph on Sender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592200" y="3139560"/>
            <a:ext cx="3721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200" spc="-1" strike="noStrike">
                <a:solidFill>
                  <a:srgbClr val="ffd966"/>
                </a:solidFill>
                <a:latin typeface="Average"/>
                <a:ea typeface="Average"/>
              </a:rPr>
              <a:t>Reference to Receiver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Shape 5"/>
          <p:cNvSpPr txBox="1"/>
          <p:nvPr/>
        </p:nvSpPr>
        <p:spPr>
          <a:xfrm>
            <a:off x="2263320" y="2338920"/>
            <a:ext cx="3721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Interface Message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Calling Function on Receiver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Once an Interface Function has been implemented on the Receiver, the Receiver can then call that functionality on itself!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This is useful to guarantee that a given object has a certain set of functionality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Think of this like a shortcut so you don’t have to repeatedly setup the same functions on objects that inherit from different class hierarchy branches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Bonus Trick: Self-calling Interface Functionality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Shape 203" descr=""/>
          <p:cNvPicPr/>
          <p:nvPr/>
        </p:nvPicPr>
        <p:blipFill>
          <a:blip r:embed="rId1"/>
          <a:stretch/>
        </p:blipFill>
        <p:spPr>
          <a:xfrm>
            <a:off x="2696400" y="2878200"/>
            <a:ext cx="3751200" cy="190548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311760" y="22852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Oswald"/>
                <a:ea typeface="Oswald"/>
              </a:rPr>
              <a:t>(Demonstration of Interfaces)</a:t>
            </a:r>
            <a:br/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Questions about Blueprint Interfaces?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Event Dispatchers - Concept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311760" y="1152360"/>
            <a:ext cx="8520120" cy="38520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 way to establish a listening-type relationship so that the Receiver is “listening” for an event on the Sender to take place. It can then respond however it likes.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They’re a lot like Twitter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You set up an Event Dispatcher on the sender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999999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999999"/>
                </a:solidFill>
                <a:latin typeface="Average"/>
                <a:ea typeface="Average"/>
              </a:rPr>
              <a:t>This is like setting up a Twitter account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Any number of Receivers can Bind to this Event Dispatcher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999999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999999"/>
                </a:solidFill>
                <a:latin typeface="Average"/>
                <a:ea typeface="Average"/>
              </a:rPr>
              <a:t>This is like the Receiver(s) following the Sender’s Twitter feed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999999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999999"/>
                </a:solidFill>
                <a:latin typeface="Average"/>
                <a:ea typeface="Average"/>
              </a:rPr>
              <a:t>NOTE: Receiver will need some initial reference to the Sender to make the Bind!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The Sender Calls the Event Dispatcher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999999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999999"/>
                </a:solidFill>
                <a:latin typeface="Average"/>
                <a:ea typeface="Average"/>
              </a:rPr>
              <a:t>This is like making a Tweet, which is just sent out into the ether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999999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999999"/>
                </a:solidFill>
                <a:latin typeface="Average"/>
                <a:ea typeface="Average"/>
              </a:rPr>
              <a:t>There may be no one following the Sender, so maybe no one gets the Tweet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The Receivers who had an Event Bound to that Event Dispatcher can then react accordingly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999999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999999"/>
                </a:solidFill>
                <a:latin typeface="Average"/>
                <a:ea typeface="Average"/>
              </a:rPr>
              <a:t>Followers saw the Tweet and do something in response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13716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Event Dispatchers - When to Use Them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When you have a single event on a Sender that needs to be received by a lot of different Receivers, each doing their own thing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The Sender cannot receive a return value from Receivers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You start off knowing who the Sender is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But you don’t know or care who the Receivers are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You plan to setup n-number of Receivers later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The Receivers call all get a reference (know about) the Sender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The Receivers also know when to start listening for specific events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Also potentially know when to stop listening!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Depending on your setup, it may be dangerous to leave a Bind in place forever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 these cases, you will need to Unbind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Event Dispatchers in Action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311760" y="1152360"/>
            <a:ext cx="8520120" cy="38242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 the Sender Class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Create a new Event Dispatcher in the My Blueprint panel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If you have to pass along any data (like current Health) that becomes an Input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We’ll discuss Signatures in a moment...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At some point in your Event Graph your sender must Call this Event Dispatcher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Drag a reference to the Event Dispatcher into the Graph, choose Call.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 the Receiver Class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You must have a reference to the sender! It’s your responsibility to get that!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Once you’ve confirmed the Sender class is the one you want (you might need to Cast here)...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You Bind to the Event Dispatcher by name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Create a Custom Event from the Event Pin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That Custom Event will be fired whenever the Sender calls their Event Dispatcher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Know that you may need to stop listening at some point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This means unbinding the event.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This is very easy if you stored a reference to the Sender class before Binding.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If no objects have made a Bind to an Event Dispatcher: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5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200" spc="-1" strike="noStrike">
                <a:solidFill>
                  <a:srgbClr val="cacaca"/>
                </a:solidFill>
                <a:latin typeface="Average"/>
                <a:ea typeface="Average"/>
              </a:rPr>
              <a:t>When the Dispatcher is called, no one is listening and nothing happens. This is perfectly safe.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Event Dispatchers on  the Sender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From the Sender’s perspective, you only need to setup the Event Dispatcher and then Call it at some point in the Event Graph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Generally in response to some important event happening on the Sender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Notice that the Call does not require a reference to any other object! Instead, the Sender calls the Dispatcher on itself!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Shape 233" descr=""/>
          <p:cNvPicPr/>
          <p:nvPr/>
        </p:nvPicPr>
        <p:blipFill>
          <a:blip r:embed="rId1"/>
          <a:stretch/>
        </p:blipFill>
        <p:spPr>
          <a:xfrm>
            <a:off x="3074760" y="2732400"/>
            <a:ext cx="2993760" cy="1986120"/>
          </a:xfrm>
          <a:prstGeom prst="rect">
            <a:avLst/>
          </a:prstGeom>
          <a:ln w="0">
            <a:noFill/>
          </a:ln>
        </p:spPr>
      </p:pic>
      <p:sp>
        <p:nvSpPr>
          <p:cNvPr id="157" name="TextShape 3"/>
          <p:cNvSpPr txBox="1"/>
          <p:nvPr/>
        </p:nvSpPr>
        <p:spPr>
          <a:xfrm>
            <a:off x="3634920" y="4616280"/>
            <a:ext cx="187344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Sender’s Event Graph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Event Dispatchers on the Receiver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Shape 2"/>
          <p:cNvSpPr txBox="1"/>
          <p:nvPr/>
        </p:nvSpPr>
        <p:spPr>
          <a:xfrm>
            <a:off x="311760" y="107640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Any object wanting to become an Event Dispatch Receiver must: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Have or obtain a reference to the Sender object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Bind its own Custom Event to that Dispatcher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This Custom Event must have the same Signature as the Event Dispatcher (more later)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Once the Bind is complete, the next time the Dispatcher is called, the Receiver’s Custom Event will fire in response!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Shape 241" descr=""/>
          <p:cNvPicPr/>
          <p:nvPr/>
        </p:nvPicPr>
        <p:blipFill>
          <a:blip r:embed="rId1"/>
          <a:stretch/>
        </p:blipFill>
        <p:spPr>
          <a:xfrm>
            <a:off x="3131640" y="2881440"/>
            <a:ext cx="2594160" cy="1778760"/>
          </a:xfrm>
          <a:prstGeom prst="rect">
            <a:avLst/>
          </a:prstGeom>
          <a:ln w="0">
            <a:noFill/>
          </a:ln>
        </p:spPr>
      </p:pic>
      <p:sp>
        <p:nvSpPr>
          <p:cNvPr id="161" name="TextShape 3"/>
          <p:cNvSpPr txBox="1"/>
          <p:nvPr/>
        </p:nvSpPr>
        <p:spPr>
          <a:xfrm>
            <a:off x="3377880" y="4616280"/>
            <a:ext cx="2101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Receiver’s Event Graph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4097520" y="3583440"/>
            <a:ext cx="305784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900" spc="-1" strike="noStrike">
                <a:solidFill>
                  <a:srgbClr val="cacaca"/>
                </a:solidFill>
                <a:latin typeface="Average"/>
                <a:ea typeface="Average"/>
              </a:rPr>
              <a:t>← </a:t>
            </a:r>
            <a:r>
              <a:rPr b="0" lang="en" sz="900" spc="-1" strike="noStrike">
                <a:solidFill>
                  <a:srgbClr val="cacaca"/>
                </a:solidFill>
                <a:latin typeface="Average"/>
                <a:ea typeface="Average"/>
              </a:rPr>
              <a:t>Now you know what that little red line is for!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Event Dispatcher Signatures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Signatures are a specific combination of inputs on a Dispatcher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These can be shared if you are going to be creating a Dispatcher for an already existing event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Signatures can be used to make Dispatchers intelligent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22824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Test the input data, do different things based on what you find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Unreal does most of the heavy lifting for managing signatures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914400" indent="-22824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But if you’re trying to Bind an already existing Custom Event, the signature must match!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Shape 250" descr=""/>
          <p:cNvPicPr/>
          <p:nvPr/>
        </p:nvPicPr>
        <p:blipFill>
          <a:blip r:embed="rId1"/>
          <a:stretch/>
        </p:blipFill>
        <p:spPr>
          <a:xfrm>
            <a:off x="1480680" y="3559320"/>
            <a:ext cx="2237400" cy="128448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  <p:pic>
        <p:nvPicPr>
          <p:cNvPr id="166" name="Shape 251" descr=""/>
          <p:cNvPicPr/>
          <p:nvPr/>
        </p:nvPicPr>
        <p:blipFill>
          <a:blip r:embed="rId2"/>
          <a:stretch/>
        </p:blipFill>
        <p:spPr>
          <a:xfrm>
            <a:off x="4189320" y="3533760"/>
            <a:ext cx="2483640" cy="1309680"/>
          </a:xfrm>
          <a:prstGeom prst="rect">
            <a:avLst/>
          </a:prstGeom>
          <a:ln w="9525">
            <a:solidFill>
              <a:srgbClr val="000000"/>
            </a:solidFill>
            <a:round/>
          </a:ln>
        </p:spPr>
      </p:pic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Event Dispatcher Options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When you drag an Event Dispatcher into an Event Graph or try to access one from a Receiving object, you see a lot of options. What do they all mean?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Shape 258" descr=""/>
          <p:cNvPicPr/>
          <p:nvPr/>
        </p:nvPicPr>
        <p:blipFill>
          <a:blip r:embed="rId1"/>
          <a:stretch/>
        </p:blipFill>
        <p:spPr>
          <a:xfrm>
            <a:off x="741960" y="2146320"/>
            <a:ext cx="990360" cy="1428480"/>
          </a:xfrm>
          <a:prstGeom prst="rect">
            <a:avLst/>
          </a:prstGeom>
          <a:ln w="0">
            <a:noFill/>
          </a:ln>
        </p:spPr>
      </p:pic>
      <p:sp>
        <p:nvSpPr>
          <p:cNvPr id="170" name="TextShape 3"/>
          <p:cNvSpPr txBox="1"/>
          <p:nvPr/>
        </p:nvSpPr>
        <p:spPr>
          <a:xfrm>
            <a:off x="2014200" y="2030760"/>
            <a:ext cx="6969960" cy="2689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Call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- This will broadcast the Event Dispatcher to any Receivers, if there are any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Bind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- This will create a Bind node, used to bind a specific Custom Event so it fires in response to the Dispatcher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Unbind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- Creates an Unbind node, used to unbind a specific Custom Event from an Event Dispatcher so you’re no longer “listening” for it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Unbind All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- Creates an Unbind All node, which will unbind all events from this Dispatcher across all objects in the game. </a:t>
            </a:r>
            <a:r>
              <a:rPr b="0" i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No more listeners!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Event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- Adds a Custom Event with a Signature matching the Event Dispatcher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31716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AutoNum type="arabicPeriod"/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Assign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- a Bind node with an attached Custom Event that has a Signature matching the Event Dispatcher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A Simple Primer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311760" y="1152360"/>
            <a:ext cx="8520120" cy="3685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UE4 has no way to just “send a broad signal to everyone”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Trivia: we did this a long time ago in UE2, but it isn’t very efficient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Communication will always involve the following: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 Sending Blueprint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At least one Receiving Blueprint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Communication will </a:t>
            </a:r>
            <a:r>
              <a:rPr b="1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always </a:t>
            </a: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require a reference </a:t>
            </a:r>
            <a:r>
              <a:rPr b="0" i="1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at some point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In other words, one party - the Sender or the Receiver - has to become aware of the other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This is because, as stated above, there is no broad spectrum communication system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All Blueprint communication is 1-way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Blueprints </a:t>
            </a:r>
            <a:r>
              <a:rPr b="0" i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can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send data back and forth, but it requires both Blueprints to set up their own individual paths of communication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Queries are possible, but are initiated by the Sender (still 1-way)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22852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1800" spc="-1" strike="noStrike">
                <a:solidFill>
                  <a:srgbClr val="ffffff"/>
                </a:solidFill>
                <a:latin typeface="Oswald"/>
                <a:ea typeface="Oswald"/>
              </a:rPr>
              <a:t>(Demonstration of Event Dispatchers)</a:t>
            </a:r>
            <a:br/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Questions about Event Dispatchers?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Conclusion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311760" y="1152360"/>
            <a:ext cx="8520120" cy="3541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Lots of ways to get Blueprints to communicate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In many cases, more than one approach will apply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Just because there are other ways to do it doesn’t necessarily mean you’re wrong!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Also doesn’t mean you’re right.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Consider all the angles discussed here and it </a:t>
            </a:r>
            <a:r>
              <a:rPr b="0" i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should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become clear which one to use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Teams need to work together to determine best approach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Unify and standardize!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Agree on what types of approaches are to be used under what circumstances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If everyone is handling communication a bit differently, it’s hard to work together!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Blueprint Coding Standards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Make them early!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Use them immediately!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Enforce them for all projects!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5151600" y="3880800"/>
            <a:ext cx="3142080" cy="866520"/>
          </a:xfrm>
          <a:prstGeom prst="rect">
            <a:avLst/>
          </a:prstGeom>
          <a:solidFill>
            <a:srgbClr val="434343"/>
          </a:solidFill>
          <a:ln w="9360">
            <a:solidFill>
              <a:srgbClr val="e0e0e0"/>
            </a:solidFill>
            <a:round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900" spc="-1" strike="noStrike">
                <a:solidFill>
                  <a:srgbClr val="cacaca"/>
                </a:solidFill>
                <a:latin typeface="Average"/>
                <a:ea typeface="Average"/>
              </a:rPr>
              <a:t>Note: Every team and game is different. Epic does not have a single standard that applies to every situation. Work with your team and find the standards and methods that work best for you and your projects!</a:t>
            </a:r>
            <a:endParaRPr b="0" lang="pt-BR" sz="900" spc="-1" strike="noStrike">
              <a:solidFill>
                <a:srgbClr val="000000"/>
              </a:solidFill>
              <a:latin typeface="Arial"/>
            </a:endParaRPr>
          </a:p>
          <a:p>
            <a:pPr marL="914400">
              <a:lnSpc>
                <a:spcPct val="115000"/>
              </a:lnSpc>
              <a:spcAft>
                <a:spcPts val="1599"/>
              </a:spcAft>
              <a:tabLst>
                <a:tab algn="l" pos="0"/>
              </a:tabLst>
            </a:pPr>
            <a:endParaRPr b="0" lang="pt-BR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311760" y="228528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Questions?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Communication Types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For our purposes, there are 3 primary Blueprint communication Methods: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Direct Communication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Blueprint Interface message calls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Event Dispatchers</a:t>
            </a:r>
            <a:br/>
            <a:r>
              <a:rPr b="0" lang="en" sz="14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If you come up with other types, they’re probably extensions of these three.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Probably.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When to Use Different Types - At a Glance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311760" y="1152360"/>
            <a:ext cx="8520120" cy="376308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The first question is the flow of communication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Is the sender pushing the data out to the receiver(s)? If yes,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Direct communication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Blueprint Interface Communication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Are the receivers actively listening for the sender to do something? If yes,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Event Dispatchers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Second question is which party can get a reference to the other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Can the Sender get a reference to the Receiver(s)? If yes,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Direct communication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Blueprint Interface Communication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Can only the Receivers get a reference to the Sender? If yes,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Event Dispatchers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It becomes easier to answer these questions with a little practice!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Direct Blueprint Communication - Concept</a:t>
            </a: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	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6799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One Blueprint is talking to another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Sender gains access to Receiver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Sender can then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query data and variables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Send data and update variables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Call functionality on the Receiver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Always 1-to-1 communication, not 1-to-many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You can use flow control techniques such as Loops to talk to many things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Each iteration of the loop is still 1-to-1!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Direct Blueprint Communication - When to Use It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You already know the following: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The Sending object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The Receiving object(s) - or you at least have a clear way to get a reference to them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What functionality or data you’re going to tap into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Basically, you know everything that could ever happen between these two things, you just need to make </a:t>
            </a:r>
            <a:r>
              <a:rPr b="0" i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something 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happen.</a:t>
            </a:r>
            <a:br/>
            <a:r>
              <a:rPr b="0" lang="en" sz="1400" spc="-1" strike="noStrike">
                <a:solidFill>
                  <a:srgbClr val="cacaca"/>
                </a:solidFill>
                <a:latin typeface="Average"/>
              </a:rPr>
              <a:t> 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If you don’t know everything: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You will likely wind up making a lot of Branch (If) nodes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If it’s a Box, open it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If it’s a Light, toggle it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This is generally not good. You should probably be using a different form of communication.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311760" y="45072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Direct Blueprint Communication in Action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Sender gets a reference to the Receiver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1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Many, many</a:t>
            </a: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 ways to do this. Examples would be: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Assigned at the start of game (BeginPlay)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Overlaps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2" marL="13716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■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Get All Objects/Actors of Class (very slow, use with caution)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Sender may need to Cast this reference to the thing it wants to talk to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This is is just a test to verify what it is you are talking to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We will cover Casting in much more depth later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●"/>
            </a:pPr>
            <a:r>
              <a:rPr b="0" lang="en" sz="1800" spc="-1" strike="noStrike">
                <a:solidFill>
                  <a:srgbClr val="cacaca"/>
                </a:solidFill>
                <a:latin typeface="Average"/>
                <a:ea typeface="Average"/>
              </a:rPr>
              <a:t>If the Cast is successful, then the connection is complete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Sender can send data to or pull data from the receiver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228240">
              <a:lnSpc>
                <a:spcPct val="115000"/>
              </a:lnSpc>
              <a:spcAft>
                <a:spcPts val="1599"/>
              </a:spcAft>
              <a:buClr>
                <a:srgbClr val="cacaca"/>
              </a:buClr>
              <a:buFont typeface="Average"/>
              <a:buChar char="○"/>
            </a:pPr>
            <a:r>
              <a:rPr b="0" lang="en" sz="1400" spc="-1" strike="noStrike">
                <a:solidFill>
                  <a:srgbClr val="cacaca"/>
                </a:solidFill>
                <a:latin typeface="Average"/>
                <a:ea typeface="Average"/>
              </a:rPr>
              <a:t>Sender can call functions directly on the receiver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Shape 107" descr=""/>
          <p:cNvPicPr/>
          <p:nvPr/>
        </p:nvPicPr>
        <p:blipFill>
          <a:blip r:embed="rId1"/>
          <a:stretch/>
        </p:blipFill>
        <p:spPr>
          <a:xfrm>
            <a:off x="1269720" y="1492560"/>
            <a:ext cx="6604200" cy="3068640"/>
          </a:xfrm>
          <a:prstGeom prst="rect">
            <a:avLst/>
          </a:prstGeom>
          <a:ln w="0"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00000"/>
              </a:lnSpc>
            </a:pPr>
            <a:r>
              <a:rPr b="0" lang="en" sz="3000" spc="-1" strike="noStrike">
                <a:solidFill>
                  <a:srgbClr val="ffffff"/>
                </a:solidFill>
                <a:latin typeface="Oswald"/>
                <a:ea typeface="Oswald"/>
              </a:rPr>
              <a:t>Casting: What it Looks Like (from Sender)</a:t>
            </a:r>
            <a:endParaRPr b="0" lang="pt-BR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2063880" y="3422160"/>
            <a:ext cx="1183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Reference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Shape 3"/>
          <p:cNvSpPr txBox="1"/>
          <p:nvPr/>
        </p:nvSpPr>
        <p:spPr>
          <a:xfrm>
            <a:off x="1321920" y="2561760"/>
            <a:ext cx="22078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Incoming Execution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Shape 4"/>
          <p:cNvSpPr txBox="1"/>
          <p:nvPr/>
        </p:nvSpPr>
        <p:spPr>
          <a:xfrm>
            <a:off x="3604680" y="2797560"/>
            <a:ext cx="118368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Cast node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Shape 5"/>
          <p:cNvSpPr txBox="1"/>
          <p:nvPr/>
        </p:nvSpPr>
        <p:spPr>
          <a:xfrm>
            <a:off x="5966640" y="1960560"/>
            <a:ext cx="180072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If Cast succeeds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6"/>
          <p:cNvSpPr txBox="1"/>
          <p:nvPr/>
        </p:nvSpPr>
        <p:spPr>
          <a:xfrm>
            <a:off x="5966640" y="2979000"/>
            <a:ext cx="180072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400" spc="-1" strike="noStrike">
                <a:solidFill>
                  <a:srgbClr val="ffd966"/>
                </a:solidFill>
                <a:latin typeface="Average"/>
                <a:ea typeface="Average"/>
              </a:rPr>
              <a:t>If Cast fails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Shape 7"/>
          <p:cNvSpPr txBox="1"/>
          <p:nvPr/>
        </p:nvSpPr>
        <p:spPr>
          <a:xfrm>
            <a:off x="5826960" y="3670560"/>
            <a:ext cx="2169360" cy="499320"/>
          </a:xfrm>
          <a:prstGeom prst="rect">
            <a:avLst/>
          </a:prstGeom>
          <a:noFill/>
          <a:ln w="0">
            <a:noFill/>
          </a:ln>
        </p:spPr>
        <p:txBody>
          <a:bodyPr tIns="91440" bIns="91440">
            <a:noAutofit/>
          </a:bodyPr>
          <a:p>
            <a:pPr>
              <a:lnSpc>
                <a:spcPct val="115000"/>
              </a:lnSpc>
              <a:spcAft>
                <a:spcPts val="1599"/>
              </a:spcAft>
            </a:pPr>
            <a:r>
              <a:rPr b="0" lang="en" sz="1200" spc="-1" strike="noStrike">
                <a:solidFill>
                  <a:srgbClr val="ffd966"/>
                </a:solidFill>
                <a:latin typeface="Average"/>
                <a:ea typeface="Average"/>
              </a:rPr>
              <a:t>Cast output gives access to functionality for the cast class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Aft>
                <a:spcPts val="1599"/>
              </a:spcAft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LibreOffice/7.0.2.2$Windows_X86_64 LibreOffice_project/8349ace3c3162073abd90d81fd06dcfb6b36b994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cp:revision>0</cp:revision>
  <dc:subject/>
  <dc:title/>
</cp:coreProperties>
</file>