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58" r:id="rId5"/>
    <p:sldId id="265" r:id="rId6"/>
    <p:sldId id="260" r:id="rId7"/>
    <p:sldId id="261" r:id="rId8"/>
    <p:sldId id="262" r:id="rId9"/>
    <p:sldId id="263" r:id="rId10"/>
    <p:sldId id="264" r:id="rId11"/>
    <p:sldId id="266"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A20CDC-52DA-4182-A31E-A6C52A97EE9B}" v="25" dt="2020-08-05T02:23:39.8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64" d="100"/>
          <a:sy n="164" d="100"/>
        </p:scale>
        <p:origin x="172"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8/4/2020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6249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8/4/2020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66554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8/4/2020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8861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8/4/2020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97727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8/4/2020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84334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8/4/2020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61014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8/4/2020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472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8/4/2020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87378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8/4/2020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6804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8/4/2020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52158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8/4/2020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3011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8/4/2020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74494694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4055F79-5AF0-4831-8CCF-7D6E2509CC9C}"/>
              </a:ext>
            </a:extLst>
          </p:cNvPr>
          <p:cNvPicPr>
            <a:picLocks noChangeAspect="1"/>
          </p:cNvPicPr>
          <p:nvPr/>
        </p:nvPicPr>
        <p:blipFill rotWithShape="1">
          <a:blip r:embed="rId2"/>
          <a:srcRect l="5644" r="9983"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F9ECF0-57E9-473C-8F3A-EA05911B70C8}"/>
              </a:ext>
            </a:extLst>
          </p:cNvPr>
          <p:cNvSpPr>
            <a:spLocks noGrp="1"/>
          </p:cNvSpPr>
          <p:nvPr>
            <p:ph type="ctrTitle"/>
          </p:nvPr>
        </p:nvSpPr>
        <p:spPr>
          <a:xfrm>
            <a:off x="7848600" y="1122363"/>
            <a:ext cx="4023360" cy="3204134"/>
          </a:xfrm>
        </p:spPr>
        <p:txBody>
          <a:bodyPr anchor="b">
            <a:normAutofit/>
          </a:bodyPr>
          <a:lstStyle/>
          <a:p>
            <a:r>
              <a:rPr lang="en-US" sz="4800"/>
              <a:t>DSC530 Final Project</a:t>
            </a:r>
          </a:p>
        </p:txBody>
      </p:sp>
      <p:sp>
        <p:nvSpPr>
          <p:cNvPr id="3" name="Subtitle 2">
            <a:extLst>
              <a:ext uri="{FF2B5EF4-FFF2-40B4-BE49-F238E27FC236}">
                <a16:creationId xmlns:a16="http://schemas.microsoft.com/office/drawing/2014/main" id="{7B800EDB-7E84-4A91-B6B7-E660AACB6422}"/>
              </a:ext>
            </a:extLst>
          </p:cNvPr>
          <p:cNvSpPr>
            <a:spLocks noGrp="1"/>
          </p:cNvSpPr>
          <p:nvPr>
            <p:ph type="subTitle" idx="1"/>
          </p:nvPr>
        </p:nvSpPr>
        <p:spPr>
          <a:xfrm>
            <a:off x="7848600" y="4872922"/>
            <a:ext cx="4023360" cy="1208141"/>
          </a:xfrm>
        </p:spPr>
        <p:txBody>
          <a:bodyPr>
            <a:normAutofit/>
          </a:bodyPr>
          <a:lstStyle/>
          <a:p>
            <a:pPr>
              <a:lnSpc>
                <a:spcPct val="100000"/>
              </a:lnSpc>
            </a:pPr>
            <a:r>
              <a:rPr lang="en-US" sz="1700" dirty="0"/>
              <a:t>Cody Myers</a:t>
            </a:r>
          </a:p>
          <a:p>
            <a:pPr>
              <a:lnSpc>
                <a:spcPct val="100000"/>
              </a:lnSpc>
            </a:pPr>
            <a:r>
              <a:rPr lang="en-US" sz="1700" dirty="0"/>
              <a:t>Bellevue University</a:t>
            </a:r>
          </a:p>
          <a:p>
            <a:pPr>
              <a:lnSpc>
                <a:spcPct val="100000"/>
              </a:lnSpc>
            </a:pPr>
            <a:r>
              <a:rPr lang="en-US" sz="1700" dirty="0"/>
              <a:t>Summer 2020</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214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76152AB-DB4E-43E1-BE8B-9E2B5DE4C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74329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729038"/>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7CF910-1647-4935-9456-EFBFF869A621}"/>
              </a:ext>
            </a:extLst>
          </p:cNvPr>
          <p:cNvSpPr>
            <a:spLocks noGrp="1"/>
          </p:cNvSpPr>
          <p:nvPr>
            <p:ph type="title"/>
          </p:nvPr>
        </p:nvSpPr>
        <p:spPr>
          <a:xfrm>
            <a:off x="1115568" y="347730"/>
            <a:ext cx="10168128" cy="2052034"/>
          </a:xfrm>
        </p:spPr>
        <p:txBody>
          <a:bodyPr>
            <a:normAutofit/>
          </a:bodyPr>
          <a:lstStyle/>
          <a:p>
            <a:r>
              <a:rPr lang="en-US" sz="4800"/>
              <a:t>Statistical Summary</a:t>
            </a:r>
          </a:p>
        </p:txBody>
      </p:sp>
      <p:sp>
        <p:nvSpPr>
          <p:cNvPr id="18" name="Rectangle 17">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01050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6">
            <a:extLst>
              <a:ext uri="{FF2B5EF4-FFF2-40B4-BE49-F238E27FC236}">
                <a16:creationId xmlns:a16="http://schemas.microsoft.com/office/drawing/2014/main" id="{323AE88A-F43F-482D-8CFA-24DF356EBD8E}"/>
              </a:ext>
            </a:extLst>
          </p:cNvPr>
          <p:cNvGraphicFramePr>
            <a:graphicFrameLocks noGrp="1"/>
          </p:cNvGraphicFramePr>
          <p:nvPr>
            <p:ph idx="1"/>
            <p:extLst>
              <p:ext uri="{D42A27DB-BD31-4B8C-83A1-F6EECF244321}">
                <p14:modId xmlns:p14="http://schemas.microsoft.com/office/powerpoint/2010/main" val="2666397307"/>
              </p:ext>
            </p:extLst>
          </p:nvPr>
        </p:nvGraphicFramePr>
        <p:xfrm>
          <a:off x="2008667" y="3241582"/>
          <a:ext cx="8381935" cy="2743020"/>
        </p:xfrm>
        <a:graphic>
          <a:graphicData uri="http://schemas.openxmlformats.org/drawingml/2006/table">
            <a:tbl>
              <a:tblPr firstRow="1" bandRow="1">
                <a:noFill/>
              </a:tblPr>
              <a:tblGrid>
                <a:gridCol w="1396601">
                  <a:extLst>
                    <a:ext uri="{9D8B030D-6E8A-4147-A177-3AD203B41FA5}">
                      <a16:colId xmlns:a16="http://schemas.microsoft.com/office/drawing/2014/main" val="165273177"/>
                    </a:ext>
                  </a:extLst>
                </a:gridCol>
                <a:gridCol w="1396601">
                  <a:extLst>
                    <a:ext uri="{9D8B030D-6E8A-4147-A177-3AD203B41FA5}">
                      <a16:colId xmlns:a16="http://schemas.microsoft.com/office/drawing/2014/main" val="4085751519"/>
                    </a:ext>
                  </a:extLst>
                </a:gridCol>
                <a:gridCol w="1396601">
                  <a:extLst>
                    <a:ext uri="{9D8B030D-6E8A-4147-A177-3AD203B41FA5}">
                      <a16:colId xmlns:a16="http://schemas.microsoft.com/office/drawing/2014/main" val="3297541648"/>
                    </a:ext>
                  </a:extLst>
                </a:gridCol>
                <a:gridCol w="1396601">
                  <a:extLst>
                    <a:ext uri="{9D8B030D-6E8A-4147-A177-3AD203B41FA5}">
                      <a16:colId xmlns:a16="http://schemas.microsoft.com/office/drawing/2014/main" val="166686773"/>
                    </a:ext>
                  </a:extLst>
                </a:gridCol>
                <a:gridCol w="1398930">
                  <a:extLst>
                    <a:ext uri="{9D8B030D-6E8A-4147-A177-3AD203B41FA5}">
                      <a16:colId xmlns:a16="http://schemas.microsoft.com/office/drawing/2014/main" val="1168558917"/>
                    </a:ext>
                  </a:extLst>
                </a:gridCol>
                <a:gridCol w="1396601">
                  <a:extLst>
                    <a:ext uri="{9D8B030D-6E8A-4147-A177-3AD203B41FA5}">
                      <a16:colId xmlns:a16="http://schemas.microsoft.com/office/drawing/2014/main" val="2684472503"/>
                    </a:ext>
                  </a:extLst>
                </a:gridCol>
              </a:tblGrid>
              <a:tr h="457170">
                <a:tc>
                  <a:txBody>
                    <a:bodyPr/>
                    <a:lstStyle/>
                    <a:p>
                      <a:endParaRPr lang="en-US" sz="1300" b="1">
                        <a:solidFill>
                          <a:srgbClr val="FFFFFF"/>
                        </a:solidFill>
                      </a:endParaRPr>
                    </a:p>
                  </a:txBody>
                  <a:tcPr marL="188394" marR="113036" marT="113036" marB="113036" anchor="ctr">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1300" b="1">
                          <a:solidFill>
                            <a:srgbClr val="FFFFFF"/>
                          </a:solidFill>
                        </a:rPr>
                        <a:t>poverty</a:t>
                      </a:r>
                    </a:p>
                  </a:txBody>
                  <a:tcPr marL="188394" marR="113036" marT="113036" marB="113036"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1300" b="1">
                          <a:solidFill>
                            <a:srgbClr val="FFFFFF"/>
                          </a:solidFill>
                        </a:rPr>
                        <a:t>religion</a:t>
                      </a:r>
                    </a:p>
                  </a:txBody>
                  <a:tcPr marL="188394" marR="113036" marT="113036" marB="113036"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1300" b="1">
                          <a:solidFill>
                            <a:srgbClr val="FFFFFF"/>
                          </a:solidFill>
                        </a:rPr>
                        <a:t>educat</a:t>
                      </a:r>
                    </a:p>
                  </a:txBody>
                  <a:tcPr marL="188394" marR="113036" marT="113036" marB="113036"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1300" b="1">
                          <a:solidFill>
                            <a:srgbClr val="FFFFFF"/>
                          </a:solidFill>
                        </a:rPr>
                        <a:t>prgoutcome</a:t>
                      </a:r>
                    </a:p>
                  </a:txBody>
                  <a:tcPr marL="188394" marR="113036" marT="113036" marB="113036"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1300" b="1">
                          <a:solidFill>
                            <a:srgbClr val="FFFFFF"/>
                          </a:solidFill>
                        </a:rPr>
                        <a:t>pregnum</a:t>
                      </a:r>
                    </a:p>
                  </a:txBody>
                  <a:tcPr marL="188394" marR="113036" marT="113036" marB="113036" anchor="ctr">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265846427"/>
                  </a:ext>
                </a:extLst>
              </a:tr>
              <a:tr h="457170">
                <a:tc>
                  <a:txBody>
                    <a:bodyPr/>
                    <a:lstStyle/>
                    <a:p>
                      <a:r>
                        <a:rPr lang="en-US" sz="1300">
                          <a:solidFill>
                            <a:schemeClr val="tx1">
                              <a:lumMod val="85000"/>
                              <a:lumOff val="15000"/>
                            </a:schemeClr>
                          </a:solidFill>
                        </a:rPr>
                        <a:t>mean</a:t>
                      </a:r>
                    </a:p>
                  </a:txBody>
                  <a:tcPr marL="188394" marR="113036" marT="113036" marB="113036"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300">
                          <a:solidFill>
                            <a:schemeClr val="tx1">
                              <a:lumMod val="85000"/>
                              <a:lumOff val="15000"/>
                            </a:schemeClr>
                          </a:solidFill>
                        </a:rPr>
                        <a:t>219.226146</a:t>
                      </a:r>
                    </a:p>
                  </a:txBody>
                  <a:tcPr marL="188394" marR="113036" marT="113036" marB="113036"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300">
                          <a:solidFill>
                            <a:schemeClr val="tx1">
                              <a:lumMod val="85000"/>
                              <a:lumOff val="15000"/>
                            </a:schemeClr>
                          </a:solidFill>
                        </a:rPr>
                        <a:t>2.491062</a:t>
                      </a:r>
                    </a:p>
                  </a:txBody>
                  <a:tcPr marL="188394" marR="113036" marT="113036" marB="113036"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300">
                          <a:solidFill>
                            <a:schemeClr val="tx1">
                              <a:lumMod val="85000"/>
                              <a:lumOff val="15000"/>
                            </a:schemeClr>
                          </a:solidFill>
                        </a:rPr>
                        <a:t>12.664680</a:t>
                      </a:r>
                    </a:p>
                  </a:txBody>
                  <a:tcPr marL="188394" marR="113036" marT="113036" marB="113036"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300">
                          <a:solidFill>
                            <a:schemeClr val="tx1">
                              <a:lumMod val="85000"/>
                              <a:lumOff val="15000"/>
                            </a:schemeClr>
                          </a:solidFill>
                        </a:rPr>
                        <a:t>1.351088</a:t>
                      </a:r>
                    </a:p>
                  </a:txBody>
                  <a:tcPr marL="188394" marR="113036" marT="113036" marB="113036"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300">
                          <a:solidFill>
                            <a:schemeClr val="tx1">
                              <a:lumMod val="85000"/>
                              <a:lumOff val="15000"/>
                            </a:schemeClr>
                          </a:solidFill>
                        </a:rPr>
                        <a:t>3.698301</a:t>
                      </a:r>
                    </a:p>
                  </a:txBody>
                  <a:tcPr marL="188394" marR="113036" marT="113036" marB="113036"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426304385"/>
                  </a:ext>
                </a:extLst>
              </a:tr>
              <a:tr h="457170">
                <a:tc>
                  <a:txBody>
                    <a:bodyPr/>
                    <a:lstStyle/>
                    <a:p>
                      <a:r>
                        <a:rPr lang="en-US" sz="1300">
                          <a:solidFill>
                            <a:schemeClr val="tx1">
                              <a:lumMod val="85000"/>
                              <a:lumOff val="15000"/>
                            </a:schemeClr>
                          </a:solidFill>
                        </a:rPr>
                        <a:t>min</a:t>
                      </a:r>
                    </a:p>
                  </a:txBody>
                  <a:tcPr marL="188394" marR="113036" marT="113036" marB="113036"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300">
                          <a:solidFill>
                            <a:schemeClr val="tx1">
                              <a:lumMod val="85000"/>
                              <a:lumOff val="15000"/>
                            </a:schemeClr>
                          </a:solidFill>
                        </a:rPr>
                        <a:t>7.000000</a:t>
                      </a:r>
                    </a:p>
                  </a:txBody>
                  <a:tcPr marL="188394" marR="113036" marT="113036" marB="113036"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300">
                          <a:solidFill>
                            <a:schemeClr val="tx1">
                              <a:lumMod val="85000"/>
                              <a:lumOff val="15000"/>
                            </a:schemeClr>
                          </a:solidFill>
                        </a:rPr>
                        <a:t>1.000000</a:t>
                      </a:r>
                    </a:p>
                  </a:txBody>
                  <a:tcPr marL="188394" marR="113036" marT="113036" marB="113036"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300">
                          <a:solidFill>
                            <a:schemeClr val="tx1">
                              <a:lumMod val="85000"/>
                              <a:lumOff val="15000"/>
                            </a:schemeClr>
                          </a:solidFill>
                        </a:rPr>
                        <a:t>9.000000</a:t>
                      </a:r>
                    </a:p>
                  </a:txBody>
                  <a:tcPr marL="188394" marR="113036" marT="113036" marB="113036"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300">
                          <a:solidFill>
                            <a:schemeClr val="tx1">
                              <a:lumMod val="85000"/>
                              <a:lumOff val="15000"/>
                            </a:schemeClr>
                          </a:solidFill>
                        </a:rPr>
                        <a:t>1.000000</a:t>
                      </a:r>
                    </a:p>
                  </a:txBody>
                  <a:tcPr marL="188394" marR="113036" marT="113036" marB="113036"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300">
                          <a:solidFill>
                            <a:schemeClr val="tx1">
                              <a:lumMod val="85000"/>
                              <a:lumOff val="15000"/>
                            </a:schemeClr>
                          </a:solidFill>
                        </a:rPr>
                        <a:t>1.000000</a:t>
                      </a:r>
                    </a:p>
                  </a:txBody>
                  <a:tcPr marL="188394" marR="113036" marT="113036" marB="113036"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793816405"/>
                  </a:ext>
                </a:extLst>
              </a:tr>
              <a:tr h="457170">
                <a:tc>
                  <a:txBody>
                    <a:bodyPr/>
                    <a:lstStyle/>
                    <a:p>
                      <a:r>
                        <a:rPr lang="en-US" sz="1300">
                          <a:solidFill>
                            <a:schemeClr val="tx1">
                              <a:lumMod val="85000"/>
                              <a:lumOff val="15000"/>
                            </a:schemeClr>
                          </a:solidFill>
                        </a:rPr>
                        <a:t>max</a:t>
                      </a:r>
                    </a:p>
                  </a:txBody>
                  <a:tcPr marL="188394" marR="113036" marT="113036" marB="113036"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300">
                          <a:solidFill>
                            <a:schemeClr val="tx1">
                              <a:lumMod val="85000"/>
                              <a:lumOff val="15000"/>
                            </a:schemeClr>
                          </a:solidFill>
                        </a:rPr>
                        <a:t>500.000000</a:t>
                      </a:r>
                    </a:p>
                  </a:txBody>
                  <a:tcPr marL="188394" marR="113036" marT="113036" marB="113036"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300">
                          <a:solidFill>
                            <a:schemeClr val="tx1">
                              <a:lumMod val="85000"/>
                              <a:lumOff val="15000"/>
                            </a:schemeClr>
                          </a:solidFill>
                        </a:rPr>
                        <a:t>4.000000</a:t>
                      </a:r>
                    </a:p>
                  </a:txBody>
                  <a:tcPr marL="188394" marR="113036" marT="113036" marB="113036"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300">
                          <a:solidFill>
                            <a:schemeClr val="tx1">
                              <a:lumMod val="85000"/>
                              <a:lumOff val="15000"/>
                            </a:schemeClr>
                          </a:solidFill>
                        </a:rPr>
                        <a:t>19.000000</a:t>
                      </a:r>
                    </a:p>
                  </a:txBody>
                  <a:tcPr marL="188394" marR="113036" marT="113036" marB="113036"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300">
                          <a:solidFill>
                            <a:schemeClr val="tx1">
                              <a:lumMod val="85000"/>
                              <a:lumOff val="15000"/>
                            </a:schemeClr>
                          </a:solidFill>
                        </a:rPr>
                        <a:t>3.000000</a:t>
                      </a:r>
                    </a:p>
                  </a:txBody>
                  <a:tcPr marL="188394" marR="113036" marT="113036" marB="113036"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300">
                          <a:solidFill>
                            <a:schemeClr val="tx1">
                              <a:lumMod val="85000"/>
                              <a:lumOff val="15000"/>
                            </a:schemeClr>
                          </a:solidFill>
                        </a:rPr>
                        <a:t>19.000000</a:t>
                      </a:r>
                    </a:p>
                  </a:txBody>
                  <a:tcPr marL="188394" marR="113036" marT="113036" marB="113036"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168363242"/>
                  </a:ext>
                </a:extLst>
              </a:tr>
              <a:tr h="457170">
                <a:tc>
                  <a:txBody>
                    <a:bodyPr/>
                    <a:lstStyle/>
                    <a:p>
                      <a:r>
                        <a:rPr lang="en-US" sz="1300">
                          <a:solidFill>
                            <a:schemeClr val="tx1">
                              <a:lumMod val="85000"/>
                              <a:lumOff val="15000"/>
                            </a:schemeClr>
                          </a:solidFill>
                        </a:rPr>
                        <a:t>median</a:t>
                      </a:r>
                    </a:p>
                  </a:txBody>
                  <a:tcPr marL="188394" marR="113036" marT="113036" marB="113036"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300">
                          <a:solidFill>
                            <a:schemeClr val="tx1">
                              <a:lumMod val="85000"/>
                              <a:lumOff val="15000"/>
                            </a:schemeClr>
                          </a:solidFill>
                        </a:rPr>
                        <a:t>180.000000</a:t>
                      </a:r>
                    </a:p>
                  </a:txBody>
                  <a:tcPr marL="188394" marR="113036" marT="113036" marB="113036"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300">
                          <a:solidFill>
                            <a:schemeClr val="tx1">
                              <a:lumMod val="85000"/>
                              <a:lumOff val="15000"/>
                            </a:schemeClr>
                          </a:solidFill>
                        </a:rPr>
                        <a:t>3.000000</a:t>
                      </a:r>
                    </a:p>
                  </a:txBody>
                  <a:tcPr marL="188394" marR="113036" marT="113036" marB="113036"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300">
                          <a:solidFill>
                            <a:schemeClr val="tx1">
                              <a:lumMod val="85000"/>
                              <a:lumOff val="15000"/>
                            </a:schemeClr>
                          </a:solidFill>
                        </a:rPr>
                        <a:t>12.000000</a:t>
                      </a:r>
                    </a:p>
                  </a:txBody>
                  <a:tcPr marL="188394" marR="113036" marT="113036" marB="113036"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300">
                          <a:solidFill>
                            <a:schemeClr val="tx1">
                              <a:lumMod val="85000"/>
                              <a:lumOff val="15000"/>
                            </a:schemeClr>
                          </a:solidFill>
                        </a:rPr>
                        <a:t>1.000000</a:t>
                      </a:r>
                    </a:p>
                  </a:txBody>
                  <a:tcPr marL="188394" marR="113036" marT="113036" marB="113036"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300">
                          <a:solidFill>
                            <a:schemeClr val="tx1">
                              <a:lumMod val="85000"/>
                              <a:lumOff val="15000"/>
                            </a:schemeClr>
                          </a:solidFill>
                        </a:rPr>
                        <a:t>3.000000</a:t>
                      </a:r>
                    </a:p>
                  </a:txBody>
                  <a:tcPr marL="188394" marR="113036" marT="113036" marB="113036"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61694047"/>
                  </a:ext>
                </a:extLst>
              </a:tr>
              <a:tr h="457170">
                <a:tc>
                  <a:txBody>
                    <a:bodyPr/>
                    <a:lstStyle/>
                    <a:p>
                      <a:r>
                        <a:rPr lang="en-US" sz="1300">
                          <a:solidFill>
                            <a:schemeClr val="tx1">
                              <a:lumMod val="85000"/>
                              <a:lumOff val="15000"/>
                            </a:schemeClr>
                          </a:solidFill>
                        </a:rPr>
                        <a:t>skew</a:t>
                      </a:r>
                    </a:p>
                  </a:txBody>
                  <a:tcPr marL="188394" marR="113036" marT="113036" marB="113036"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r>
                        <a:rPr lang="en-US" sz="1300">
                          <a:solidFill>
                            <a:schemeClr val="tx1">
                              <a:lumMod val="85000"/>
                              <a:lumOff val="15000"/>
                            </a:schemeClr>
                          </a:solidFill>
                        </a:rPr>
                        <a:t>0.524108</a:t>
                      </a:r>
                    </a:p>
                  </a:txBody>
                  <a:tcPr marL="188394" marR="113036" marT="113036" marB="113036"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r>
                        <a:rPr lang="en-US" sz="1300">
                          <a:solidFill>
                            <a:schemeClr val="tx1">
                              <a:lumMod val="85000"/>
                              <a:lumOff val="15000"/>
                            </a:schemeClr>
                          </a:solidFill>
                        </a:rPr>
                        <a:t>-0.480107</a:t>
                      </a:r>
                    </a:p>
                  </a:txBody>
                  <a:tcPr marL="188394" marR="113036" marT="113036" marB="113036"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r>
                        <a:rPr lang="en-US" sz="1300">
                          <a:solidFill>
                            <a:schemeClr val="tx1">
                              <a:lumMod val="85000"/>
                              <a:lumOff val="15000"/>
                            </a:schemeClr>
                          </a:solidFill>
                        </a:rPr>
                        <a:t>0.424114</a:t>
                      </a:r>
                    </a:p>
                  </a:txBody>
                  <a:tcPr marL="188394" marR="113036" marT="113036" marB="113036"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r>
                        <a:rPr lang="en-US" sz="1300">
                          <a:solidFill>
                            <a:schemeClr val="tx1">
                              <a:lumMod val="85000"/>
                              <a:lumOff val="15000"/>
                            </a:schemeClr>
                          </a:solidFill>
                        </a:rPr>
                        <a:t>1.141946</a:t>
                      </a:r>
                    </a:p>
                  </a:txBody>
                  <a:tcPr marL="188394" marR="113036" marT="113036" marB="113036"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r>
                        <a:rPr lang="en-US" sz="1300">
                          <a:solidFill>
                            <a:schemeClr val="tx1">
                              <a:lumMod val="85000"/>
                              <a:lumOff val="15000"/>
                            </a:schemeClr>
                          </a:solidFill>
                        </a:rPr>
                        <a:t>1.617534</a:t>
                      </a:r>
                    </a:p>
                  </a:txBody>
                  <a:tcPr marL="188394" marR="113036" marT="113036" marB="113036"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4227997085"/>
                  </a:ext>
                </a:extLst>
              </a:tr>
            </a:tbl>
          </a:graphicData>
        </a:graphic>
      </p:graphicFrame>
    </p:spTree>
    <p:extLst>
      <p:ext uri="{BB962C8B-B14F-4D97-AF65-F5344CB8AC3E}">
        <p14:creationId xmlns:p14="http://schemas.microsoft.com/office/powerpoint/2010/main" val="1990053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C9E75-3B00-4192-A5E8-1E2CEB7685DF}"/>
              </a:ext>
            </a:extLst>
          </p:cNvPr>
          <p:cNvSpPr>
            <a:spLocks noGrp="1"/>
          </p:cNvSpPr>
          <p:nvPr>
            <p:ph type="title"/>
          </p:nvPr>
        </p:nvSpPr>
        <p:spPr/>
        <p:txBody>
          <a:bodyPr/>
          <a:lstStyle/>
          <a:p>
            <a:r>
              <a:rPr lang="en-US" dirty="0"/>
              <a:t>CDF </a:t>
            </a:r>
            <a:r>
              <a:rPr lang="en-US"/>
              <a:t>and understanding</a:t>
            </a:r>
          </a:p>
        </p:txBody>
      </p:sp>
      <p:sp>
        <p:nvSpPr>
          <p:cNvPr id="4" name="Content Placeholder 3">
            <a:extLst>
              <a:ext uri="{FF2B5EF4-FFF2-40B4-BE49-F238E27FC236}">
                <a16:creationId xmlns:a16="http://schemas.microsoft.com/office/drawing/2014/main" id="{1C13777D-A8FB-4B2C-8BBE-8EE7D6D50C35}"/>
              </a:ext>
            </a:extLst>
          </p:cNvPr>
          <p:cNvSpPr>
            <a:spLocks noGrp="1"/>
          </p:cNvSpPr>
          <p:nvPr>
            <p:ph sz="half" idx="1"/>
          </p:nvPr>
        </p:nvSpPr>
        <p:spPr/>
        <p:txBody>
          <a:bodyPr>
            <a:normAutofit lnSpcReduction="10000"/>
          </a:bodyPr>
          <a:lstStyle/>
          <a:p>
            <a:r>
              <a:rPr lang="en-US" dirty="0"/>
              <a:t>By looking at our CDF plot on the right, we can tell that about 90% of the respondents have had less than 10 pregnancies at the time of the response. Most of that 90% has had less than 5 pregnancies.</a:t>
            </a:r>
          </a:p>
        </p:txBody>
      </p:sp>
      <p:pic>
        <p:nvPicPr>
          <p:cNvPr id="11" name="Content Placeholder 10" descr="A screenshot of a cell phone&#10;&#10;Description automatically generated">
            <a:extLst>
              <a:ext uri="{FF2B5EF4-FFF2-40B4-BE49-F238E27FC236}">
                <a16:creationId xmlns:a16="http://schemas.microsoft.com/office/drawing/2014/main" id="{EF863249-2281-4C9E-92D4-ECCE79D240D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45238" y="2591606"/>
            <a:ext cx="4938712" cy="3467076"/>
          </a:xfrm>
        </p:spPr>
      </p:pic>
    </p:spTree>
    <p:extLst>
      <p:ext uri="{BB962C8B-B14F-4D97-AF65-F5344CB8AC3E}">
        <p14:creationId xmlns:p14="http://schemas.microsoft.com/office/powerpoint/2010/main" val="2503284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1C4A5-54BA-4441-B604-85F10C6EA6BC}"/>
              </a:ext>
            </a:extLst>
          </p:cNvPr>
          <p:cNvSpPr>
            <a:spLocks noGrp="1"/>
          </p:cNvSpPr>
          <p:nvPr>
            <p:ph type="title"/>
          </p:nvPr>
        </p:nvSpPr>
        <p:spPr/>
        <p:txBody>
          <a:bodyPr/>
          <a:lstStyle/>
          <a:p>
            <a:r>
              <a:rPr lang="en-US" dirty="0"/>
              <a:t>Scatterplots – Religion v Pregnancy number</a:t>
            </a:r>
          </a:p>
        </p:txBody>
      </p:sp>
      <p:pic>
        <p:nvPicPr>
          <p:cNvPr id="8" name="Content Placeholder 7" descr="A screenshot of a cell phone&#10;&#10;Description automatically generated">
            <a:extLst>
              <a:ext uri="{FF2B5EF4-FFF2-40B4-BE49-F238E27FC236}">
                <a16:creationId xmlns:a16="http://schemas.microsoft.com/office/drawing/2014/main" id="{596E5353-CF77-41DB-83B3-DBA191A66F0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14241" y="2580469"/>
            <a:ext cx="4938712" cy="3728892"/>
          </a:xfrm>
        </p:spPr>
      </p:pic>
      <p:sp>
        <p:nvSpPr>
          <p:cNvPr id="10" name="Content Placeholder 9">
            <a:extLst>
              <a:ext uri="{FF2B5EF4-FFF2-40B4-BE49-F238E27FC236}">
                <a16:creationId xmlns:a16="http://schemas.microsoft.com/office/drawing/2014/main" id="{3056BEB1-1AD0-4A25-B1A0-ADFD68B59056}"/>
              </a:ext>
            </a:extLst>
          </p:cNvPr>
          <p:cNvSpPr>
            <a:spLocks noGrp="1"/>
          </p:cNvSpPr>
          <p:nvPr>
            <p:ph sz="half" idx="1"/>
          </p:nvPr>
        </p:nvSpPr>
        <p:spPr/>
        <p:txBody>
          <a:bodyPr>
            <a:normAutofit lnSpcReduction="10000"/>
          </a:bodyPr>
          <a:lstStyle/>
          <a:p>
            <a:r>
              <a:rPr lang="en-US" dirty="0"/>
              <a:t>Upon looking at the distribution of this plot, it doesn’t seem like there is much of a correlation between a respondents religious views and the number of pregnancies they have. </a:t>
            </a:r>
          </a:p>
          <a:p>
            <a:endParaRPr lang="en-US" dirty="0"/>
          </a:p>
        </p:txBody>
      </p:sp>
      <p:graphicFrame>
        <p:nvGraphicFramePr>
          <p:cNvPr id="11" name="Table 11">
            <a:extLst>
              <a:ext uri="{FF2B5EF4-FFF2-40B4-BE49-F238E27FC236}">
                <a16:creationId xmlns:a16="http://schemas.microsoft.com/office/drawing/2014/main" id="{254A5B83-41E0-4EB1-BC7B-D9A4E3D5DF13}"/>
              </a:ext>
            </a:extLst>
          </p:cNvPr>
          <p:cNvGraphicFramePr>
            <a:graphicFrameLocks noGrp="1"/>
          </p:cNvGraphicFramePr>
          <p:nvPr>
            <p:extLst>
              <p:ext uri="{D42A27DB-BD31-4B8C-83A1-F6EECF244321}">
                <p14:modId xmlns:p14="http://schemas.microsoft.com/office/powerpoint/2010/main" val="2624921605"/>
              </p:ext>
            </p:extLst>
          </p:nvPr>
        </p:nvGraphicFramePr>
        <p:xfrm>
          <a:off x="9801210" y="2969657"/>
          <a:ext cx="1633350" cy="918686"/>
        </p:xfrm>
        <a:graphic>
          <a:graphicData uri="http://schemas.openxmlformats.org/drawingml/2006/table">
            <a:tbl>
              <a:tblPr firstRow="1" bandRow="1">
                <a:tableStyleId>{5C22544A-7EE6-4342-B048-85BDC9FD1C3A}</a:tableStyleId>
              </a:tblPr>
              <a:tblGrid>
                <a:gridCol w="816675">
                  <a:extLst>
                    <a:ext uri="{9D8B030D-6E8A-4147-A177-3AD203B41FA5}">
                      <a16:colId xmlns:a16="http://schemas.microsoft.com/office/drawing/2014/main" val="3689431851"/>
                    </a:ext>
                  </a:extLst>
                </a:gridCol>
                <a:gridCol w="816675">
                  <a:extLst>
                    <a:ext uri="{9D8B030D-6E8A-4147-A177-3AD203B41FA5}">
                      <a16:colId xmlns:a16="http://schemas.microsoft.com/office/drawing/2014/main" val="2432028699"/>
                    </a:ext>
                  </a:extLst>
                </a:gridCol>
              </a:tblGrid>
              <a:tr h="261223">
                <a:tc>
                  <a:txBody>
                    <a:bodyPr/>
                    <a:lstStyle/>
                    <a:p>
                      <a:r>
                        <a:rPr lang="en-US" sz="1000" dirty="0"/>
                        <a:t>1</a:t>
                      </a:r>
                    </a:p>
                  </a:txBody>
                  <a:tcPr/>
                </a:tc>
                <a:tc>
                  <a:txBody>
                    <a:bodyPr/>
                    <a:lstStyle/>
                    <a:p>
                      <a:r>
                        <a:rPr lang="en-US" sz="1000" dirty="0"/>
                        <a:t>No Religion</a:t>
                      </a:r>
                    </a:p>
                  </a:txBody>
                  <a:tcPr/>
                </a:tc>
                <a:extLst>
                  <a:ext uri="{0D108BD9-81ED-4DB2-BD59-A6C34878D82A}">
                    <a16:rowId xmlns:a16="http://schemas.microsoft.com/office/drawing/2014/main" val="2185954443"/>
                  </a:ext>
                </a:extLst>
              </a:tr>
              <a:tr h="261223">
                <a:tc>
                  <a:txBody>
                    <a:bodyPr/>
                    <a:lstStyle/>
                    <a:p>
                      <a:r>
                        <a:rPr lang="en-US" sz="1000" dirty="0"/>
                        <a:t>2</a:t>
                      </a:r>
                    </a:p>
                  </a:txBody>
                  <a:tcPr/>
                </a:tc>
                <a:tc>
                  <a:txBody>
                    <a:bodyPr/>
                    <a:lstStyle/>
                    <a:p>
                      <a:r>
                        <a:rPr lang="en-US" sz="1000" dirty="0"/>
                        <a:t>Catholic</a:t>
                      </a:r>
                    </a:p>
                  </a:txBody>
                  <a:tcPr/>
                </a:tc>
                <a:extLst>
                  <a:ext uri="{0D108BD9-81ED-4DB2-BD59-A6C34878D82A}">
                    <a16:rowId xmlns:a16="http://schemas.microsoft.com/office/drawing/2014/main" val="166554185"/>
                  </a:ext>
                </a:extLst>
              </a:tr>
              <a:tr h="261223">
                <a:tc>
                  <a:txBody>
                    <a:bodyPr/>
                    <a:lstStyle/>
                    <a:p>
                      <a:r>
                        <a:rPr lang="en-US" sz="1000" dirty="0"/>
                        <a:t>3</a:t>
                      </a:r>
                    </a:p>
                  </a:txBody>
                  <a:tcPr/>
                </a:tc>
                <a:tc>
                  <a:txBody>
                    <a:bodyPr/>
                    <a:lstStyle/>
                    <a:p>
                      <a:r>
                        <a:rPr lang="en-US" sz="1000" dirty="0"/>
                        <a:t>Other</a:t>
                      </a:r>
                    </a:p>
                  </a:txBody>
                  <a:tcPr/>
                </a:tc>
                <a:extLst>
                  <a:ext uri="{0D108BD9-81ED-4DB2-BD59-A6C34878D82A}">
                    <a16:rowId xmlns:a16="http://schemas.microsoft.com/office/drawing/2014/main" val="2040487352"/>
                  </a:ext>
                </a:extLst>
              </a:tr>
            </a:tbl>
          </a:graphicData>
        </a:graphic>
      </p:graphicFrame>
    </p:spTree>
    <p:extLst>
      <p:ext uri="{BB962C8B-B14F-4D97-AF65-F5344CB8AC3E}">
        <p14:creationId xmlns:p14="http://schemas.microsoft.com/office/powerpoint/2010/main" val="3695489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A43D-26E6-4F64-830E-759AE1E3CD32}"/>
              </a:ext>
            </a:extLst>
          </p:cNvPr>
          <p:cNvSpPr>
            <a:spLocks noGrp="1"/>
          </p:cNvSpPr>
          <p:nvPr>
            <p:ph type="title"/>
          </p:nvPr>
        </p:nvSpPr>
        <p:spPr/>
        <p:txBody>
          <a:bodyPr/>
          <a:lstStyle/>
          <a:p>
            <a:r>
              <a:rPr lang="en-US" dirty="0"/>
              <a:t>Scatterplots (</a:t>
            </a:r>
            <a:r>
              <a:rPr lang="en-US" dirty="0" err="1"/>
              <a:t>pt</a:t>
            </a:r>
            <a:r>
              <a:rPr lang="en-US" dirty="0"/>
              <a:t> 2)</a:t>
            </a:r>
          </a:p>
        </p:txBody>
      </p:sp>
      <p:sp>
        <p:nvSpPr>
          <p:cNvPr id="3" name="Content Placeholder 2">
            <a:extLst>
              <a:ext uri="{FF2B5EF4-FFF2-40B4-BE49-F238E27FC236}">
                <a16:creationId xmlns:a16="http://schemas.microsoft.com/office/drawing/2014/main" id="{1BCAE7A4-6211-473D-81F4-F906ADC007C4}"/>
              </a:ext>
            </a:extLst>
          </p:cNvPr>
          <p:cNvSpPr>
            <a:spLocks noGrp="1"/>
          </p:cNvSpPr>
          <p:nvPr>
            <p:ph sz="half" idx="1"/>
          </p:nvPr>
        </p:nvSpPr>
        <p:spPr/>
        <p:txBody>
          <a:bodyPr>
            <a:normAutofit fontScale="62500" lnSpcReduction="20000"/>
          </a:bodyPr>
          <a:lstStyle/>
          <a:p>
            <a:r>
              <a:rPr lang="en-US" dirty="0"/>
              <a:t>By looking at the scatterplot here, we see that there is a connection between one’s number of years in education and the percentage above or at poverty that the respondent currently brings in every year. We can also say that the relationship between the two variables is a positive one, but there is a disconnect at the upper bounds of the poverty percentage. It seems as though there is an almost even distribution between years of education and wealth at the highest end of the wealth boundary.</a:t>
            </a:r>
          </a:p>
        </p:txBody>
      </p:sp>
      <p:pic>
        <p:nvPicPr>
          <p:cNvPr id="6" name="Content Placeholder 5" descr="A screenshot of a cell phone&#10;&#10;Description automatically generated">
            <a:extLst>
              <a:ext uri="{FF2B5EF4-FFF2-40B4-BE49-F238E27FC236}">
                <a16:creationId xmlns:a16="http://schemas.microsoft.com/office/drawing/2014/main" id="{69EE7D56-35ED-4B8C-BD8D-953A338E1A2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45238" y="2658928"/>
            <a:ext cx="4938712" cy="3332432"/>
          </a:xfrm>
        </p:spPr>
      </p:pic>
    </p:spTree>
    <p:extLst>
      <p:ext uri="{BB962C8B-B14F-4D97-AF65-F5344CB8AC3E}">
        <p14:creationId xmlns:p14="http://schemas.microsoft.com/office/powerpoint/2010/main" val="2974553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EC231-FC09-4CAC-A83F-BDFD16720690}"/>
              </a:ext>
            </a:extLst>
          </p:cNvPr>
          <p:cNvSpPr>
            <a:spLocks noGrp="1"/>
          </p:cNvSpPr>
          <p:nvPr>
            <p:ph type="title"/>
          </p:nvPr>
        </p:nvSpPr>
        <p:spPr/>
        <p:txBody>
          <a:bodyPr/>
          <a:lstStyle/>
          <a:p>
            <a:r>
              <a:rPr lang="en-US" dirty="0"/>
              <a:t>Hypothesis and regression</a:t>
            </a:r>
          </a:p>
        </p:txBody>
      </p:sp>
      <p:sp>
        <p:nvSpPr>
          <p:cNvPr id="3" name="Content Placeholder 2">
            <a:extLst>
              <a:ext uri="{FF2B5EF4-FFF2-40B4-BE49-F238E27FC236}">
                <a16:creationId xmlns:a16="http://schemas.microsoft.com/office/drawing/2014/main" id="{E72CA120-4BDC-4C61-9830-3F5AF04B61EB}"/>
              </a:ext>
            </a:extLst>
          </p:cNvPr>
          <p:cNvSpPr>
            <a:spLocks noGrp="1"/>
          </p:cNvSpPr>
          <p:nvPr>
            <p:ph sz="half" idx="1"/>
          </p:nvPr>
        </p:nvSpPr>
        <p:spPr/>
        <p:txBody>
          <a:bodyPr>
            <a:normAutofit fontScale="55000" lnSpcReduction="20000"/>
          </a:bodyPr>
          <a:lstStyle/>
          <a:p>
            <a:r>
              <a:rPr lang="en-US" dirty="0"/>
              <a:t>From our plot to the right, one can deduce that my hypothesis is correct. We see that the best fit curve is a straight line with a positive relationship between the two variables. </a:t>
            </a:r>
          </a:p>
          <a:p>
            <a:r>
              <a:rPr lang="en-US" dirty="0"/>
              <a:t>We can note though that as I predicted, there is not a strong positive relationship. From the best fit line alone, it is not a clear indicator to say if there is an even distribution of wealth based upon one’s investment in their education.</a:t>
            </a:r>
          </a:p>
          <a:p>
            <a:r>
              <a:rPr lang="en-US" dirty="0"/>
              <a:t>One aspect of this distribution that we can see is that there is a correlation between having an extreme number of years of formal education (16+) and not having a yearly income in the bottom 25% of respondents. </a:t>
            </a:r>
          </a:p>
        </p:txBody>
      </p:sp>
      <p:pic>
        <p:nvPicPr>
          <p:cNvPr id="10" name="Content Placeholder 9" descr="A screenshot of a computer&#10;&#10;Description automatically generated">
            <a:extLst>
              <a:ext uri="{FF2B5EF4-FFF2-40B4-BE49-F238E27FC236}">
                <a16:creationId xmlns:a16="http://schemas.microsoft.com/office/drawing/2014/main" id="{67C05F65-7AF8-4414-83AB-9AAEBF556D0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88341" y="2559441"/>
            <a:ext cx="4852506" cy="3531405"/>
          </a:xfrm>
        </p:spPr>
      </p:pic>
    </p:spTree>
    <p:extLst>
      <p:ext uri="{BB962C8B-B14F-4D97-AF65-F5344CB8AC3E}">
        <p14:creationId xmlns:p14="http://schemas.microsoft.com/office/powerpoint/2010/main" val="805984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64C06-4D7E-4BAE-90D2-146426EF4E45}"/>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43EF22B4-B009-47B6-84C2-9838A6329FFF}"/>
              </a:ext>
            </a:extLst>
          </p:cNvPr>
          <p:cNvSpPr>
            <a:spLocks noGrp="1"/>
          </p:cNvSpPr>
          <p:nvPr>
            <p:ph idx="1"/>
          </p:nvPr>
        </p:nvSpPr>
        <p:spPr/>
        <p:txBody>
          <a:bodyPr/>
          <a:lstStyle/>
          <a:p>
            <a:r>
              <a:rPr lang="en-US" dirty="0"/>
              <a:t>For this project, I am looking to take a deeper dive into the NSFG pregnancy data set. I would like to see if there is a relationship between a respondents socio-economic status, the outcomes of their pregnancies, and the number of times the respondents becomes pregnant.</a:t>
            </a:r>
          </a:p>
        </p:txBody>
      </p:sp>
    </p:spTree>
    <p:extLst>
      <p:ext uri="{BB962C8B-B14F-4D97-AF65-F5344CB8AC3E}">
        <p14:creationId xmlns:p14="http://schemas.microsoft.com/office/powerpoint/2010/main" val="2007097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668BC-4531-4161-BE7B-C5D48C77F8E1}"/>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D11EC648-C83F-4145-8491-897D9CAC1F2F}"/>
              </a:ext>
            </a:extLst>
          </p:cNvPr>
          <p:cNvSpPr>
            <a:spLocks noGrp="1"/>
          </p:cNvSpPr>
          <p:nvPr>
            <p:ph idx="1"/>
          </p:nvPr>
        </p:nvSpPr>
        <p:spPr/>
        <p:txBody>
          <a:bodyPr>
            <a:normAutofit/>
          </a:bodyPr>
          <a:lstStyle/>
          <a:p>
            <a:r>
              <a:rPr lang="en-US" sz="2400" dirty="0"/>
              <a:t>The variables chosen below are based on answering some questions I have regarding the NSFG data. I felt that we didn’t tap into wealth of data that this data source had to offer. I wanted to look at how much a person’s social life and upbringing had to do with the number of times someone became pregnant.</a:t>
            </a:r>
          </a:p>
          <a:p>
            <a:pPr marL="0" indent="0">
              <a:buNone/>
            </a:pPr>
            <a:endParaRPr lang="en-US" sz="2400" dirty="0"/>
          </a:p>
        </p:txBody>
      </p:sp>
      <p:graphicFrame>
        <p:nvGraphicFramePr>
          <p:cNvPr id="4" name="Table 4">
            <a:extLst>
              <a:ext uri="{FF2B5EF4-FFF2-40B4-BE49-F238E27FC236}">
                <a16:creationId xmlns:a16="http://schemas.microsoft.com/office/drawing/2014/main" id="{8DE45E18-17A9-41DB-B4E5-C7ABC4C6EE29}"/>
              </a:ext>
            </a:extLst>
          </p:cNvPr>
          <p:cNvGraphicFramePr>
            <a:graphicFrameLocks noGrp="1"/>
          </p:cNvGraphicFramePr>
          <p:nvPr>
            <p:extLst>
              <p:ext uri="{D42A27DB-BD31-4B8C-83A1-F6EECF244321}">
                <p14:modId xmlns:p14="http://schemas.microsoft.com/office/powerpoint/2010/main" val="2508824094"/>
              </p:ext>
            </p:extLst>
          </p:nvPr>
        </p:nvGraphicFramePr>
        <p:xfrm>
          <a:off x="1973006" y="4707630"/>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56506066"/>
                    </a:ext>
                  </a:extLst>
                </a:gridCol>
                <a:gridCol w="4064000">
                  <a:extLst>
                    <a:ext uri="{9D8B030D-6E8A-4147-A177-3AD203B41FA5}">
                      <a16:colId xmlns:a16="http://schemas.microsoft.com/office/drawing/2014/main" val="522703278"/>
                    </a:ext>
                  </a:extLst>
                </a:gridCol>
              </a:tblGrid>
              <a:tr h="370840">
                <a:tc>
                  <a:txBody>
                    <a:bodyPr/>
                    <a:lstStyle/>
                    <a:p>
                      <a:r>
                        <a:rPr lang="en-US" dirty="0" err="1"/>
                        <a:t>caseid</a:t>
                      </a:r>
                      <a:endParaRPr lang="en-US" dirty="0"/>
                    </a:p>
                  </a:txBody>
                  <a:tcPr/>
                </a:tc>
                <a:tc>
                  <a:txBody>
                    <a:bodyPr/>
                    <a:lstStyle/>
                    <a:p>
                      <a:r>
                        <a:rPr lang="en-US" dirty="0"/>
                        <a:t>poverty</a:t>
                      </a:r>
                    </a:p>
                  </a:txBody>
                  <a:tcPr/>
                </a:tc>
                <a:extLst>
                  <a:ext uri="{0D108BD9-81ED-4DB2-BD59-A6C34878D82A}">
                    <a16:rowId xmlns:a16="http://schemas.microsoft.com/office/drawing/2014/main" val="1562705016"/>
                  </a:ext>
                </a:extLst>
              </a:tr>
              <a:tr h="370840">
                <a:tc>
                  <a:txBody>
                    <a:bodyPr/>
                    <a:lstStyle/>
                    <a:p>
                      <a:r>
                        <a:rPr lang="en-US" dirty="0"/>
                        <a:t>religion</a:t>
                      </a:r>
                    </a:p>
                  </a:txBody>
                  <a:tcPr/>
                </a:tc>
                <a:tc>
                  <a:txBody>
                    <a:bodyPr/>
                    <a:lstStyle/>
                    <a:p>
                      <a:r>
                        <a:rPr lang="en-US" dirty="0" err="1"/>
                        <a:t>educat</a:t>
                      </a:r>
                      <a:endParaRPr lang="en-US" dirty="0"/>
                    </a:p>
                  </a:txBody>
                  <a:tcPr/>
                </a:tc>
                <a:extLst>
                  <a:ext uri="{0D108BD9-81ED-4DB2-BD59-A6C34878D82A}">
                    <a16:rowId xmlns:a16="http://schemas.microsoft.com/office/drawing/2014/main" val="2484477870"/>
                  </a:ext>
                </a:extLst>
              </a:tr>
              <a:tr h="370840">
                <a:tc>
                  <a:txBody>
                    <a:bodyPr/>
                    <a:lstStyle/>
                    <a:p>
                      <a:r>
                        <a:rPr lang="en-US" dirty="0" err="1"/>
                        <a:t>pregoutcome</a:t>
                      </a:r>
                      <a:endParaRPr lang="en-US" dirty="0"/>
                    </a:p>
                  </a:txBody>
                  <a:tcPr/>
                </a:tc>
                <a:tc>
                  <a:txBody>
                    <a:bodyPr/>
                    <a:lstStyle/>
                    <a:p>
                      <a:r>
                        <a:rPr lang="en-US" dirty="0" err="1"/>
                        <a:t>pregnum</a:t>
                      </a:r>
                      <a:endParaRPr lang="en-US" dirty="0"/>
                    </a:p>
                  </a:txBody>
                  <a:tcPr/>
                </a:tc>
                <a:extLst>
                  <a:ext uri="{0D108BD9-81ED-4DB2-BD59-A6C34878D82A}">
                    <a16:rowId xmlns:a16="http://schemas.microsoft.com/office/drawing/2014/main" val="3862185439"/>
                  </a:ext>
                </a:extLst>
              </a:tr>
            </a:tbl>
          </a:graphicData>
        </a:graphic>
      </p:graphicFrame>
    </p:spTree>
    <p:extLst>
      <p:ext uri="{BB962C8B-B14F-4D97-AF65-F5344CB8AC3E}">
        <p14:creationId xmlns:p14="http://schemas.microsoft.com/office/powerpoint/2010/main" val="3499477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34821-D511-4AB1-BBC5-D4566632E94B}"/>
              </a:ext>
            </a:extLst>
          </p:cNvPr>
          <p:cNvSpPr>
            <a:spLocks noGrp="1"/>
          </p:cNvSpPr>
          <p:nvPr>
            <p:ph type="title"/>
          </p:nvPr>
        </p:nvSpPr>
        <p:spPr/>
        <p:txBody>
          <a:bodyPr>
            <a:normAutofit fontScale="90000"/>
          </a:bodyPr>
          <a:lstStyle/>
          <a:p>
            <a:r>
              <a:rPr lang="en-US" dirty="0"/>
              <a:t>Variables (</a:t>
            </a:r>
            <a:r>
              <a:rPr lang="en-US" dirty="0" err="1"/>
              <a:t>cont.d</a:t>
            </a:r>
            <a:r>
              <a:rPr lang="en-US" dirty="0"/>
              <a:t>) - </a:t>
            </a:r>
            <a:r>
              <a:rPr lang="en-US" sz="3600" dirty="0"/>
              <a:t>Reasoning behind each variable</a:t>
            </a:r>
            <a:br>
              <a:rPr lang="en-US" dirty="0"/>
            </a:br>
            <a:endParaRPr lang="en-US" dirty="0"/>
          </a:p>
        </p:txBody>
      </p:sp>
      <p:sp>
        <p:nvSpPr>
          <p:cNvPr id="3" name="Content Placeholder 2">
            <a:extLst>
              <a:ext uri="{FF2B5EF4-FFF2-40B4-BE49-F238E27FC236}">
                <a16:creationId xmlns:a16="http://schemas.microsoft.com/office/drawing/2014/main" id="{838CCE81-EF0D-4050-BC71-D934A74CD877}"/>
              </a:ext>
            </a:extLst>
          </p:cNvPr>
          <p:cNvSpPr>
            <a:spLocks noGrp="1"/>
          </p:cNvSpPr>
          <p:nvPr>
            <p:ph idx="1"/>
          </p:nvPr>
        </p:nvSpPr>
        <p:spPr/>
        <p:txBody>
          <a:bodyPr>
            <a:normAutofit fontScale="92500" lnSpcReduction="10000"/>
          </a:bodyPr>
          <a:lstStyle/>
          <a:p>
            <a:pPr lvl="1"/>
            <a:r>
              <a:rPr lang="en-US" sz="1700" dirty="0" err="1"/>
              <a:t>Caseid</a:t>
            </a:r>
            <a:r>
              <a:rPr lang="en-US" sz="1700" dirty="0"/>
              <a:t> </a:t>
            </a:r>
          </a:p>
          <a:p>
            <a:pPr lvl="2"/>
            <a:r>
              <a:rPr lang="en-US" sz="1500" dirty="0"/>
              <a:t>To be used for identifying unique records in the data set.</a:t>
            </a:r>
          </a:p>
          <a:p>
            <a:pPr lvl="1"/>
            <a:r>
              <a:rPr lang="en-US" sz="1700" dirty="0"/>
              <a:t>Poverty</a:t>
            </a:r>
          </a:p>
          <a:p>
            <a:pPr lvl="2"/>
            <a:r>
              <a:rPr lang="en-US" sz="1500" dirty="0"/>
              <a:t>This will be used to understand the economic status of those involved in the study.</a:t>
            </a:r>
          </a:p>
          <a:p>
            <a:pPr lvl="1"/>
            <a:r>
              <a:rPr lang="en-US" sz="1700" dirty="0"/>
              <a:t>Religion</a:t>
            </a:r>
          </a:p>
          <a:p>
            <a:pPr lvl="2"/>
            <a:r>
              <a:rPr lang="en-US" sz="1500" dirty="0"/>
              <a:t>Determines the religious affiliation of the respondent (if any).</a:t>
            </a:r>
          </a:p>
          <a:p>
            <a:pPr lvl="1"/>
            <a:r>
              <a:rPr lang="en-US" sz="1900" dirty="0" err="1"/>
              <a:t>Educat</a:t>
            </a:r>
            <a:endParaRPr lang="en-US" sz="1900" dirty="0"/>
          </a:p>
          <a:p>
            <a:pPr lvl="2"/>
            <a:r>
              <a:rPr lang="en-US" sz="1500" dirty="0"/>
              <a:t>Number of years the respondent has had of formal education.</a:t>
            </a:r>
          </a:p>
          <a:p>
            <a:pPr lvl="1"/>
            <a:r>
              <a:rPr lang="en-US" sz="1900" dirty="0" err="1"/>
              <a:t>Prgoutcome</a:t>
            </a:r>
            <a:endParaRPr lang="en-US" sz="1900" dirty="0"/>
          </a:p>
          <a:p>
            <a:pPr lvl="2"/>
            <a:r>
              <a:rPr lang="en-US" sz="1500" dirty="0"/>
              <a:t>The success or failure of a pregnancy.</a:t>
            </a:r>
          </a:p>
          <a:p>
            <a:pPr lvl="1"/>
            <a:r>
              <a:rPr lang="en-US" sz="1900" dirty="0" err="1"/>
              <a:t>Pregnum</a:t>
            </a:r>
            <a:endParaRPr lang="en-US" sz="1900" dirty="0"/>
          </a:p>
          <a:p>
            <a:pPr lvl="2"/>
            <a:r>
              <a:rPr lang="en-US" sz="1500" dirty="0"/>
              <a:t>The number of times the respondent has been pregnant.</a:t>
            </a:r>
          </a:p>
          <a:p>
            <a:pPr lvl="1"/>
            <a:endParaRPr lang="en-US" sz="2000" dirty="0"/>
          </a:p>
          <a:p>
            <a:pPr lvl="2"/>
            <a:endParaRPr lang="en-US" dirty="0"/>
          </a:p>
        </p:txBody>
      </p:sp>
    </p:spTree>
    <p:extLst>
      <p:ext uri="{BB962C8B-B14F-4D97-AF65-F5344CB8AC3E}">
        <p14:creationId xmlns:p14="http://schemas.microsoft.com/office/powerpoint/2010/main" val="839465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6D066-7DC2-4B45-BF2F-1C4976EA19B3}"/>
              </a:ext>
            </a:extLst>
          </p:cNvPr>
          <p:cNvSpPr>
            <a:spLocks noGrp="1"/>
          </p:cNvSpPr>
          <p:nvPr>
            <p:ph type="title"/>
          </p:nvPr>
        </p:nvSpPr>
        <p:spPr/>
        <p:txBody>
          <a:bodyPr/>
          <a:lstStyle/>
          <a:p>
            <a:r>
              <a:rPr lang="en-US" dirty="0"/>
              <a:t>Poverty Variable Histogram and PMF plot</a:t>
            </a:r>
          </a:p>
        </p:txBody>
      </p:sp>
      <p:pic>
        <p:nvPicPr>
          <p:cNvPr id="8" name="Content Placeholder 7" descr="A close up of a fence&#10;&#10;Description automatically generated">
            <a:extLst>
              <a:ext uri="{FF2B5EF4-FFF2-40B4-BE49-F238E27FC236}">
                <a16:creationId xmlns:a16="http://schemas.microsoft.com/office/drawing/2014/main" id="{F7F84871-A697-4E40-AD9C-CAF5C796659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747" y="2749985"/>
            <a:ext cx="4801694" cy="3150318"/>
          </a:xfrm>
        </p:spPr>
      </p:pic>
      <p:pic>
        <p:nvPicPr>
          <p:cNvPr id="12" name="Content Placeholder 11" descr="A screenshot of a cell phone&#10;&#10;Description automatically generated">
            <a:extLst>
              <a:ext uri="{FF2B5EF4-FFF2-40B4-BE49-F238E27FC236}">
                <a16:creationId xmlns:a16="http://schemas.microsoft.com/office/drawing/2014/main" id="{8170A96E-463F-4CED-9E3F-B6310F8B44D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16013" y="2662513"/>
            <a:ext cx="4937125" cy="3325261"/>
          </a:xfrm>
        </p:spPr>
      </p:pic>
    </p:spTree>
    <p:extLst>
      <p:ext uri="{BB962C8B-B14F-4D97-AF65-F5344CB8AC3E}">
        <p14:creationId xmlns:p14="http://schemas.microsoft.com/office/powerpoint/2010/main" val="4033939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1B2B-23FC-460F-AB06-F320AFBEA08A}"/>
              </a:ext>
            </a:extLst>
          </p:cNvPr>
          <p:cNvSpPr>
            <a:spLocks noGrp="1"/>
          </p:cNvSpPr>
          <p:nvPr>
            <p:ph type="title"/>
          </p:nvPr>
        </p:nvSpPr>
        <p:spPr/>
        <p:txBody>
          <a:bodyPr/>
          <a:lstStyle/>
          <a:p>
            <a:r>
              <a:rPr lang="en-US" dirty="0"/>
              <a:t>Religion Variable Histogram and PMF plot</a:t>
            </a:r>
          </a:p>
        </p:txBody>
      </p:sp>
      <p:pic>
        <p:nvPicPr>
          <p:cNvPr id="7" name="Content Placeholder 4" descr="A screenshot of a cell phone&#10;&#10;Description automatically generated">
            <a:extLst>
              <a:ext uri="{FF2B5EF4-FFF2-40B4-BE49-F238E27FC236}">
                <a16:creationId xmlns:a16="http://schemas.microsoft.com/office/drawing/2014/main" id="{6120CEBC-CD6C-4942-9F29-D3E5B00EFC7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16013" y="2687768"/>
            <a:ext cx="4937125" cy="3274751"/>
          </a:xfrm>
        </p:spPr>
      </p:pic>
      <p:pic>
        <p:nvPicPr>
          <p:cNvPr id="12" name="Content Placeholder 11" descr="A screenshot of a social media post&#10;&#10;Description automatically generated">
            <a:extLst>
              <a:ext uri="{FF2B5EF4-FFF2-40B4-BE49-F238E27FC236}">
                <a16:creationId xmlns:a16="http://schemas.microsoft.com/office/drawing/2014/main" id="{560D2276-2234-42AB-ABE8-0D015C0C4DA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51855" y="2749985"/>
            <a:ext cx="4725477" cy="3150318"/>
          </a:xfrm>
        </p:spPr>
      </p:pic>
    </p:spTree>
    <p:extLst>
      <p:ext uri="{BB962C8B-B14F-4D97-AF65-F5344CB8AC3E}">
        <p14:creationId xmlns:p14="http://schemas.microsoft.com/office/powerpoint/2010/main" val="4032347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828B0-C7B5-40C1-A325-00CA24CD6523}"/>
              </a:ext>
            </a:extLst>
          </p:cNvPr>
          <p:cNvSpPr>
            <a:spLocks noGrp="1"/>
          </p:cNvSpPr>
          <p:nvPr>
            <p:ph type="title"/>
          </p:nvPr>
        </p:nvSpPr>
        <p:spPr/>
        <p:txBody>
          <a:bodyPr>
            <a:normAutofit fontScale="90000"/>
          </a:bodyPr>
          <a:lstStyle/>
          <a:p>
            <a:r>
              <a:rPr lang="en-US" dirty="0"/>
              <a:t>Education Variable Histogram and PMF plot</a:t>
            </a:r>
          </a:p>
        </p:txBody>
      </p:sp>
      <p:pic>
        <p:nvPicPr>
          <p:cNvPr id="7" name="Content Placeholder 4" descr="A screenshot of a cell phone&#10;&#10;Description automatically generated">
            <a:extLst>
              <a:ext uri="{FF2B5EF4-FFF2-40B4-BE49-F238E27FC236}">
                <a16:creationId xmlns:a16="http://schemas.microsoft.com/office/drawing/2014/main" id="{9DEA7375-C294-4B5B-8F8C-44EA40C998A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16013" y="2687768"/>
            <a:ext cx="4937125" cy="3274751"/>
          </a:xfrm>
        </p:spPr>
      </p:pic>
      <p:pic>
        <p:nvPicPr>
          <p:cNvPr id="12" name="Content Placeholder 11" descr="A screenshot of a cell phone&#10;&#10;Description automatically generated">
            <a:extLst>
              <a:ext uri="{FF2B5EF4-FFF2-40B4-BE49-F238E27FC236}">
                <a16:creationId xmlns:a16="http://schemas.microsoft.com/office/drawing/2014/main" id="{3AF4DBAF-A262-44BF-8567-0820B271894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81990" y="2749985"/>
            <a:ext cx="4865208" cy="3150318"/>
          </a:xfrm>
        </p:spPr>
      </p:pic>
    </p:spTree>
    <p:extLst>
      <p:ext uri="{BB962C8B-B14F-4D97-AF65-F5344CB8AC3E}">
        <p14:creationId xmlns:p14="http://schemas.microsoft.com/office/powerpoint/2010/main" val="3489574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BA669-69B9-4F2E-A0AB-C7D3B5E53E7E}"/>
              </a:ext>
            </a:extLst>
          </p:cNvPr>
          <p:cNvSpPr>
            <a:spLocks noGrp="1"/>
          </p:cNvSpPr>
          <p:nvPr>
            <p:ph type="title"/>
          </p:nvPr>
        </p:nvSpPr>
        <p:spPr/>
        <p:txBody>
          <a:bodyPr>
            <a:normAutofit fontScale="90000"/>
          </a:bodyPr>
          <a:lstStyle/>
          <a:p>
            <a:r>
              <a:rPr lang="en-US" dirty="0" err="1"/>
              <a:t>Pregoutcome</a:t>
            </a:r>
            <a:r>
              <a:rPr lang="en-US" dirty="0"/>
              <a:t> Variable Histogram and PMF plot</a:t>
            </a:r>
          </a:p>
        </p:txBody>
      </p:sp>
      <p:pic>
        <p:nvPicPr>
          <p:cNvPr id="7" name="Content Placeholder 4" descr="A screenshot of a cell phone&#10;&#10;Description automatically generated">
            <a:extLst>
              <a:ext uri="{FF2B5EF4-FFF2-40B4-BE49-F238E27FC236}">
                <a16:creationId xmlns:a16="http://schemas.microsoft.com/office/drawing/2014/main" id="{E015A873-6221-43EA-B601-7DE244E2A41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16013" y="2687768"/>
            <a:ext cx="4937125" cy="3274751"/>
          </a:xfrm>
        </p:spPr>
      </p:pic>
      <p:pic>
        <p:nvPicPr>
          <p:cNvPr id="12" name="Content Placeholder 11" descr="A screenshot of a social media post&#10;&#10;Description automatically generated">
            <a:extLst>
              <a:ext uri="{FF2B5EF4-FFF2-40B4-BE49-F238E27FC236}">
                <a16:creationId xmlns:a16="http://schemas.microsoft.com/office/drawing/2014/main" id="{6A59DB87-CB95-4416-876B-3DAF7E7DD6E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51855" y="2737282"/>
            <a:ext cx="4725477" cy="3175724"/>
          </a:xfrm>
        </p:spPr>
      </p:pic>
    </p:spTree>
    <p:extLst>
      <p:ext uri="{BB962C8B-B14F-4D97-AF65-F5344CB8AC3E}">
        <p14:creationId xmlns:p14="http://schemas.microsoft.com/office/powerpoint/2010/main" val="810614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C0EB4-2442-41D8-ABF1-0B4E0DAF9CAE}"/>
              </a:ext>
            </a:extLst>
          </p:cNvPr>
          <p:cNvSpPr>
            <a:spLocks noGrp="1"/>
          </p:cNvSpPr>
          <p:nvPr>
            <p:ph type="title"/>
          </p:nvPr>
        </p:nvSpPr>
        <p:spPr/>
        <p:txBody>
          <a:bodyPr/>
          <a:lstStyle/>
          <a:p>
            <a:r>
              <a:rPr lang="en-US" dirty="0" err="1"/>
              <a:t>Pregnum</a:t>
            </a:r>
            <a:r>
              <a:rPr lang="en-US" dirty="0"/>
              <a:t> Variable Histogram and PMF plot</a:t>
            </a:r>
          </a:p>
        </p:txBody>
      </p:sp>
      <p:pic>
        <p:nvPicPr>
          <p:cNvPr id="7" name="Content Placeholder 4" descr="A screenshot of a cell phone&#10;&#10;Description automatically generated">
            <a:extLst>
              <a:ext uri="{FF2B5EF4-FFF2-40B4-BE49-F238E27FC236}">
                <a16:creationId xmlns:a16="http://schemas.microsoft.com/office/drawing/2014/main" id="{5D3A9F72-757B-44C2-A2C2-A36BC22D408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16013" y="2708236"/>
            <a:ext cx="4937125" cy="3233816"/>
          </a:xfrm>
        </p:spPr>
      </p:pic>
      <p:pic>
        <p:nvPicPr>
          <p:cNvPr id="12" name="Content Placeholder 11" descr="A screenshot of a cell phone&#10;&#10;Description automatically generated">
            <a:extLst>
              <a:ext uri="{FF2B5EF4-FFF2-40B4-BE49-F238E27FC236}">
                <a16:creationId xmlns:a16="http://schemas.microsoft.com/office/drawing/2014/main" id="{B5DD5776-487E-4CF8-BF38-593E3B1E142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88341" y="2749985"/>
            <a:ext cx="4852506" cy="3150318"/>
          </a:xfrm>
        </p:spPr>
      </p:pic>
    </p:spTree>
    <p:extLst>
      <p:ext uri="{BB962C8B-B14F-4D97-AF65-F5344CB8AC3E}">
        <p14:creationId xmlns:p14="http://schemas.microsoft.com/office/powerpoint/2010/main" val="1799603561"/>
      </p:ext>
    </p:extLst>
  </p:cSld>
  <p:clrMapOvr>
    <a:masterClrMapping/>
  </p:clrMapOvr>
</p:sld>
</file>

<file path=ppt/theme/theme1.xml><?xml version="1.0" encoding="utf-8"?>
<a:theme xmlns:a="http://schemas.openxmlformats.org/drawingml/2006/main" name="AccentBoxVTI">
  <a:themeElements>
    <a:clrScheme name="AnalogousFromRegularSeedLeftStep">
      <a:dk1>
        <a:srgbClr val="000000"/>
      </a:dk1>
      <a:lt1>
        <a:srgbClr val="FFFFFF"/>
      </a:lt1>
      <a:dk2>
        <a:srgbClr val="412426"/>
      </a:dk2>
      <a:lt2>
        <a:srgbClr val="E2E6E8"/>
      </a:lt2>
      <a:accent1>
        <a:srgbClr val="C3784D"/>
      </a:accent1>
      <a:accent2>
        <a:srgbClr val="B13B41"/>
      </a:accent2>
      <a:accent3>
        <a:srgbClr val="C34D84"/>
      </a:accent3>
      <a:accent4>
        <a:srgbClr val="B13BA3"/>
      </a:accent4>
      <a:accent5>
        <a:srgbClr val="A04DC3"/>
      </a:accent5>
      <a:accent6>
        <a:srgbClr val="6545B5"/>
      </a:accent6>
      <a:hlink>
        <a:srgbClr val="3C8AB6"/>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106</TotalTime>
  <Words>601</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Avenir Next LT Pro</vt:lpstr>
      <vt:lpstr>Calibri</vt:lpstr>
      <vt:lpstr>AccentBoxVTI</vt:lpstr>
      <vt:lpstr>DSC530 Final Project</vt:lpstr>
      <vt:lpstr>Question</vt:lpstr>
      <vt:lpstr>Variables</vt:lpstr>
      <vt:lpstr>Variables (cont.d) - Reasoning behind each variable </vt:lpstr>
      <vt:lpstr>Poverty Variable Histogram and PMF plot</vt:lpstr>
      <vt:lpstr>Religion Variable Histogram and PMF plot</vt:lpstr>
      <vt:lpstr>Education Variable Histogram and PMF plot</vt:lpstr>
      <vt:lpstr>Pregoutcome Variable Histogram and PMF plot</vt:lpstr>
      <vt:lpstr>Pregnum Variable Histogram and PMF plot</vt:lpstr>
      <vt:lpstr>Statistical Summary</vt:lpstr>
      <vt:lpstr>CDF and understanding</vt:lpstr>
      <vt:lpstr>Scatterplots – Religion v Pregnancy number</vt:lpstr>
      <vt:lpstr>Scatterplots (pt 2)</vt:lpstr>
      <vt:lpstr>Hypothesis and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DSC530 Final Project</dc:title>
  <dc:creator>cody myers</dc:creator>
  <cp:lastModifiedBy>cody myers</cp:lastModifiedBy>
  <cp:revision>2</cp:revision>
  <dcterms:created xsi:type="dcterms:W3CDTF">2020-08-04T02:49:37Z</dcterms:created>
  <dcterms:modified xsi:type="dcterms:W3CDTF">2020-08-05T02:32:00Z</dcterms:modified>
</cp:coreProperties>
</file>