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4"/>
  </p:sldMasterIdLst>
  <p:sldIdLst>
    <p:sldId id="257" r:id="rId5"/>
    <p:sldId id="259" r:id="rId6"/>
    <p:sldId id="260" r:id="rId7"/>
    <p:sldId id="258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14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2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6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3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2497495-0637-405E-AE64-5CC7506D51F5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5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0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0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7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3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2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D291B17-9318-49DB-B28B-6E5994AE9581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8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rmiia.org/auto/traffic_safety/Cost_of_crashes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Airline vs auto travel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584018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Cody Myers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9D57-E5E3-47D1-AF0E-E7130B5A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cost of an automobile crash?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A1307-A8AE-40E0-9056-E03A8DE81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2013, there were </a:t>
            </a:r>
            <a:r>
              <a:rPr lang="en-US" dirty="0">
                <a:highlight>
                  <a:srgbClr val="FFFF00"/>
                </a:highlight>
              </a:rPr>
              <a:t>2.31 million people injured </a:t>
            </a:r>
            <a:r>
              <a:rPr lang="en-US" dirty="0"/>
              <a:t>in car accidents. This translates to an incident happening </a:t>
            </a:r>
            <a:r>
              <a:rPr lang="en-US" dirty="0">
                <a:highlight>
                  <a:srgbClr val="FFFF00"/>
                </a:highlight>
              </a:rPr>
              <a:t>every 14 seconds </a:t>
            </a:r>
            <a:r>
              <a:rPr lang="en-US" dirty="0"/>
              <a:t>or </a:t>
            </a:r>
            <a:r>
              <a:rPr lang="en-US" dirty="0">
                <a:highlight>
                  <a:srgbClr val="FFFF00"/>
                </a:highlight>
              </a:rPr>
              <a:t>6,337 per day</a:t>
            </a:r>
            <a:r>
              <a:rPr lang="en-US" dirty="0"/>
              <a:t>.</a:t>
            </a:r>
          </a:p>
          <a:p>
            <a:r>
              <a:rPr lang="en-US" dirty="0"/>
              <a:t>Total cost of the loss of life and productivity caused by auto accidents was approximately </a:t>
            </a:r>
            <a:r>
              <a:rPr lang="en-US" dirty="0">
                <a:highlight>
                  <a:srgbClr val="FFFF00"/>
                </a:highlight>
              </a:rPr>
              <a:t>$1 trillion </a:t>
            </a:r>
            <a:r>
              <a:rPr lang="en-US" dirty="0"/>
              <a:t>in 2010.</a:t>
            </a:r>
          </a:p>
          <a:p>
            <a:r>
              <a:rPr lang="en-US" dirty="0">
                <a:highlight>
                  <a:srgbClr val="FFFF00"/>
                </a:highlight>
              </a:rPr>
              <a:t>Less than 1000 airplane incidents </a:t>
            </a:r>
            <a:r>
              <a:rPr lang="en-US" dirty="0"/>
              <a:t>from 1985 to 2014</a:t>
            </a:r>
          </a:p>
          <a:p>
            <a:r>
              <a:rPr lang="en-US" dirty="0"/>
              <a:t>The yearly cost for airplane incidents ranges from </a:t>
            </a:r>
            <a:r>
              <a:rPr lang="en-US" dirty="0">
                <a:highlight>
                  <a:srgbClr val="FFFF00"/>
                </a:highlight>
              </a:rPr>
              <a:t>$1.6B to $4.6B</a:t>
            </a:r>
            <a:r>
              <a:rPr lang="en-US" dirty="0"/>
              <a:t>. A fraction of the yearly cost in auto accidents.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900" dirty="0"/>
              <a:t>Sources: </a:t>
            </a:r>
            <a:r>
              <a:rPr lang="en-US" sz="900" dirty="0">
                <a:effectLst/>
              </a:rPr>
              <a:t>Cost of auto crashes &amp; statistics. (n.d.). Retrieved April 22, 2021, from </a:t>
            </a:r>
            <a:r>
              <a:rPr lang="en-US" sz="900" dirty="0">
                <a:effectLst/>
                <a:hlinkClick r:id="rId2"/>
              </a:rPr>
              <a:t>http://www.rmiia.org/auto/traffic_safety/Cost_of_crashes.asp</a:t>
            </a:r>
            <a:r>
              <a:rPr lang="en-US" sz="900" dirty="0">
                <a:effectLst/>
              </a:rPr>
              <a:t> , </a:t>
            </a:r>
            <a:r>
              <a:rPr lang="en-US" sz="900" dirty="0" err="1">
                <a:effectLst/>
              </a:rPr>
              <a:t>Sobieralski</a:t>
            </a:r>
            <a:r>
              <a:rPr lang="en-US" sz="900" dirty="0">
                <a:effectLst/>
              </a:rPr>
              <a:t>, J. (2012, December 07). The cost of general aviation accidents in the United States. Retrieved April 26, 2021, from https://www.sciencedirect.com/science/article/abs/pii/S0965856412001577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C8CA1C44-E02E-4E65-82EF-FFD1F2FE7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8" y="2296391"/>
            <a:ext cx="5214284" cy="385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2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9D941-BE4F-4FDF-9A19-569EFA3A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related incidents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CA1FDFB-695D-4967-B099-53E2E5558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789" y="5044688"/>
            <a:ext cx="5194769" cy="1510592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From 1995 – 2002, there were only 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</a:rPr>
              <a:t>329 occurrences</a:t>
            </a:r>
            <a:r>
              <a:rPr lang="en-US" sz="1800" dirty="0">
                <a:solidFill>
                  <a:schemeClr val="tx1"/>
                </a:solidFill>
              </a:rPr>
              <a:t> of anyone related to the flying of a plane being found to have a BAC above 0.0.</a:t>
            </a:r>
          </a:p>
          <a:p>
            <a:r>
              <a:rPr lang="en-US" sz="800" dirty="0">
                <a:solidFill>
                  <a:schemeClr val="tx1"/>
                </a:solidFill>
              </a:rPr>
              <a:t>Source: </a:t>
            </a:r>
            <a:r>
              <a:rPr lang="en-US" sz="800" dirty="0">
                <a:solidFill>
                  <a:schemeClr val="tx1"/>
                </a:solidFill>
                <a:effectLst/>
              </a:rPr>
              <a:t>Li, G., Baker, S., </a:t>
            </a:r>
            <a:r>
              <a:rPr lang="en-US" sz="800" dirty="0" err="1">
                <a:solidFill>
                  <a:schemeClr val="tx1"/>
                </a:solidFill>
                <a:effectLst/>
              </a:rPr>
              <a:t>Qiang</a:t>
            </a:r>
            <a:r>
              <a:rPr lang="en-US" sz="800" dirty="0">
                <a:solidFill>
                  <a:schemeClr val="tx1"/>
                </a:solidFill>
                <a:effectLst/>
              </a:rPr>
              <a:t>, Y., </a:t>
            </a:r>
            <a:r>
              <a:rPr lang="en-US" sz="800" dirty="0" err="1">
                <a:solidFill>
                  <a:schemeClr val="tx1"/>
                </a:solidFill>
                <a:effectLst/>
              </a:rPr>
              <a:t>Rebok</a:t>
            </a:r>
            <a:r>
              <a:rPr lang="en-US" sz="800" dirty="0">
                <a:solidFill>
                  <a:schemeClr val="tx1"/>
                </a:solidFill>
                <a:effectLst/>
              </a:rPr>
              <a:t>, G., &amp; McCarthy, M. (2007, May). Alcohol violations and Aviation ACCIDENTS: Findings from the U.S. mandatory alcohol testing program. Retrieved April 25, 2021, from https://www.ncbi.nlm.nih.gov/pmc/articles/PMC2041869/</a:t>
            </a:r>
          </a:p>
          <a:p>
            <a:endParaRPr lang="en-US" sz="800" dirty="0"/>
          </a:p>
        </p:txBody>
      </p:sp>
      <p:pic>
        <p:nvPicPr>
          <p:cNvPr id="15" name="Content Placeholder 14" descr="Table&#10;&#10;Description automatically generated">
            <a:extLst>
              <a:ext uri="{FF2B5EF4-FFF2-40B4-BE49-F238E27FC236}">
                <a16:creationId xmlns:a16="http://schemas.microsoft.com/office/drawing/2014/main" id="{33574BA3-3726-44F0-91EF-993B092E85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1000" y="1961356"/>
            <a:ext cx="3442962" cy="2935287"/>
          </a:xfr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8819A8B-CE0C-4EC5-84D5-E658BC6E4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444" y="4800848"/>
            <a:ext cx="5194770" cy="1517781"/>
          </a:xfrm>
        </p:spPr>
        <p:txBody>
          <a:bodyPr>
            <a:normAutofit fontScale="85000" lnSpcReduction="10000"/>
          </a:bodyPr>
          <a:lstStyle/>
          <a:p>
            <a:endParaRPr lang="en-US" sz="1100" b="0" i="0" dirty="0">
              <a:effectLst/>
              <a:latin typeface="Inter"/>
            </a:endParaRPr>
          </a:p>
          <a:p>
            <a:endParaRPr lang="en-US" sz="800" dirty="0"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Inter"/>
              </a:rPr>
              <a:t>The chart above shows the number of fatal car accidents that involved alcohol in 2012 and 2014 per 100000, so this equates to about </a:t>
            </a:r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Inter"/>
              </a:rPr>
              <a:t>45,000 drunk drivers in 2012 alone.</a:t>
            </a:r>
          </a:p>
          <a:p>
            <a:r>
              <a:rPr lang="en-US" sz="800" b="0" i="0" dirty="0">
                <a:solidFill>
                  <a:schemeClr val="tx1"/>
                </a:solidFill>
                <a:effectLst/>
                <a:latin typeface="Inter"/>
              </a:rPr>
              <a:t>Source: National Highway Traffic Administration's (NHTSA) Fatality Analysis Reporting System (FARS), 2014 Annual Report File. Fatality rates based on fewer than 20 deaths are suppressed.</a:t>
            </a:r>
          </a:p>
          <a:p>
            <a:endParaRPr lang="en-US" sz="800" dirty="0"/>
          </a:p>
        </p:txBody>
      </p:sp>
      <p:pic>
        <p:nvPicPr>
          <p:cNvPr id="25" name="Content Placeholder 2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D5E811-4175-4CC2-92B6-D75E2D57BEE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9921" y="2102904"/>
            <a:ext cx="5194300" cy="2408824"/>
          </a:xfrm>
        </p:spPr>
      </p:pic>
    </p:spTree>
    <p:extLst>
      <p:ext uri="{BB962C8B-B14F-4D97-AF65-F5344CB8AC3E}">
        <p14:creationId xmlns:p14="http://schemas.microsoft.com/office/powerpoint/2010/main" val="311173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Incident Count per year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5B498CC-147C-41F1-A3D1-7AEFDE0D3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In 2014, there were 30,000+ lethal auto accidents, but only 231 incidents involving airplanes.</a:t>
            </a:r>
          </a:p>
          <a:p>
            <a:r>
              <a:rPr lang="en-US" dirty="0"/>
              <a:t>Year-over-year improvement on airplane incident statistics that have resulted in a 50% decrease in yearly incidents over the span on 30 years.</a:t>
            </a:r>
          </a:p>
          <a:p>
            <a:r>
              <a:rPr lang="en-US" dirty="0"/>
              <a:t>Yearly automobile related incidents remained stagnant until the mid-2000’s, but still has only been able to reduce the yearly count by 25% over the same 30-year period.</a:t>
            </a:r>
          </a:p>
          <a:p>
            <a:endParaRPr lang="en-US" dirty="0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B93C57A0-3CDB-4A49-916E-3380DB0BB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98" y="2788999"/>
            <a:ext cx="4748741" cy="2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13C0-0BE9-4A31-87CB-F9D113AA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Automobile Deaths per year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E91C7DD-FB82-40EF-8729-375E037B21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9975" y="3162643"/>
            <a:ext cx="4754563" cy="204083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FFA1F-BCC9-4331-9D42-60C861033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9447" y="2289490"/>
            <a:ext cx="5194769" cy="3633047"/>
          </a:xfrm>
        </p:spPr>
        <p:txBody>
          <a:bodyPr/>
          <a:lstStyle/>
          <a:p>
            <a:r>
              <a:rPr lang="en-US" dirty="0"/>
              <a:t>Over the last 30 years automobile deaths have only decreased by about 25% with the yearly rate at about 32,000.</a:t>
            </a:r>
          </a:p>
          <a:p>
            <a:r>
              <a:rPr lang="en-US" dirty="0"/>
              <a:t>Small decrease in fatalities during the late 2000’s. but has remained stagnant since.</a:t>
            </a:r>
          </a:p>
          <a:p>
            <a:r>
              <a:rPr lang="en-US" dirty="0"/>
              <a:t>Death rates and incident rates are very similar for automobiles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52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8320-2D98-4519-AF6B-B064D7D7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Airline deaths per year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F97EA50-4440-42A3-AF70-F57930282B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04044" y="2873192"/>
            <a:ext cx="2686425" cy="261974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AFB11-C3A3-4CB4-A6FD-ABD6E40EC3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have been less than 9,000 deaths over the previous 30 years from airline travel</a:t>
            </a:r>
          </a:p>
          <a:p>
            <a:r>
              <a:rPr lang="en-US" dirty="0"/>
              <a:t>There are over four times as many automobile deaths per year than there have been airline accidents in the last 30.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03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510</TotalTime>
  <Words>519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Inter</vt:lpstr>
      <vt:lpstr>Rockwell</vt:lpstr>
      <vt:lpstr>Rockwell Condensed</vt:lpstr>
      <vt:lpstr>Wingdings</vt:lpstr>
      <vt:lpstr>Wood Type</vt:lpstr>
      <vt:lpstr>Airline vs auto travel safety</vt:lpstr>
      <vt:lpstr>What is the cost of an automobile crash?</vt:lpstr>
      <vt:lpstr>Alcohol related incidents</vt:lpstr>
      <vt:lpstr>Incident Count per year</vt:lpstr>
      <vt:lpstr>Automobile Deaths per year</vt:lpstr>
      <vt:lpstr>Airline deaths per year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vs auto travel safety</dc:title>
  <dc:creator>Cody Myers</dc:creator>
  <cp:lastModifiedBy>Cody Myers</cp:lastModifiedBy>
  <cp:revision>19</cp:revision>
  <dcterms:created xsi:type="dcterms:W3CDTF">2021-04-25T17:41:18Z</dcterms:created>
  <dcterms:modified xsi:type="dcterms:W3CDTF">2021-04-26T02:11:19Z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