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69" r:id="rId5"/>
    <p:sldId id="271" r:id="rId6"/>
    <p:sldId id="263" r:id="rId7"/>
    <p:sldId id="273" r:id="rId8"/>
    <p:sldId id="275" r:id="rId9"/>
    <p:sldId id="274" r:id="rId10"/>
    <p:sldId id="276" r:id="rId11"/>
    <p:sldId id="277" r:id="rId12"/>
    <p:sldId id="266" r:id="rId13"/>
    <p:sldId id="272" r:id="rId14"/>
    <p:sldId id="265" r:id="rId15"/>
    <p:sldId id="278" r:id="rId16"/>
    <p:sldId id="281" r:id="rId17"/>
    <p:sldId id="279" r:id="rId18"/>
    <p:sldId id="280" r:id="rId19"/>
    <p:sldId id="270" r:id="rId20"/>
    <p:sldId id="260" r:id="rId21"/>
    <p:sldId id="262" r:id="rId22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7" autoAdjust="0"/>
  </p:normalViewPr>
  <p:slideViewPr>
    <p:cSldViewPr snapToGrid="0" showGuides="1">
      <p:cViewPr varScale="1">
        <p:scale>
          <a:sx n="81" d="100"/>
          <a:sy n="81" d="100"/>
        </p:scale>
        <p:origin x="540" y="84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Rough subset – entire record searched for </a:t>
            </a:r>
            <a:r>
              <a:rPr lang="en-IE" dirty="0" err="1"/>
              <a:t>dns</a:t>
            </a:r>
            <a:r>
              <a:rPr lang="en-IE" dirty="0"/>
              <a:t> name</a:t>
            </a:r>
          </a:p>
          <a:p>
            <a:r>
              <a:rPr lang="en-IE" dirty="0"/>
              <a:t>Issues with reverse </a:t>
            </a:r>
            <a:r>
              <a:rPr lang="en-IE" dirty="0" err="1"/>
              <a:t>dns</a:t>
            </a:r>
            <a:r>
              <a:rPr lang="en-IE" dirty="0"/>
              <a:t> lookups for older scans – </a:t>
            </a:r>
            <a:r>
              <a:rPr lang="en-IE" dirty="0" err="1"/>
              <a:t>ips</a:t>
            </a:r>
            <a:r>
              <a:rPr lang="en-IE" dirty="0"/>
              <a:t>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2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Good: monitoring patch rollouts, adoption of new/improved protocols, cipher suites, </a:t>
            </a:r>
          </a:p>
          <a:p>
            <a:r>
              <a:rPr lang="en-IE" dirty="0"/>
              <a:t>Bad: looking for targets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43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~18 million addresses reserved for private networks and ~270 million addresses reserved for multicast addresses</a:t>
            </a:r>
          </a:p>
          <a:p>
            <a:r>
              <a:rPr lang="en-IE" dirty="0"/>
              <a:t>Horizontal scanning: scanning large number of hosts on single port</a:t>
            </a:r>
          </a:p>
          <a:p>
            <a:endParaRPr lang="en-IE" dirty="0"/>
          </a:p>
          <a:p>
            <a:r>
              <a:rPr lang="en-IE" dirty="0"/>
              <a:t>[1] 2014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13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Localised scans - ~Ireland sized</a:t>
            </a:r>
          </a:p>
          <a:p>
            <a:r>
              <a:rPr lang="en-IE" dirty="0"/>
              <a:t>“Results that are easier to translate into mitigations”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63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Data for each host is JSON format</a:t>
            </a:r>
          </a:p>
          <a:p>
            <a:endParaRPr lang="en-IE" dirty="0"/>
          </a:p>
          <a:p>
            <a:r>
              <a:rPr lang="en-IE" dirty="0"/>
              <a:t>&lt;Switch to Kibana&gt;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30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Near real-time data import and analysis – security implications: external -&gt; internal transfer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49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Open source version with limited/core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43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Let’s Encrypt if internet facing, self-signed if ‘internal’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122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Cluster -&gt; Nodes -&gt; Indexes -&gt; Shards [Lucene Index]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10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Localised Internet Scanning 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Supervisor: </a:t>
            </a:r>
            <a:r>
              <a:rPr lang="en-GB" dirty="0" err="1"/>
              <a:t>Dr.</a:t>
            </a:r>
            <a:r>
              <a:rPr lang="en-GB" dirty="0"/>
              <a:t> Stephen Farrell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Jordan Myers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03/04/2019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6884-14C7-4D6D-B6C2-22656428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DD3A7-F2E1-47A2-B010-F430B9F54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521652"/>
          </a:xfrm>
        </p:spPr>
        <p:txBody>
          <a:bodyPr/>
          <a:lstStyle/>
          <a:p>
            <a:pPr fontAlgn="base"/>
            <a:r>
              <a:rPr lang="en-IE" dirty="0"/>
              <a:t>General</a:t>
            </a:r>
          </a:p>
          <a:p>
            <a:pPr lvl="1" fontAlgn="base"/>
            <a:r>
              <a:rPr lang="en-IE" dirty="0"/>
              <a:t>Install elastic stack</a:t>
            </a:r>
          </a:p>
          <a:p>
            <a:pPr lvl="1" fontAlgn="base"/>
            <a:r>
              <a:rPr lang="en-IE" dirty="0"/>
              <a:t>Extract data subset</a:t>
            </a:r>
          </a:p>
          <a:p>
            <a:pPr fontAlgn="base"/>
            <a:r>
              <a:rPr lang="en-IE" dirty="0"/>
              <a:t>Elasticsearch</a:t>
            </a:r>
          </a:p>
          <a:p>
            <a:pPr lvl="1" fontAlgn="base"/>
            <a:r>
              <a:rPr lang="en-IE" dirty="0"/>
              <a:t>View indices</a:t>
            </a:r>
          </a:p>
          <a:p>
            <a:pPr lvl="1" fontAlgn="base"/>
            <a:r>
              <a:rPr lang="en-IE" dirty="0"/>
              <a:t>Delete index</a:t>
            </a:r>
          </a:p>
          <a:p>
            <a:pPr lvl="1" fontAlgn="base"/>
            <a:r>
              <a:rPr lang="en-IE" dirty="0"/>
              <a:t>Bulk insert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8F0C9-08B8-4DF3-AF0F-C39E76EF76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AABAA-D906-4CD9-806B-57834B37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334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1680-1B1A-43C5-B704-0501EA24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10D08-E476-4637-AFC9-92328679E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Tooling installs Elastic Stack (and required dependencies)</a:t>
            </a:r>
          </a:p>
          <a:p>
            <a:r>
              <a:rPr lang="en-IE" dirty="0"/>
              <a:t>Webserver (e.g. </a:t>
            </a:r>
            <a:r>
              <a:rPr lang="en-IE" dirty="0" err="1"/>
              <a:t>nginx</a:t>
            </a:r>
            <a:r>
              <a:rPr lang="en-IE" dirty="0"/>
              <a:t>)</a:t>
            </a:r>
          </a:p>
          <a:p>
            <a:pPr lvl="1"/>
            <a:r>
              <a:rPr lang="en-IE" dirty="0"/>
              <a:t>TLS cert</a:t>
            </a:r>
          </a:p>
          <a:p>
            <a:r>
              <a:rPr lang="en-IE" dirty="0"/>
              <a:t>Hardware</a:t>
            </a:r>
          </a:p>
          <a:p>
            <a:pPr lvl="1"/>
            <a:r>
              <a:rPr lang="en-IE" dirty="0"/>
              <a:t>As much RAM as possible</a:t>
            </a:r>
          </a:p>
          <a:p>
            <a:pPr lvl="1"/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6A0B4-F2FC-4517-AFD9-ACCDC08E70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Production Requirements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C0CA4-0D3B-4D9F-BF4F-C8046BE0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745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Encountered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881074"/>
            <a:ext cx="7500938" cy="45216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Problem</a:t>
            </a:r>
          </a:p>
          <a:p>
            <a:pPr lvl="1"/>
            <a:r>
              <a:rPr lang="en-IE" dirty="0"/>
              <a:t>ES would crash when attempting to bulk insert data</a:t>
            </a:r>
          </a:p>
          <a:p>
            <a:r>
              <a:rPr lang="en-GB" dirty="0"/>
              <a:t>Cause</a:t>
            </a:r>
          </a:p>
          <a:p>
            <a:pPr lvl="1"/>
            <a:r>
              <a:rPr lang="en-GB" dirty="0"/>
              <a:t>Java </a:t>
            </a:r>
            <a:r>
              <a:rPr lang="en-GB" dirty="0" err="1"/>
              <a:t>OutOfMemory</a:t>
            </a:r>
            <a:r>
              <a:rPr lang="en-GB" dirty="0"/>
              <a:t> error</a:t>
            </a:r>
          </a:p>
          <a:p>
            <a:pPr lvl="1"/>
            <a:r>
              <a:rPr lang="en-GB" dirty="0"/>
              <a:t>Relatively large overhead using default Elasticsearch settings</a:t>
            </a:r>
          </a:p>
          <a:p>
            <a:pPr lvl="2"/>
            <a:r>
              <a:rPr lang="en-GB" dirty="0"/>
              <a:t>5 primary shards, 1 replica</a:t>
            </a:r>
          </a:p>
          <a:p>
            <a:r>
              <a:rPr lang="en-GB" dirty="0"/>
              <a:t>Solution</a:t>
            </a:r>
          </a:p>
          <a:p>
            <a:pPr lvl="1"/>
            <a:r>
              <a:rPr lang="en-GB" dirty="0"/>
              <a:t>Elasticsearch template with reduced number of shards &amp; no replicas</a:t>
            </a:r>
          </a:p>
          <a:p>
            <a:pPr lvl="1"/>
            <a:r>
              <a:rPr lang="en-GB" dirty="0"/>
              <a:t>Set heap size to 50% available RAM</a:t>
            </a:r>
          </a:p>
          <a:p>
            <a:pPr lvl="2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Elasticsearch Crash on Bulk Insert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284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Encountered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DB6237-3E7C-496F-9238-9E790BC0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2" y="1476000"/>
            <a:ext cx="8597735" cy="49725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Java </a:t>
            </a:r>
            <a:r>
              <a:rPr lang="en-GB" dirty="0" err="1"/>
              <a:t>OutOfMemory</a:t>
            </a:r>
            <a:r>
              <a:rPr lang="en-GB" dirty="0"/>
              <a:t>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487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Subset of data – aviation companies in Ireland</a:t>
            </a:r>
          </a:p>
          <a:p>
            <a:r>
              <a:rPr lang="en-GB" dirty="0"/>
              <a:t>Script used to extract subset using DNS name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 Subset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444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D8AD-135C-431C-8ADB-270F3356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937DA-9C4E-4833-A987-9846D4577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476000"/>
            <a:ext cx="7500938" cy="4926726"/>
          </a:xfrm>
        </p:spPr>
        <p:txBody>
          <a:bodyPr/>
          <a:lstStyle/>
          <a:p>
            <a:pPr marL="0" indent="0">
              <a:buNone/>
            </a:pPr>
            <a:r>
              <a:rPr lang="en-IE" sz="900" dirty="0"/>
              <a:t>GET </a:t>
            </a:r>
            <a:r>
              <a:rPr lang="en-IE" sz="900" dirty="0" err="1"/>
              <a:t>av</a:t>
            </a:r>
            <a:r>
              <a:rPr lang="en-IE" sz="900" dirty="0"/>
              <a:t>-records-fresh-geo-</a:t>
            </a:r>
            <a:r>
              <a:rPr lang="en-IE" sz="900" dirty="0" err="1"/>
              <a:t>ie</a:t>
            </a:r>
            <a:r>
              <a:rPr lang="en-IE" sz="900" dirty="0"/>
              <a:t>*/_search</a:t>
            </a:r>
          </a:p>
          <a:p>
            <a:pPr marL="0" indent="0">
              <a:buNone/>
            </a:pPr>
            <a:r>
              <a:rPr lang="en-IE" sz="900" dirty="0"/>
              <a:t>{</a:t>
            </a:r>
          </a:p>
          <a:p>
            <a:pPr marL="0" indent="0">
              <a:buNone/>
            </a:pPr>
            <a:r>
              <a:rPr lang="en-IE" sz="900" dirty="0"/>
              <a:t>  "query": {</a:t>
            </a:r>
          </a:p>
          <a:p>
            <a:pPr marL="0" indent="0">
              <a:buNone/>
            </a:pPr>
            <a:r>
              <a:rPr lang="en-IE" sz="900" dirty="0"/>
              <a:t>    "</a:t>
            </a:r>
            <a:r>
              <a:rPr lang="en-IE" sz="900" dirty="0" err="1"/>
              <a:t>match_phrase</a:t>
            </a:r>
            <a:r>
              <a:rPr lang="en-IE" sz="900" dirty="0"/>
              <a:t>": {</a:t>
            </a:r>
          </a:p>
          <a:p>
            <a:pPr marL="0" indent="0">
              <a:buNone/>
            </a:pPr>
            <a:r>
              <a:rPr lang="en-IE" sz="900" dirty="0"/>
              <a:t>      "</a:t>
            </a:r>
            <a:r>
              <a:rPr lang="en-IE" sz="900" dirty="0" err="1"/>
              <a:t>doc.ip</a:t>
            </a:r>
            <a:r>
              <a:rPr lang="en-IE" sz="900" dirty="0"/>
              <a:t>": "37.18.144.35"</a:t>
            </a:r>
          </a:p>
          <a:p>
            <a:pPr marL="0" indent="0">
              <a:buNone/>
            </a:pPr>
            <a:r>
              <a:rPr lang="en-IE" sz="900" dirty="0"/>
              <a:t>    }</a:t>
            </a:r>
          </a:p>
          <a:p>
            <a:pPr marL="0" indent="0">
              <a:buNone/>
            </a:pPr>
            <a:r>
              <a:rPr lang="en-IE" sz="900" dirty="0"/>
              <a:t>  },</a:t>
            </a:r>
          </a:p>
          <a:p>
            <a:pPr marL="0" indent="0">
              <a:buNone/>
            </a:pPr>
            <a:r>
              <a:rPr lang="en-IE" sz="900" dirty="0"/>
              <a:t>  "_source": ["</a:t>
            </a:r>
            <a:r>
              <a:rPr lang="en-IE" sz="900" dirty="0" err="1"/>
              <a:t>doc.company</a:t>
            </a:r>
            <a:r>
              <a:rPr lang="en-IE" sz="900" dirty="0"/>
              <a:t>", "</a:t>
            </a:r>
            <a:r>
              <a:rPr lang="en-IE" sz="900" dirty="0" err="1"/>
              <a:t>doc.ip</a:t>
            </a:r>
            <a:r>
              <a:rPr lang="en-IE" sz="900" dirty="0"/>
              <a:t>", "</a:t>
            </a:r>
            <a:r>
              <a:rPr lang="en-IE" sz="900" dirty="0" err="1"/>
              <a:t>doc.domain</a:t>
            </a:r>
            <a:r>
              <a:rPr lang="en-IE" sz="900" dirty="0"/>
              <a:t>", "</a:t>
            </a:r>
            <a:r>
              <a:rPr lang="en-IE" sz="900" dirty="0" err="1"/>
              <a:t>doc.run_date</a:t>
            </a:r>
            <a:r>
              <a:rPr lang="en-IE" sz="900" dirty="0"/>
              <a:t>"],</a:t>
            </a:r>
          </a:p>
          <a:p>
            <a:pPr marL="0" indent="0">
              <a:buNone/>
            </a:pPr>
            <a:r>
              <a:rPr lang="en-IE" sz="900" dirty="0"/>
              <a:t>  "sort": [</a:t>
            </a:r>
          </a:p>
          <a:p>
            <a:pPr marL="0" indent="0">
              <a:buNone/>
            </a:pPr>
            <a:r>
              <a:rPr lang="en-IE" sz="900" dirty="0"/>
              <a:t>    {</a:t>
            </a:r>
          </a:p>
          <a:p>
            <a:pPr marL="0" indent="0">
              <a:buNone/>
            </a:pPr>
            <a:r>
              <a:rPr lang="en-IE" sz="900" dirty="0"/>
              <a:t>      "</a:t>
            </a:r>
            <a:r>
              <a:rPr lang="en-IE" sz="900" dirty="0" err="1"/>
              <a:t>doc.run_date</a:t>
            </a:r>
            <a:r>
              <a:rPr lang="en-IE" sz="900" dirty="0"/>
              <a:t>": {</a:t>
            </a:r>
          </a:p>
          <a:p>
            <a:pPr marL="0" indent="0">
              <a:buNone/>
            </a:pPr>
            <a:r>
              <a:rPr lang="en-IE" sz="900" dirty="0"/>
              <a:t>        "order": "</a:t>
            </a:r>
            <a:r>
              <a:rPr lang="en-IE" sz="900" dirty="0" err="1"/>
              <a:t>desc</a:t>
            </a:r>
            <a:r>
              <a:rPr lang="en-IE" sz="900" dirty="0"/>
              <a:t>"</a:t>
            </a:r>
          </a:p>
          <a:p>
            <a:pPr marL="0" indent="0">
              <a:buNone/>
            </a:pPr>
            <a:r>
              <a:rPr lang="en-IE" sz="900" dirty="0"/>
              <a:t>      }</a:t>
            </a:r>
          </a:p>
          <a:p>
            <a:pPr marL="0" indent="0">
              <a:buNone/>
            </a:pPr>
            <a:r>
              <a:rPr lang="en-IE" sz="900" dirty="0"/>
              <a:t>    }</a:t>
            </a:r>
          </a:p>
          <a:p>
            <a:pPr marL="0" indent="0">
              <a:buNone/>
            </a:pPr>
            <a:r>
              <a:rPr lang="en-IE" sz="900" dirty="0"/>
              <a:t>  ]</a:t>
            </a:r>
          </a:p>
          <a:p>
            <a:pPr marL="0" indent="0">
              <a:buNone/>
            </a:pPr>
            <a:r>
              <a:rPr lang="en-IE" sz="900" dirty="0"/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ACA9A-B0E6-403A-A198-C5783C064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40212-3AD4-4497-BAA6-5B3E589D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631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D8AD-135C-431C-8ADB-270F3356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937DA-9C4E-4833-A987-9846D4577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476000"/>
            <a:ext cx="7500938" cy="4926726"/>
          </a:xfrm>
        </p:spPr>
        <p:txBody>
          <a:bodyPr/>
          <a:lstStyle/>
          <a:p>
            <a:pPr marL="0" indent="0">
              <a:buNone/>
            </a:pPr>
            <a:r>
              <a:rPr lang="en-IE" sz="1000" dirty="0"/>
              <a:t>GET records-fresh-</a:t>
            </a:r>
            <a:r>
              <a:rPr lang="en-IE" sz="1000" dirty="0" err="1"/>
              <a:t>ie</a:t>
            </a:r>
            <a:r>
              <a:rPr lang="en-IE" sz="1000" dirty="0"/>
              <a:t>-*/_search</a:t>
            </a:r>
          </a:p>
          <a:p>
            <a:pPr marL="0" indent="0">
              <a:buNone/>
            </a:pPr>
            <a:r>
              <a:rPr lang="en-IE" sz="1000" dirty="0"/>
              <a:t>{</a:t>
            </a:r>
          </a:p>
          <a:p>
            <a:pPr marL="0" indent="0">
              <a:buNone/>
            </a:pPr>
            <a:r>
              <a:rPr lang="en-IE" sz="1000" dirty="0"/>
              <a:t>  "query": { "</a:t>
            </a:r>
            <a:r>
              <a:rPr lang="en-IE" sz="1000" dirty="0" err="1"/>
              <a:t>match_all</a:t>
            </a:r>
            <a:r>
              <a:rPr lang="en-IE" sz="1000" dirty="0"/>
              <a:t>": {}},</a:t>
            </a:r>
          </a:p>
          <a:p>
            <a:pPr marL="0" indent="0">
              <a:buNone/>
            </a:pPr>
            <a:r>
              <a:rPr lang="en-IE" sz="1000" dirty="0"/>
              <a:t>  "</a:t>
            </a:r>
            <a:r>
              <a:rPr lang="en-IE" sz="1000" dirty="0" err="1"/>
              <a:t>aggs</a:t>
            </a:r>
            <a:r>
              <a:rPr lang="en-IE" sz="1000" dirty="0"/>
              <a:t>": {</a:t>
            </a:r>
          </a:p>
          <a:p>
            <a:pPr marL="0" indent="0">
              <a:buNone/>
            </a:pPr>
            <a:r>
              <a:rPr lang="en-IE" sz="1000" dirty="0"/>
              <a:t>    "</a:t>
            </a:r>
            <a:r>
              <a:rPr lang="en-IE" sz="1000" dirty="0" err="1"/>
              <a:t>groupby</a:t>
            </a:r>
            <a:r>
              <a:rPr lang="en-IE" sz="1000" dirty="0"/>
              <a:t>": {</a:t>
            </a:r>
          </a:p>
          <a:p>
            <a:pPr marL="0" indent="0">
              <a:buNone/>
            </a:pPr>
            <a:r>
              <a:rPr lang="en-IE" sz="1000" dirty="0"/>
              <a:t>      "terms": {</a:t>
            </a:r>
          </a:p>
          <a:p>
            <a:pPr marL="0" indent="0">
              <a:buNone/>
            </a:pPr>
            <a:r>
              <a:rPr lang="en-IE" sz="1000" dirty="0"/>
              <a:t>        "field": "doc.p443.data.http.redirect_response_chain.request.tls_handshake.server_certificates.certificate.parsed.subject_key_info.fingerprint_sha256.keyword",</a:t>
            </a:r>
          </a:p>
          <a:p>
            <a:pPr marL="0" indent="0">
              <a:buNone/>
            </a:pPr>
            <a:r>
              <a:rPr lang="en-IE" sz="1000" dirty="0"/>
              <a:t>        "size": 10</a:t>
            </a:r>
          </a:p>
          <a:p>
            <a:pPr marL="0" indent="0">
              <a:buNone/>
            </a:pPr>
            <a:r>
              <a:rPr lang="en-IE" sz="1000" dirty="0"/>
              <a:t>      }</a:t>
            </a:r>
          </a:p>
          <a:p>
            <a:pPr marL="0" indent="0">
              <a:buNone/>
            </a:pPr>
            <a:r>
              <a:rPr lang="en-IE" sz="1000" dirty="0"/>
              <a:t>    }</a:t>
            </a:r>
          </a:p>
          <a:p>
            <a:pPr marL="0" indent="0">
              <a:buNone/>
            </a:pPr>
            <a:r>
              <a:rPr lang="en-IE" sz="1000" dirty="0"/>
              <a:t>  },</a:t>
            </a:r>
          </a:p>
          <a:p>
            <a:pPr marL="0" indent="0">
              <a:buNone/>
            </a:pPr>
            <a:r>
              <a:rPr lang="en-IE" sz="1000" dirty="0"/>
              <a:t>  "_source": "false",</a:t>
            </a:r>
          </a:p>
          <a:p>
            <a:pPr marL="0" indent="0">
              <a:buNone/>
            </a:pPr>
            <a:r>
              <a:rPr lang="en-IE" sz="1000" dirty="0"/>
              <a:t>  "size": 5</a:t>
            </a:r>
          </a:p>
          <a:p>
            <a:pPr marL="0" indent="0">
              <a:buNone/>
            </a:pPr>
            <a:r>
              <a:rPr lang="en-IE" sz="1000" dirty="0"/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ACA9A-B0E6-403A-A198-C5783C064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Group By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40212-3AD4-4497-BAA6-5B3E589D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579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DD58-7030-4289-B88F-90B0BC48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Kibana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47AB8-70FF-4C2E-97D3-5069ADF9F1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Aviation Data Dashboard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34EEC-C12E-44A1-99A3-9A859C9D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17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E6D82-857B-4D0C-B9FE-81A49E8EB8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142" y="128790"/>
            <a:ext cx="3222945" cy="63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22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DD58-7030-4289-B88F-90B0BC48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Kibana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47AB8-70FF-4C2E-97D3-5069ADF9F1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Ireland Data Dashboard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34EEC-C12E-44A1-99A3-9A859C9D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18</a:t>
            </a:fld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0B25C-EE8F-4F3C-9F5D-8D70012F1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0628"/>
            <a:ext cx="3455719" cy="63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3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5088-0558-4E21-B694-07598779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62370-BCF7-4925-9F35-AC30F2D6F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[1] </a:t>
            </a:r>
            <a:r>
              <a:rPr lang="en-IE" dirty="0" err="1"/>
              <a:t>Durumeric</a:t>
            </a:r>
            <a:r>
              <a:rPr lang="en-IE" dirty="0"/>
              <a:t>, Z., Bailey, M., &amp; </a:t>
            </a:r>
            <a:r>
              <a:rPr lang="en-IE" dirty="0" err="1"/>
              <a:t>Halderman</a:t>
            </a:r>
            <a:r>
              <a:rPr lang="en-IE" dirty="0"/>
              <a:t>, J. A. (2014). An Internet-Wide View of Internet-Wide Scanning. Proceedings of the 23rd USENIX Security Symposium (USENIX Security 14), 65–78.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DF75E-38A7-4D7E-A034-1C282A06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562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Implementation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131618"/>
            <a:ext cx="7500939" cy="647363"/>
          </a:xfrm>
        </p:spPr>
        <p:txBody>
          <a:bodyPr/>
          <a:lstStyle/>
          <a:p>
            <a:pPr algn="ctr"/>
            <a:r>
              <a:rPr lang="en-GB" sz="54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Related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Internet scanning uses:</a:t>
            </a:r>
          </a:p>
          <a:p>
            <a:pPr lvl="1"/>
            <a:r>
              <a:rPr lang="en-GB" dirty="0"/>
              <a:t>Researchers:</a:t>
            </a:r>
          </a:p>
          <a:p>
            <a:pPr lvl="2"/>
            <a:r>
              <a:rPr lang="en-GB" dirty="0"/>
              <a:t>Studying and analysing the internet</a:t>
            </a:r>
          </a:p>
          <a:p>
            <a:pPr lvl="2"/>
            <a:r>
              <a:rPr lang="en-GB" dirty="0"/>
              <a:t>Finding security &amp; privacy issues</a:t>
            </a:r>
          </a:p>
          <a:p>
            <a:pPr lvl="1"/>
            <a:r>
              <a:rPr lang="en-GB" dirty="0"/>
              <a:t>Attackers:</a:t>
            </a:r>
          </a:p>
          <a:p>
            <a:pPr lvl="2"/>
            <a:r>
              <a:rPr lang="en-GB" dirty="0"/>
              <a:t>Vulnerable host detection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Internet Scanning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29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Related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IPv4 address space allows for up to 4,294,967,296 addresses</a:t>
            </a:r>
          </a:p>
          <a:p>
            <a:r>
              <a:rPr lang="en-GB" dirty="0"/>
              <a:t>Almost 80% of horizontal scan traffic is from large scans targeting &gt;1% of IPv4 address space [1]</a:t>
            </a:r>
          </a:p>
          <a:p>
            <a:r>
              <a:rPr lang="en-GB" dirty="0"/>
              <a:t>Censys.io – internet scanning “search engine”</a:t>
            </a:r>
          </a:p>
          <a:p>
            <a:pPr lvl="1"/>
            <a:r>
              <a:rPr lang="en-GB" dirty="0"/>
              <a:t>Continually scans internet</a:t>
            </a:r>
          </a:p>
          <a:p>
            <a:pPr lvl="1"/>
            <a:r>
              <a:rPr lang="en-GB" dirty="0"/>
              <a:t>Allows querying of scan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Internet Scanning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798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34CD-F626-41C3-B641-2EE5FBFA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83426-4539-4E91-A247-0A2BF6EE94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Motivation:</a:t>
            </a:r>
          </a:p>
          <a:p>
            <a:pPr lvl="1"/>
            <a:r>
              <a:rPr lang="en-IE" dirty="0"/>
              <a:t>More localised scans could produce more actionable results</a:t>
            </a:r>
          </a:p>
          <a:p>
            <a:r>
              <a:rPr lang="en-IE" dirty="0"/>
              <a:t>Goal:</a:t>
            </a:r>
          </a:p>
          <a:p>
            <a:pPr lvl="1"/>
            <a:r>
              <a:rPr lang="en-IE" dirty="0"/>
              <a:t>Build an infrastructure to do such scans (overall project)</a:t>
            </a:r>
          </a:p>
          <a:p>
            <a:pPr lvl="1"/>
            <a:r>
              <a:rPr lang="en-IE" dirty="0"/>
              <a:t>Create datastore for scan data that supports easy data analysis and visualisation (my project)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A02D9-2B72-4C4B-9939-A3C2771A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01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1717148"/>
          </a:xfrm>
        </p:spPr>
        <p:txBody>
          <a:bodyPr/>
          <a:lstStyle/>
          <a:p>
            <a:r>
              <a:rPr lang="en-GB" dirty="0"/>
              <a:t>Results from scanning hosts in a specific country that listen on port 25 (mail servers)</a:t>
            </a:r>
          </a:p>
          <a:p>
            <a:r>
              <a:rPr lang="en-GB" dirty="0"/>
              <a:t>Data collected for additional ports when the same host is used for multiple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6</a:t>
            </a:fld>
            <a:endParaRPr lang="en-IE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3380843-1F29-4759-840D-4FED5199E416}"/>
              </a:ext>
            </a:extLst>
          </p:cNvPr>
          <p:cNvSpPr txBox="1">
            <a:spLocks/>
          </p:cNvSpPr>
          <p:nvPr/>
        </p:nvSpPr>
        <p:spPr>
          <a:xfrm>
            <a:off x="828675" y="3728897"/>
            <a:ext cx="7500938" cy="1717148"/>
          </a:xfrm>
          <a:prstGeom prst="rect">
            <a:avLst/>
          </a:prstGeom>
        </p:spPr>
        <p:txBody>
          <a:bodyPr vert="horz" lIns="0" tIns="0" rIns="0" bIns="0" numCol="2" rtlCol="0">
            <a:noAutofit/>
          </a:bodyPr>
          <a:lstStyle>
            <a:lvl1pPr marL="342900" indent="-342900" algn="l" defTabSz="914400" rtl="0" eaLnBrk="1" latinLnBrk="0" hangingPunct="1">
              <a:spcBef>
                <a:spcPts val="1417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0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513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P22 (SSH)</a:t>
            </a:r>
          </a:p>
          <a:p>
            <a:pPr lvl="1"/>
            <a:r>
              <a:rPr lang="en-GB" dirty="0"/>
              <a:t>P25 (SMTP)</a:t>
            </a:r>
          </a:p>
          <a:p>
            <a:pPr lvl="1"/>
            <a:r>
              <a:rPr lang="en-GB" dirty="0"/>
              <a:t>P110 (POP3)</a:t>
            </a:r>
          </a:p>
          <a:p>
            <a:pPr lvl="1"/>
            <a:r>
              <a:rPr lang="en-GB" dirty="0"/>
              <a:t>P143 (IMAP)</a:t>
            </a:r>
          </a:p>
          <a:p>
            <a:pPr lvl="1"/>
            <a:r>
              <a:rPr lang="en-GB" dirty="0"/>
              <a:t>P443 (HTTPS)</a:t>
            </a:r>
          </a:p>
          <a:p>
            <a:pPr lvl="1"/>
            <a:r>
              <a:rPr lang="en-GB" dirty="0"/>
              <a:t>P587 (SMTP)</a:t>
            </a:r>
          </a:p>
          <a:p>
            <a:pPr lvl="1"/>
            <a:r>
              <a:rPr lang="en-GB" dirty="0"/>
              <a:t>P993 (IMAPS)</a:t>
            </a:r>
          </a:p>
        </p:txBody>
      </p:sp>
    </p:spTree>
    <p:extLst>
      <p:ext uri="{BB962C8B-B14F-4D97-AF65-F5344CB8AC3E}">
        <p14:creationId xmlns:p14="http://schemas.microsoft.com/office/powerpoint/2010/main" val="115933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7915-410D-48B2-8031-A2DD632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09FB8-CDC4-48AF-9B0D-607F848B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Data for Ireland:</a:t>
            </a:r>
          </a:p>
          <a:p>
            <a:pPr lvl="1"/>
            <a:r>
              <a:rPr lang="en-IE" dirty="0"/>
              <a:t>~25,000 hosts</a:t>
            </a:r>
          </a:p>
          <a:p>
            <a:pPr lvl="1"/>
            <a:r>
              <a:rPr lang="en-IE" dirty="0"/>
              <a:t>Over 3,000 fields for some hosts</a:t>
            </a:r>
          </a:p>
          <a:p>
            <a:pPr lvl="1"/>
            <a:r>
              <a:rPr lang="en-IE" dirty="0"/>
              <a:t>Over 5,600 unique fields in total</a:t>
            </a:r>
          </a:p>
          <a:p>
            <a:pPr lvl="1"/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64FF-56AE-47B2-9EA5-1190CAB631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The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95943-6255-4FAE-8FC3-6B41E6DF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71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4CB6-E491-43C4-AA71-87C6394D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Design &amp; Implementation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D3990-F366-4C10-A6CB-212D126B69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Sensitivity of data</a:t>
            </a:r>
          </a:p>
          <a:p>
            <a:r>
              <a:rPr lang="en-IE" dirty="0"/>
              <a:t>Internet access</a:t>
            </a:r>
          </a:p>
          <a:p>
            <a:pPr lvl="1"/>
            <a:r>
              <a:rPr lang="en-IE" dirty="0"/>
              <a:t>Internet-facing machine for scanning</a:t>
            </a:r>
          </a:p>
          <a:p>
            <a:pPr lvl="1"/>
            <a:r>
              <a:rPr lang="en-IE" dirty="0"/>
              <a:t>‘Internal’ machine for storage and analysis</a:t>
            </a:r>
          </a:p>
          <a:p>
            <a:r>
              <a:rPr lang="en-IE" dirty="0"/>
              <a:t>Open source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A3B07-FBA9-41B6-87A9-31EC2617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655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1E1F-DC46-4E50-B0D7-D0971137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F03DD-3DF4-4BBE-A6D9-7033B7759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Elasticsearch</a:t>
            </a:r>
          </a:p>
          <a:p>
            <a:pPr lvl="1"/>
            <a:r>
              <a:rPr lang="en-IE" dirty="0"/>
              <a:t>Search engine based on Lucene</a:t>
            </a:r>
          </a:p>
          <a:p>
            <a:pPr lvl="1"/>
            <a:r>
              <a:rPr lang="en-IE" dirty="0"/>
              <a:t>Supports schema-less JSON documents</a:t>
            </a:r>
          </a:p>
          <a:p>
            <a:pPr lvl="1"/>
            <a:r>
              <a:rPr lang="en-IE" dirty="0"/>
              <a:t>Open-core</a:t>
            </a:r>
          </a:p>
          <a:p>
            <a:r>
              <a:rPr lang="en-IE" dirty="0"/>
              <a:t>Kibana</a:t>
            </a:r>
          </a:p>
          <a:p>
            <a:pPr lvl="1"/>
            <a:r>
              <a:rPr lang="en-IE" dirty="0"/>
              <a:t>Data visualisation tool</a:t>
            </a:r>
          </a:p>
          <a:p>
            <a:pPr lvl="1"/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895AD-4DD8-4568-94CB-6AD55C920E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Elastic Stack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A5FBC-33EC-4BC3-A70D-5016FBA4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8978685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64</TotalTime>
  <Words>811</Words>
  <Application>Microsoft Office PowerPoint</Application>
  <PresentationFormat>On-screen Show (4:3)</PresentationFormat>
  <Paragraphs>182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Trinity_PPT_Calibri_Option1</vt:lpstr>
      <vt:lpstr>Localised Internet Scanning Infrastructure</vt:lpstr>
      <vt:lpstr>Overview</vt:lpstr>
      <vt:lpstr>Background &amp; Related Work</vt:lpstr>
      <vt:lpstr>Background &amp; Related Work</vt:lpstr>
      <vt:lpstr>This Project</vt:lpstr>
      <vt:lpstr>Problem</vt:lpstr>
      <vt:lpstr>Problem</vt:lpstr>
      <vt:lpstr>Design &amp; Implementation Considerations</vt:lpstr>
      <vt:lpstr>Solution</vt:lpstr>
      <vt:lpstr>Solution</vt:lpstr>
      <vt:lpstr>Solution</vt:lpstr>
      <vt:lpstr>Problems Encountered</vt:lpstr>
      <vt:lpstr>Problems Encountered</vt:lpstr>
      <vt:lpstr>Demo</vt:lpstr>
      <vt:lpstr>Sample Queries</vt:lpstr>
      <vt:lpstr>Sample Queries</vt:lpstr>
      <vt:lpstr>Kibana</vt:lpstr>
      <vt:lpstr>Kibana</vt:lpstr>
      <vt:lpstr>References</vt:lpstr>
      <vt:lpstr>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Jordan Myers</cp:lastModifiedBy>
  <cp:revision>46</cp:revision>
  <cp:lastPrinted>2014-12-16T10:33:11Z</cp:lastPrinted>
  <dcterms:created xsi:type="dcterms:W3CDTF">2015-04-21T16:55:16Z</dcterms:created>
  <dcterms:modified xsi:type="dcterms:W3CDTF">2019-04-02T20:52:00Z</dcterms:modified>
</cp:coreProperties>
</file>