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F254-C3F3-D740-B132-42CFED4BE595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0345B-8385-ED4D-A21B-487236D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4E34-7394-444E-B34D-E3CB621D7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8D79-D483-E34B-99E1-8C3DB97E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A36E1-B8C7-6742-B9B7-3A2CD723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A0B4-6234-BC4D-B411-5C280A3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08B1-B20D-9F4E-8B5C-6070E0F8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6ED7-4670-F74E-8A7C-73FBD77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2D66D-A1C2-3F46-9581-53BF21AC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4BC4-44E0-6B4E-B52F-3895ED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A318-5BA6-7549-B7C4-1276C78C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AC90-1E26-8A4A-A322-CFB9F9D2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EBF5C-6F3A-4F48-986C-3B3D3350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6D68F-1CD2-464C-A88E-69BE8EB6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F7F8-CFDA-0F49-9A63-D1CE7208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DECC-CDD5-D646-A9B7-51634F4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E648-45A2-C649-ADA5-7964AEE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96B9-2826-C845-B61D-447C2A0E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96BF-FAC2-E34F-AA6C-0882B3A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6F35-D283-5F43-8EFC-AF7A611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430E-8D75-624D-B702-239FFB57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23E8-BE94-DA41-8808-AFFBAF46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4843-1A15-9742-8D39-5D59BA6F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C729-E016-F54B-AB74-DE2E4B9C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5724-F6EE-4840-B316-186113D9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8BD1-6F0A-A64A-A4EB-53EB2F5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C7E2-9627-E94C-98FF-8BCBD5CB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FBF-E1CB-6F42-B1F4-4046EA8D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3204-95B4-EC44-969E-8FBBF5F52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9F9A-4BA0-A546-AAFB-E692545C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31A7-B720-E84B-A2A1-92E0E43B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4CCF-9176-5146-AAF2-DB3409B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2486-2FCA-5D45-897B-622FECB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1830-891D-F142-87ED-6A08FC1E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45C5-3B66-1C47-8C46-0304E2B6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624F5-B584-2B44-97C2-B627D385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C6491-2146-8B45-8CB8-686EE81D2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2E43-2DF5-8C46-9973-6601ECC5A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393DD-4EB1-6F4C-9EDF-A6C26F8A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ED02-F1E1-7243-A441-525FED7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E7B40-687B-FD4B-B2A2-4E65579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0A74-F416-3E43-BB9D-DE50B93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E7F2B-B623-844A-AC8B-9173B638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B616E-479F-664F-AFC7-11884AE1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FE1E8-F97B-D446-8804-31B2BD32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EFB4B-8AD1-CD43-AD06-F7213F2F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C6707-D2CD-6943-9477-06BEA8E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DBA6-0873-424F-8342-1840927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A8A0-EB8A-294C-AE2D-C36E40A3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60DD-716A-8247-A13C-9FE1FB4B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7264-1120-5647-9FE4-94082225B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E94F-2F06-EA4F-8440-A8CF5246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6672-447E-4944-BD05-FDF2FD5E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D31A-4463-AE47-AEAF-4454F3F0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1B64-758A-B44D-8D86-0B56B5A9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9F19E-D7F4-D94A-BE70-550DF7C04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9211F-6110-AB4C-8F19-5AB6ED86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DFE4-CF40-C845-A24C-DFE27DC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3BE9-F8F5-964C-B518-CBB3BCDF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DCDB-5FE8-8C47-A4EF-EF2B0A3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55A81-A9D8-7C41-98CD-A242EE3C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1623-2E3A-984A-AF68-520A0AAC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A4EE-348F-B340-BFA3-268EF636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4535-56BB-A140-A39C-6452B78178F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03C3-453F-F949-A0C3-134002886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700-5C88-9640-B41E-95A094CA3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D60F-A2CF-A942-8D66-6C887888F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Accommodation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SINGLE Web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MODULE 2 FOUNDATION CODING SUMMATIVE</a:t>
            </a:r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Joon</a:t>
            </a:r>
            <a:r>
              <a:rPr lang="en-US" dirty="0">
                <a:solidFill>
                  <a:srgbClr val="00B0F0"/>
                </a:solidFill>
              </a:rPr>
              <a:t> Yoon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342899" y="2394049"/>
            <a:ext cx="5100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QUOTES </a:t>
            </a:r>
            <a:endParaRPr lang="en-NZ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double quotes for string values</a:t>
            </a:r>
          </a:p>
          <a:p>
            <a:r>
              <a:rPr lang="en-NZ" dirty="0"/>
              <a:t> </a:t>
            </a:r>
          </a:p>
          <a:p>
            <a:endParaRPr lang="en-NZ" dirty="0"/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single quotes for apostrophes 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"James'" , </a:t>
            </a:r>
          </a:p>
          <a:p>
            <a:r>
              <a:rPr lang="en-NZ" dirty="0">
                <a:solidFill>
                  <a:srgbClr val="00B0F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783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112" y="144464"/>
            <a:ext cx="2147887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SCREENSHOTS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94E-EA82-A844-8A2D-D41DEBDE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864946"/>
            <a:ext cx="10048875" cy="57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112" y="144464"/>
            <a:ext cx="2147887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SCREENSHOTS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94E-EA82-A844-8A2D-D41DEBDE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864531"/>
            <a:ext cx="10048875" cy="57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112" y="144464"/>
            <a:ext cx="2147887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SCREENSHOTS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94E-EA82-A844-8A2D-D41DEBDE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867589"/>
            <a:ext cx="10048875" cy="57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8487" y="158752"/>
            <a:ext cx="1633538" cy="3841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TIMELINE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8689E-3BB3-284B-ACF8-7B98A29A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488"/>
            <a:ext cx="12192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462" y="130176"/>
            <a:ext cx="1633538" cy="3841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FLOWCHART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3AA98-32D0-434E-A26D-27B61BF7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412846"/>
            <a:ext cx="9286874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8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137" y="130176"/>
            <a:ext cx="1633538" cy="3841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ALGORITHM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314326" y="1502688"/>
            <a:ext cx="115633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  <a:effectLst/>
              </a:rPr>
              <a:t>Step 1</a:t>
            </a:r>
            <a:r>
              <a:rPr lang="en-NZ" dirty="0">
                <a:solidFill>
                  <a:srgbClr val="00B0F0"/>
                </a:solidFill>
                <a:effectLst/>
              </a:rPr>
              <a:t>. User presses the "Reserve your stay" button on the landing page.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2</a:t>
            </a:r>
            <a:r>
              <a:rPr lang="en-NZ" dirty="0">
                <a:solidFill>
                  <a:srgbClr val="00B0F0"/>
                </a:solidFill>
              </a:rPr>
              <a:t>. User inputs the "Check in" date and "Check out" date under Date &amp; Guest tab of the modal.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3. </a:t>
            </a:r>
            <a:r>
              <a:rPr lang="en-NZ" dirty="0">
                <a:solidFill>
                  <a:srgbClr val="00B0F0"/>
                </a:solidFill>
              </a:rPr>
              <a:t>User inputs the How many guests are staying under Date &amp; Guest tab and press next button.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4</a:t>
            </a:r>
            <a:r>
              <a:rPr lang="en-NZ" dirty="0">
                <a:solidFill>
                  <a:srgbClr val="00B0F0"/>
                </a:solidFill>
              </a:rPr>
              <a:t>. If user inputs 1 person for their accommodation, display the option of Hostel $30/night and Hostel $157/night. and proceed to Step 7.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5</a:t>
            </a:r>
            <a:r>
              <a:rPr lang="en-NZ" dirty="0">
                <a:solidFill>
                  <a:srgbClr val="00B0F0"/>
                </a:solidFill>
              </a:rPr>
              <a:t>. If user inputs 2 people for their accommodation, display the option of Hostel $157/night and Motel $90/night. and proceed to Step 7.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6</a:t>
            </a:r>
            <a:r>
              <a:rPr lang="en-NZ" dirty="0">
                <a:solidFill>
                  <a:srgbClr val="00B0F0"/>
                </a:solidFill>
              </a:rPr>
              <a:t>. If user inputs 3 or 4 people for their accommodation, display the option of House $240/night and Motel $90/night. and proceed to Step 7.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7. </a:t>
            </a:r>
            <a:r>
              <a:rPr lang="en-NZ" dirty="0">
                <a:solidFill>
                  <a:srgbClr val="00B0F0"/>
                </a:solidFill>
              </a:rPr>
              <a:t>Out to filtered two options, user chooses one of the options and add breakfast.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8. </a:t>
            </a:r>
            <a:r>
              <a:rPr lang="en-NZ" dirty="0">
                <a:solidFill>
                  <a:srgbClr val="00B0F0"/>
                </a:solidFill>
              </a:rPr>
              <a:t>Total cost including breakfast is calculated and displayed in the in the Total modal.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0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NZ" dirty="0">
                <a:solidFill>
                  <a:srgbClr val="00B0F0"/>
                </a:solidFill>
              </a:rPr>
              <a:t>PARTIALS AND VARIABLES</a:t>
            </a:r>
            <a:endParaRPr lang="en-US" dirty="0">
              <a:solidFill>
                <a:srgbClr val="00B0F0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285751" y="2774275"/>
            <a:ext cx="5100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/* </a:t>
            </a:r>
            <a:r>
              <a:rPr lang="en-NZ" b="1" dirty="0">
                <a:solidFill>
                  <a:srgbClr val="00B0F0"/>
                </a:solidFill>
                <a:effectLst/>
              </a:rPr>
              <a:t>Variables </a:t>
            </a:r>
            <a:r>
              <a:rPr lang="en-NZ" b="1" dirty="0">
                <a:solidFill>
                  <a:srgbClr val="00B0F0"/>
                </a:solidFill>
              </a:rPr>
              <a:t>*/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$dark-blue: #292F3A;</a:t>
            </a:r>
          </a:p>
          <a:p>
            <a:r>
              <a:rPr lang="en-NZ" dirty="0">
                <a:solidFill>
                  <a:srgbClr val="00B0F0"/>
                </a:solidFill>
              </a:rPr>
              <a:t>$blue: #30364C;</a:t>
            </a:r>
          </a:p>
          <a:p>
            <a:r>
              <a:rPr lang="en-NZ" dirty="0">
                <a:solidFill>
                  <a:srgbClr val="00B0F0"/>
                </a:solidFill>
              </a:rPr>
              <a:t>$teal: #73CDD9;</a:t>
            </a:r>
          </a:p>
          <a:p>
            <a:r>
              <a:rPr lang="en-NZ" dirty="0">
                <a:solidFill>
                  <a:srgbClr val="00B0F0"/>
                </a:solidFill>
              </a:rPr>
              <a:t>$red-orange: #F0573D;</a:t>
            </a:r>
          </a:p>
          <a:p>
            <a:r>
              <a:rPr lang="en-NZ" dirty="0">
                <a:solidFill>
                  <a:srgbClr val="00B0F0"/>
                </a:solidFill>
              </a:rPr>
              <a:t>$white: #FFFFFF;</a:t>
            </a:r>
          </a:p>
          <a:p>
            <a:r>
              <a:rPr lang="en-NZ" dirty="0">
                <a:solidFill>
                  <a:srgbClr val="00B0F0"/>
                </a:solidFill>
              </a:rPr>
              <a:t>$black: #000000;</a:t>
            </a:r>
          </a:p>
          <a:p>
            <a:r>
              <a:rPr lang="en-NZ" dirty="0">
                <a:solidFill>
                  <a:srgbClr val="00B0F0"/>
                </a:solidFill>
              </a:rPr>
              <a:t>$pure-red: #e60000;</a:t>
            </a:r>
          </a:p>
          <a:p>
            <a:br>
              <a:rPr lang="en-NZ" dirty="0">
                <a:solidFill>
                  <a:srgbClr val="00B0F0"/>
                </a:solidFill>
              </a:rPr>
            </a:b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/* FONTS */</a:t>
            </a:r>
          </a:p>
          <a:p>
            <a:r>
              <a:rPr lang="en-NZ" dirty="0">
                <a:solidFill>
                  <a:srgbClr val="00B0F0"/>
                </a:solidFill>
              </a:rPr>
              <a:t>$font: 'Exo 2', sans-serif;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6386513" y="2774275"/>
            <a:ext cx="5100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/* </a:t>
            </a:r>
            <a:r>
              <a:rPr lang="en-NZ" b="1" dirty="0">
                <a:solidFill>
                  <a:srgbClr val="00B0F0"/>
                </a:solidFill>
                <a:effectLst/>
              </a:rPr>
              <a:t>Partials </a:t>
            </a:r>
            <a:r>
              <a:rPr lang="en-NZ" b="1" dirty="0">
                <a:solidFill>
                  <a:srgbClr val="00B0F0"/>
                </a:solidFill>
              </a:rPr>
              <a:t>*/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buttons.scss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maps.scss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modal.scss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result.scss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variables.scss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main.scss</a:t>
            </a:r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242888" y="2259014"/>
            <a:ext cx="51006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  <a:effectLst/>
              </a:rPr>
              <a:t>VARIABLES</a:t>
            </a:r>
            <a:endParaRPr lang="en-NZ" u="sng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</a:t>
            </a:r>
            <a:r>
              <a:rPr lang="en-NZ" dirty="0" err="1">
                <a:solidFill>
                  <a:srgbClr val="00B0F0"/>
                </a:solidFill>
              </a:rPr>
              <a:t>camelCase</a:t>
            </a:r>
            <a:r>
              <a:rPr lang="en-NZ" dirty="0">
                <a:solidFill>
                  <a:srgbClr val="00B0F0"/>
                </a:solidFill>
              </a:rPr>
              <a:t> for identifier names (variables and functions). - All names start with a letter.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 = "Name"; </a:t>
            </a:r>
          </a:p>
          <a:p>
            <a:br>
              <a:rPr lang="en-NZ" dirty="0">
                <a:solidFill>
                  <a:srgbClr val="00B0F0"/>
                </a:solidFill>
              </a:rPr>
            </a:br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SPACE AND OPERATORS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Always put spaces around operators ( = + - * / , and after commas.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Examples: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a = b + c ; ( a &gt; b ) &amp;&amp; ( a &gt; c) ;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values = [ "John" , "Sam" , "Sarah" ];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6415088" y="2259014"/>
            <a:ext cx="5100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CODE INDENTATION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Always use 2 spaces for indentation of code blocks.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(NOTE: Do not use tabs for indentation. Different editors interpret tabs differently).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function </a:t>
            </a:r>
            <a:r>
              <a:rPr lang="en-NZ" dirty="0" err="1">
                <a:solidFill>
                  <a:srgbClr val="00B0F0"/>
                </a:solidFill>
              </a:rPr>
              <a:t>sayHelloName</a:t>
            </a:r>
            <a:r>
              <a:rPr lang="en-NZ" dirty="0">
                <a:solidFill>
                  <a:srgbClr val="00B0F0"/>
                </a:solidFill>
              </a:rPr>
              <a:t>()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'Hello Name' ); </a:t>
            </a:r>
          </a:p>
          <a:p>
            <a:r>
              <a:rPr lang="en-NZ" dirty="0">
                <a:solidFill>
                  <a:srgbClr val="00B0F0"/>
                </a:solidFill>
              </a:rPr>
              <a:t>}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FILE NAMES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lower case file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6207919" y="1779687"/>
            <a:ext cx="51006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  <a:effectLst/>
              </a:rPr>
              <a:t>STATEMENT RULES (SIMPLE)</a:t>
            </a:r>
            <a:endParaRPr lang="en-NZ" u="sng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Always end a simple statement with a semicolon.</a:t>
            </a:r>
          </a:p>
          <a:p>
            <a:r>
              <a:rPr lang="en-NZ" dirty="0">
                <a:solidFill>
                  <a:srgbClr val="00B0F0"/>
                </a:solidFill>
              </a:rPr>
              <a:t> </a:t>
            </a: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values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</a:t>
            </a:r>
          </a:p>
          <a:p>
            <a:r>
              <a:rPr lang="en-NZ" dirty="0">
                <a:solidFill>
                  <a:srgbClr val="00B0F0"/>
                </a:solidFill>
              </a:rPr>
              <a:t>};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OBJECT RULES (SIMPLE)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Short objects can be written compressed, on one line, using spaces only between properties separated by commas.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</a:t>
            </a:r>
          </a:p>
          <a:p>
            <a:r>
              <a:rPr lang="en-NZ" dirty="0">
                <a:solidFill>
                  <a:srgbClr val="00B0F0"/>
                </a:solidFill>
              </a:rPr>
              <a:t>};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242886" y="671691"/>
            <a:ext cx="51006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GENERAL RULES FOR COMPLEX (COMPOUND) STATEMENTS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Put the opening curly braces at the end of the first line.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Use one space before the opening bracket.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Put the closing bracket on a new line, without leading spaces.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Do not end a complex statement with a semicolon.</a:t>
            </a:r>
          </a:p>
          <a:p>
            <a:r>
              <a:rPr lang="en-NZ" dirty="0">
                <a:solidFill>
                  <a:srgbClr val="00B0F0"/>
                </a:solidFill>
              </a:rPr>
              <a:t>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Conditional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if ( name = John )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"Welcome back John" ); } else {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"Please enter your correct name." );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Function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function </a:t>
            </a:r>
            <a:r>
              <a:rPr lang="en-NZ" dirty="0" err="1">
                <a:solidFill>
                  <a:srgbClr val="00B0F0"/>
                </a:solidFill>
              </a:rPr>
              <a:t>sayHelloName</a:t>
            </a:r>
            <a:r>
              <a:rPr lang="en-NZ" dirty="0">
                <a:solidFill>
                  <a:srgbClr val="00B0F0"/>
                </a:solidFill>
              </a:rPr>
              <a:t>()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"Hello Name" );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Loops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for (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 = 0; 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 &lt; 5; 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++) { </a:t>
            </a:r>
          </a:p>
          <a:p>
            <a:r>
              <a:rPr lang="en-NZ" dirty="0">
                <a:solidFill>
                  <a:srgbClr val="00B0F0"/>
                </a:solidFill>
                <a:effectLst/>
              </a:rPr>
              <a:t>X = 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;</a:t>
            </a:r>
          </a:p>
          <a:p>
            <a:r>
              <a:rPr lang="en-NZ" dirty="0">
                <a:solidFill>
                  <a:srgbClr val="00B0F0"/>
                </a:solidFill>
                <a:effectLst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6207919" y="665262"/>
            <a:ext cx="51006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Short objects can be written compressed, on one line, using spaces only between properties, like this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age: 50 , </a:t>
            </a:r>
            <a:r>
              <a:rPr lang="en-NZ" dirty="0" err="1">
                <a:solidFill>
                  <a:srgbClr val="00B0F0"/>
                </a:solidFill>
              </a:rPr>
              <a:t>eyeColor</a:t>
            </a:r>
            <a:r>
              <a:rPr lang="en-NZ" dirty="0">
                <a:solidFill>
                  <a:srgbClr val="00B0F0"/>
                </a:solidFill>
              </a:rPr>
              <a:t>: "blue" }; </a:t>
            </a:r>
          </a:p>
          <a:p>
            <a:endParaRPr lang="en-NZ" b="1" u="sng" dirty="0">
              <a:solidFill>
                <a:srgbClr val="00B0F0"/>
              </a:solidFill>
              <a:effectLst/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LINE LENGTH 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For readability, avoid lines longer than 80 characters.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If a </a:t>
            </a:r>
            <a:r>
              <a:rPr lang="en-NZ" dirty="0" err="1">
                <a:solidFill>
                  <a:srgbClr val="00B0F0"/>
                </a:solidFill>
              </a:rPr>
              <a:t>Javascript</a:t>
            </a:r>
            <a:r>
              <a:rPr lang="en-NZ" dirty="0">
                <a:solidFill>
                  <a:srgbClr val="00B0F0"/>
                </a:solidFill>
              </a:rPr>
              <a:t> statement does not fit on one line, the best place to break it, is after an operator or a comma.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age: 48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phoneNumber</a:t>
            </a:r>
            <a:r>
              <a:rPr lang="en-NZ" dirty="0">
                <a:solidFill>
                  <a:srgbClr val="00B0F0"/>
                </a:solidFill>
              </a:rPr>
              <a:t>: 021 234 567, gender: "male"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257174" y="665262"/>
            <a:ext cx="51006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GENERAL RULES FOR OBJECT DEFINITION </a:t>
            </a:r>
            <a:endParaRPr lang="en-NZ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Place the opening bracket on the same line as the object name.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Use colon plus one space between each property and its value.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Use quotes around string values, not around numeric values.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Do not add a comma after the last property-value pair.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Place the closing bracket on a new line, without leading spaces.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-  Always end an object definition with a semicolon.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When many properties are involved, span across multiple lines with one property-value pair on each line followed by a comma. 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age: 50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eyeColor</a:t>
            </a:r>
            <a:r>
              <a:rPr lang="en-NZ" dirty="0">
                <a:solidFill>
                  <a:srgbClr val="00B0F0"/>
                </a:solidFill>
              </a:rPr>
              <a:t>: "blue"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  <a:endParaRPr lang="en-NZ" dirty="0"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849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6207919" y="665262"/>
            <a:ext cx="51006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COMMENTS</a:t>
            </a:r>
            <a:r>
              <a:rPr lang="en-NZ" b="1" dirty="0"/>
              <a:t> </a:t>
            </a:r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// for single line comments. </a:t>
            </a:r>
          </a:p>
          <a:p>
            <a:r>
              <a:rPr lang="en-NZ" dirty="0">
                <a:solidFill>
                  <a:srgbClr val="00B0F0"/>
                </a:solidFill>
              </a:rPr>
              <a:t>-    Use /* for multiple line comments.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NZ" b="1" u="sng" dirty="0">
              <a:solidFill>
                <a:srgbClr val="00B0F0"/>
              </a:solidFill>
              <a:effectLst/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DECLARATION</a:t>
            </a:r>
            <a:r>
              <a:rPr lang="en-NZ" b="1" dirty="0"/>
              <a:t> </a:t>
            </a:r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Declare all variables, arrays and objects in the beginning of statement blocks. - Initialize in the beginning to avoid errors.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Declare loop variables before the use in loops for faster loading effects.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 : "Smith" , id: 55555 ,</a:t>
            </a:r>
          </a:p>
          <a:p>
            <a:r>
              <a:rPr lang="en-NZ" dirty="0" err="1">
                <a:solidFill>
                  <a:srgbClr val="00B0F0"/>
                </a:solidFill>
              </a:rPr>
              <a:t>fullName</a:t>
            </a:r>
            <a:r>
              <a:rPr lang="en-NZ" dirty="0">
                <a:solidFill>
                  <a:srgbClr val="00B0F0"/>
                </a:solidFill>
              </a:rPr>
              <a:t> : function() { </a:t>
            </a:r>
          </a:p>
          <a:p>
            <a:r>
              <a:rPr lang="en-NZ" dirty="0">
                <a:solidFill>
                  <a:srgbClr val="00B0F0"/>
                </a:solidFill>
              </a:rPr>
              <a:t> return </a:t>
            </a:r>
            <a:r>
              <a:rPr lang="en-NZ" dirty="0" err="1">
                <a:solidFill>
                  <a:srgbClr val="00B0F0"/>
                </a:solidFill>
              </a:rPr>
              <a:t>this.firstName</a:t>
            </a:r>
            <a:r>
              <a:rPr lang="en-NZ" dirty="0">
                <a:solidFill>
                  <a:srgbClr val="00B0F0"/>
                </a:solidFill>
              </a:rPr>
              <a:t> + " " + </a:t>
            </a:r>
            <a:r>
              <a:rPr lang="en-NZ" dirty="0" err="1">
                <a:solidFill>
                  <a:srgbClr val="00B0F0"/>
                </a:solidFill>
              </a:rPr>
              <a:t>this.lastName</a:t>
            </a:r>
            <a:r>
              <a:rPr lang="en-NZ" dirty="0">
                <a:solidFill>
                  <a:srgbClr val="00B0F0"/>
                </a:solidFill>
              </a:rPr>
              <a:t>; </a:t>
            </a:r>
          </a:p>
          <a:p>
            <a:r>
              <a:rPr lang="en-NZ" dirty="0">
                <a:solidFill>
                  <a:srgbClr val="00B0F0"/>
                </a:solidFill>
              </a:rPr>
              <a:t>}</a:t>
            </a:r>
          </a:p>
          <a:p>
            <a:r>
              <a:rPr lang="en-NZ" dirty="0">
                <a:solidFill>
                  <a:srgbClr val="00B0F0"/>
                </a:solidFill>
              </a:rPr>
              <a:t>};</a:t>
            </a:r>
          </a:p>
          <a:p>
            <a:br>
              <a:rPr lang="en-NZ" dirty="0"/>
            </a:br>
            <a:endParaRPr lang="en-NZ" dirty="0"/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257174" y="665262"/>
            <a:ext cx="51006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NAMING CONVENTIONS 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Variable and function names are written in </a:t>
            </a:r>
            <a:r>
              <a:rPr lang="en-NZ" dirty="0" err="1">
                <a:solidFill>
                  <a:srgbClr val="00B0F0"/>
                </a:solidFill>
              </a:rPr>
              <a:t>camelCase</a:t>
            </a:r>
            <a:r>
              <a:rPr lang="en-NZ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Do not use hyphens as they can be mistaken for subtracting attempts.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Do not start names with a $sign as it conflicts with many </a:t>
            </a:r>
            <a:r>
              <a:rPr lang="en-NZ" dirty="0" err="1">
                <a:solidFill>
                  <a:srgbClr val="00B0F0"/>
                </a:solidFill>
              </a:rPr>
              <a:t>Javascript</a:t>
            </a:r>
            <a:r>
              <a:rPr lang="en-NZ" dirty="0">
                <a:solidFill>
                  <a:srgbClr val="00B0F0"/>
                </a:solidFill>
              </a:rPr>
              <a:t> library names.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age: 50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eyeColor</a:t>
            </a:r>
            <a:r>
              <a:rPr lang="en-NZ" dirty="0">
                <a:solidFill>
                  <a:srgbClr val="00B0F0"/>
                </a:solidFill>
              </a:rPr>
              <a:t>: "blue"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LOADING JAVASCRIPT IN HTML 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simple syntax for loading external scripts (the type attribute is not necessary).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 (including folder path):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&lt;script </a:t>
            </a:r>
            <a:r>
              <a:rPr lang="en-NZ" dirty="0" err="1">
                <a:solidFill>
                  <a:srgbClr val="00B0F0"/>
                </a:solidFill>
              </a:rPr>
              <a:t>src</a:t>
            </a:r>
            <a:r>
              <a:rPr lang="en-NZ" dirty="0">
                <a:solidFill>
                  <a:srgbClr val="00B0F0"/>
                </a:solidFill>
              </a:rPr>
              <a:t>="</a:t>
            </a:r>
            <a:r>
              <a:rPr lang="en-NZ" dirty="0" err="1">
                <a:solidFill>
                  <a:srgbClr val="00B0F0"/>
                </a:solidFill>
              </a:rPr>
              <a:t>js</a:t>
            </a:r>
            <a:r>
              <a:rPr lang="en-NZ" dirty="0">
                <a:solidFill>
                  <a:srgbClr val="00B0F0"/>
                </a:solidFill>
              </a:rPr>
              <a:t>/</a:t>
            </a:r>
            <a:r>
              <a:rPr lang="en-NZ" dirty="0" err="1">
                <a:solidFill>
                  <a:srgbClr val="00B0F0"/>
                </a:solidFill>
              </a:rPr>
              <a:t>script.js</a:t>
            </a:r>
            <a:r>
              <a:rPr lang="en-NZ" dirty="0">
                <a:solidFill>
                  <a:srgbClr val="00B0F0"/>
                </a:solidFill>
              </a:rPr>
              <a:t>"&lt;/script&gt; 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2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711</Words>
  <Application>Microsoft Macintosh PowerPoint</Application>
  <PresentationFormat>Widescreen</PresentationFormat>
  <Paragraphs>174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Accommodation  SINGLE Web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 SINGLE Web Page</dc:title>
  <dc:creator>Joon Yoon</dc:creator>
  <cp:lastModifiedBy>Joon Yoon</cp:lastModifiedBy>
  <cp:revision>9</cp:revision>
  <dcterms:created xsi:type="dcterms:W3CDTF">2018-12-10T07:05:52Z</dcterms:created>
  <dcterms:modified xsi:type="dcterms:W3CDTF">2018-12-10T08:44:09Z</dcterms:modified>
</cp:coreProperties>
</file>