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8736045f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8736045f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736045f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g118736045f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DETAIL Light">
  <p:cSld name="TEXT DETAIL Ligh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4375" y="547290"/>
            <a:ext cx="7715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00" lIns="19600" spcFirstLastPara="1" rIns="19600" wrap="square" tIns="196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300"/>
              <a:buFont typeface="Helvetica Neue"/>
              <a:buNone/>
              <a:defRPr sz="23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4375" y="89154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00" lIns="19600" spcFirstLastPara="1" rIns="19600" wrap="square" tIns="19600">
            <a:norm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Char char="●"/>
              <a:defRPr>
                <a:solidFill>
                  <a:srgbClr val="424242"/>
                </a:solidFill>
              </a:defRPr>
            </a:lvl1pPr>
            <a:lvl2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Char char="○"/>
              <a:defRPr>
                <a:solidFill>
                  <a:srgbClr val="424242"/>
                </a:solidFill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Char char="■"/>
              <a:defRPr>
                <a:solidFill>
                  <a:srgbClr val="424242"/>
                </a:solidFill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Char char="●"/>
              <a:defRPr>
                <a:solidFill>
                  <a:srgbClr val="424242"/>
                </a:solidFill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Helvetica Neue Light"/>
              <a:buChar char="○"/>
              <a:defRPr>
                <a:solidFill>
                  <a:srgbClr val="424242"/>
                </a:solidFill>
              </a:defRPr>
            </a:lvl5pPr>
            <a:lvl6pPr indent="-2730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>
  <p:cSld name="BLANK Light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4569550" y="4893673"/>
            <a:ext cx="1809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500" lIns="24500" spcFirstLastPara="1" rIns="24500" wrap="square" tIns="24500">
            <a:normAutofit lnSpcReduction="20000"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4375" y="547290"/>
            <a:ext cx="7715100" cy="476100"/>
          </a:xfrm>
          <a:prstGeom prst="rect">
            <a:avLst/>
          </a:prstGeom>
        </p:spPr>
        <p:txBody>
          <a:bodyPr anchorCtr="0" anchor="t" bIns="19600" lIns="19600" spcFirstLastPara="1" rIns="19600" wrap="square" tIns="19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Data Visualization Project 1. Planning a Data Story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14375" y="891540"/>
            <a:ext cx="7886700" cy="685800"/>
          </a:xfrm>
          <a:prstGeom prst="rect">
            <a:avLst/>
          </a:prstGeom>
        </p:spPr>
        <p:txBody>
          <a:bodyPr anchorCtr="0" anchor="t" bIns="19600" lIns="19600" spcFirstLastPara="1" rIns="19600" wrap="square" tIns="1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Use the template in this document to document your Plan for </a:t>
            </a:r>
            <a:r>
              <a:rPr lang="en" sz="1200">
                <a:solidFill>
                  <a:schemeClr val="dk1"/>
                </a:solidFill>
              </a:rPr>
              <a:t>a robust, well-organized data analysis project </a:t>
            </a:r>
            <a:r>
              <a:rPr lang="en" sz="1200">
                <a:solidFill>
                  <a:srgbClr val="000000"/>
                </a:solidFill>
              </a:rPr>
              <a:t>as you prepare to address Divvy’s bike rebalancing challenge. Your Plan must include the following elements (which are all included in the template):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Situation:</a:t>
            </a:r>
            <a:r>
              <a:rPr lang="en" sz="1200">
                <a:solidFill>
                  <a:srgbClr val="000000"/>
                </a:solidFill>
              </a:rPr>
              <a:t> Uncontroversial situation stakeholders believe to be true</a:t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Complication:</a:t>
            </a:r>
            <a:r>
              <a:rPr lang="en" sz="1200">
                <a:solidFill>
                  <a:srgbClr val="000000"/>
                </a:solidFill>
              </a:rPr>
              <a:t> Complication to that situation which creates tension</a:t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(Implied Question):</a:t>
            </a:r>
            <a:r>
              <a:rPr lang="en" sz="1200">
                <a:solidFill>
                  <a:srgbClr val="000000"/>
                </a:solidFill>
              </a:rPr>
              <a:t> Question created in the audience’s mind by the Situation + Complication combination, usually implied</a:t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Key Questions:</a:t>
            </a:r>
            <a:r>
              <a:rPr lang="en" sz="1200">
                <a:solidFill>
                  <a:srgbClr val="000000"/>
                </a:solidFill>
              </a:rPr>
              <a:t> Questions that you will explore through your analysis</a:t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Data:</a:t>
            </a:r>
            <a:r>
              <a:rPr lang="en" sz="1200">
                <a:solidFill>
                  <a:srgbClr val="000000"/>
                </a:solidFill>
              </a:rPr>
              <a:t> Metric, Key Performance Indicator (KPI), or measure that you will collect and analyze</a:t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Source:</a:t>
            </a:r>
            <a:r>
              <a:rPr lang="en" sz="1200">
                <a:solidFill>
                  <a:srgbClr val="000000"/>
                </a:solidFill>
              </a:rPr>
              <a:t> Place where each piece of data can be found typically stated as some database, survey, or report that houses the data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Key these required elements directly into the space allowed on the next slide.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>
            <a:stCxn id="66" idx="0"/>
            <a:endCxn id="67" idx="0"/>
          </p:cNvCxnSpPr>
          <p:nvPr/>
        </p:nvCxnSpPr>
        <p:spPr>
          <a:xfrm rot="10800000">
            <a:off x="4513488" y="1552547"/>
            <a:ext cx="58500" cy="13839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" name="Google Shape;68;p16"/>
          <p:cNvCxnSpPr>
            <a:stCxn id="69" idx="0"/>
            <a:endCxn id="67" idx="0"/>
          </p:cNvCxnSpPr>
          <p:nvPr/>
        </p:nvCxnSpPr>
        <p:spPr>
          <a:xfrm flipH="1" rot="10800000">
            <a:off x="1842848" y="1552547"/>
            <a:ext cx="2670600" cy="13839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" name="Google Shape;70;p16"/>
          <p:cNvCxnSpPr>
            <a:stCxn id="71" idx="0"/>
            <a:endCxn id="67" idx="0"/>
          </p:cNvCxnSpPr>
          <p:nvPr/>
        </p:nvCxnSpPr>
        <p:spPr>
          <a:xfrm rot="10800000">
            <a:off x="4513528" y="1552547"/>
            <a:ext cx="2787600" cy="13839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2" name="Google Shape;72;p16"/>
          <p:cNvCxnSpPr>
            <a:stCxn id="73" idx="0"/>
            <a:endCxn id="69" idx="0"/>
          </p:cNvCxnSpPr>
          <p:nvPr/>
        </p:nvCxnSpPr>
        <p:spPr>
          <a:xfrm rot="10800000">
            <a:off x="1842900" y="2936500"/>
            <a:ext cx="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4" name="Google Shape;74;p16"/>
          <p:cNvCxnSpPr>
            <a:stCxn id="75" idx="0"/>
            <a:endCxn id="69" idx="0"/>
          </p:cNvCxnSpPr>
          <p:nvPr/>
        </p:nvCxnSpPr>
        <p:spPr>
          <a:xfrm flipH="1" rot="10800000">
            <a:off x="1005900" y="2936500"/>
            <a:ext cx="83700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" name="Google Shape;76;p16"/>
          <p:cNvCxnSpPr>
            <a:stCxn id="69" idx="0"/>
            <a:endCxn id="77" idx="0"/>
          </p:cNvCxnSpPr>
          <p:nvPr/>
        </p:nvCxnSpPr>
        <p:spPr>
          <a:xfrm>
            <a:off x="1842848" y="2936447"/>
            <a:ext cx="83700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" name="Google Shape;78;p16"/>
          <p:cNvCxnSpPr>
            <a:stCxn id="79" idx="0"/>
            <a:endCxn id="66" idx="0"/>
          </p:cNvCxnSpPr>
          <p:nvPr/>
        </p:nvCxnSpPr>
        <p:spPr>
          <a:xfrm rot="10800000">
            <a:off x="4572050" y="2936450"/>
            <a:ext cx="0" cy="137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0" name="Google Shape;80;p16"/>
          <p:cNvCxnSpPr>
            <a:stCxn id="81" idx="0"/>
            <a:endCxn id="66" idx="0"/>
          </p:cNvCxnSpPr>
          <p:nvPr/>
        </p:nvCxnSpPr>
        <p:spPr>
          <a:xfrm flipH="1" rot="10800000">
            <a:off x="3735050" y="2936500"/>
            <a:ext cx="83700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" name="Google Shape;82;p16"/>
          <p:cNvCxnSpPr>
            <a:stCxn id="83" idx="0"/>
            <a:endCxn id="66" idx="0"/>
          </p:cNvCxnSpPr>
          <p:nvPr/>
        </p:nvCxnSpPr>
        <p:spPr>
          <a:xfrm rot="10800000">
            <a:off x="4572050" y="2936550"/>
            <a:ext cx="837000" cy="13050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" name="Google Shape;84;p16"/>
          <p:cNvCxnSpPr>
            <a:stCxn id="85" idx="0"/>
            <a:endCxn id="71" idx="0"/>
          </p:cNvCxnSpPr>
          <p:nvPr/>
        </p:nvCxnSpPr>
        <p:spPr>
          <a:xfrm flipH="1" rot="10800000">
            <a:off x="6464200" y="2936550"/>
            <a:ext cx="83700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" name="Google Shape;86;p16"/>
          <p:cNvCxnSpPr>
            <a:stCxn id="87" idx="0"/>
            <a:endCxn id="71" idx="0"/>
          </p:cNvCxnSpPr>
          <p:nvPr/>
        </p:nvCxnSpPr>
        <p:spPr>
          <a:xfrm rot="10800000">
            <a:off x="7301175" y="2936500"/>
            <a:ext cx="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8" name="Google Shape;88;p16"/>
          <p:cNvCxnSpPr>
            <a:stCxn id="89" idx="0"/>
            <a:endCxn id="71" idx="0"/>
          </p:cNvCxnSpPr>
          <p:nvPr/>
        </p:nvCxnSpPr>
        <p:spPr>
          <a:xfrm rot="10800000">
            <a:off x="7301200" y="2936500"/>
            <a:ext cx="1191300" cy="14004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818119" y="3201492"/>
            <a:ext cx="2073600" cy="6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(“What”) question</a:t>
            </a:r>
            <a:endParaRPr sz="500"/>
          </a:p>
        </p:txBody>
      </p:sp>
      <p:sp>
        <p:nvSpPr>
          <p:cNvPr id="91" name="Google Shape;91;p16"/>
          <p:cNvSpPr txBox="1"/>
          <p:nvPr/>
        </p:nvSpPr>
        <p:spPr>
          <a:xfrm>
            <a:off x="6234880" y="3201496"/>
            <a:ext cx="2073600" cy="6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(“Why”) question</a:t>
            </a:r>
            <a:endParaRPr sz="500"/>
          </a:p>
        </p:txBody>
      </p:sp>
      <p:sp>
        <p:nvSpPr>
          <p:cNvPr id="92" name="Google Shape;92;p16"/>
          <p:cNvSpPr txBox="1"/>
          <p:nvPr/>
        </p:nvSpPr>
        <p:spPr>
          <a:xfrm>
            <a:off x="3535136" y="3201495"/>
            <a:ext cx="2073600" cy="6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(“How”) question</a:t>
            </a:r>
            <a:endParaRPr sz="500"/>
          </a:p>
        </p:txBody>
      </p:sp>
      <p:sp>
        <p:nvSpPr>
          <p:cNvPr id="75" name="Google Shape;75;p16"/>
          <p:cNvSpPr/>
          <p:nvPr/>
        </p:nvSpPr>
        <p:spPr>
          <a:xfrm>
            <a:off x="628650" y="4336900"/>
            <a:ext cx="754500" cy="412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20 start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465650" y="4336900"/>
            <a:ext cx="754500" cy="528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20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end stations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302650" y="4336900"/>
            <a:ext cx="754500" cy="567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20 days most busy/popular days for divvy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357800" y="4336900"/>
            <a:ext cx="754500" cy="528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special events on most popular days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194800" y="4306850"/>
            <a:ext cx="754500" cy="794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Proximity of popular stations to venues and popular destinations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031800" y="4241550"/>
            <a:ext cx="754500" cy="507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riders per month and season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086950" y="4336950"/>
            <a:ext cx="754500" cy="687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annual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casual riders over the past 5-10 years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923925" y="4336900"/>
            <a:ext cx="754500" cy="611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minutes docks stay completely empty or full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760950" y="4336900"/>
            <a:ext cx="1463100" cy="611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annual members that renew memberships, number of casual riders that convert to members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14281" y="1628831"/>
            <a:ext cx="3132300" cy="7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(should be viewed as a hypothesis before analysis is conducted)</a:t>
            </a:r>
            <a:endParaRPr sz="500"/>
          </a:p>
        </p:txBody>
      </p:sp>
      <p:sp>
        <p:nvSpPr>
          <p:cNvPr id="67" name="Google Shape;67;p16"/>
          <p:cNvSpPr/>
          <p:nvPr/>
        </p:nvSpPr>
        <p:spPr>
          <a:xfrm>
            <a:off x="2754575" y="1552625"/>
            <a:ext cx="3517800" cy="867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Helvetica Neue"/>
              <a:buNone/>
            </a:pP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rebalancing</a:t>
            </a: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issue at divvy is driven by seasonal </a:t>
            </a: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</a:t>
            </a: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special events and is a barrier to rider membership.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715148" y="2936447"/>
            <a:ext cx="2255400" cy="121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Helvetica Neue"/>
              <a:buNone/>
            </a:pP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neighbourhoods are most affected by unbalanced docks?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444288" y="2936447"/>
            <a:ext cx="2255400" cy="121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Helvetica Neue"/>
              <a:buNone/>
            </a:pP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seasons do unbalanced docks most occur in and what special events happen near popular stations?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6173428" y="2936447"/>
            <a:ext cx="2255400" cy="121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Helvetica Neue"/>
              <a:buNone/>
            </a:pPr>
            <a:r>
              <a:rPr lang="en" sz="110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financial impact of unbalanced docks?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501600" y="254150"/>
            <a:ext cx="7013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 S:  Divvy bikes are a cost-effective and convenient way to travel around Chicago. 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 C:  However, popular stations have a rebalancing issue that causes docks to be completely empty or full. 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(Q): What is driving this relabancing issue and how much is it costing the company?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16"/>
          <p:cNvSpPr/>
          <p:nvPr/>
        </p:nvSpPr>
        <p:spPr>
          <a:xfrm flipH="1" rot="10800000">
            <a:off x="3363347" y="1272741"/>
            <a:ext cx="2434200" cy="243900"/>
          </a:xfrm>
          <a:prstGeom prst="triangle">
            <a:avLst>
              <a:gd fmla="val 50000" name="adj"/>
            </a:avLst>
          </a:prstGeom>
          <a:solidFill>
            <a:srgbClr val="EBEBE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