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9" r:id="rId3"/>
    <p:sldId id="277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6353" autoAdjust="0"/>
  </p:normalViewPr>
  <p:slideViewPr>
    <p:cSldViewPr snapToGrid="0">
      <p:cViewPr>
        <p:scale>
          <a:sx n="75" d="100"/>
          <a:sy n="75" d="100"/>
        </p:scale>
        <p:origin x="2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5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9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2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5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0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4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8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7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5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3A115-6D43-49BD-A645-8C004FE3034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3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39" y="424380"/>
            <a:ext cx="1110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产品开发流程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4B8346-A237-4FDE-B413-B50BA392FEFE}"/>
              </a:ext>
            </a:extLst>
          </p:cNvPr>
          <p:cNvSpPr txBox="1"/>
          <p:nvPr/>
        </p:nvSpPr>
        <p:spPr>
          <a:xfrm>
            <a:off x="381739" y="4285306"/>
            <a:ext cx="172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网页所有提供功能的设计，输出功能设计文档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744719" y="1234911"/>
            <a:ext cx="772998" cy="2696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产品功能设计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480823" y="1234911"/>
            <a:ext cx="772998" cy="2696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交互设计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264057" y="1234911"/>
            <a:ext cx="772998" cy="2696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架构方案规划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990735" y="1234911"/>
            <a:ext cx="772998" cy="2696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641996" y="1234911"/>
            <a:ext cx="772998" cy="2696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340393" y="1234911"/>
            <a:ext cx="772998" cy="2696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0869106" y="1234911"/>
            <a:ext cx="772998" cy="2696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上线</a:t>
            </a:r>
          </a:p>
        </p:txBody>
      </p:sp>
      <p:sp>
        <p:nvSpPr>
          <p:cNvPr id="16" name="文本框 10">
            <a:extLst/>
          </p:cNvPr>
          <p:cNvSpPr txBox="1"/>
          <p:nvPr/>
        </p:nvSpPr>
        <p:spPr>
          <a:xfrm>
            <a:off x="2308760" y="4285306"/>
            <a:ext cx="15750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完成视觉部分（包括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，配色，排版，图片动画，字体等设计）完成交互部分（包括交互体验，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层级，用户行为模拟）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0">
            <a:extLst/>
          </p:cNvPr>
          <p:cNvSpPr txBox="1"/>
          <p:nvPr/>
        </p:nvSpPr>
        <p:spPr>
          <a:xfrm>
            <a:off x="4080999" y="4285306"/>
            <a:ext cx="15750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完成方案架构选型，包括服务器架构，数据库架构，后台框架，前端框架，核心业务模型设计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0">
            <a:extLst/>
          </p:cNvPr>
          <p:cNvSpPr txBox="1"/>
          <p:nvPr/>
        </p:nvSpPr>
        <p:spPr>
          <a:xfrm>
            <a:off x="5853238" y="4285306"/>
            <a:ext cx="1575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开发，完成小程序，公众号，网页的开发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0">
            <a:extLst/>
          </p:cNvPr>
          <p:cNvSpPr txBox="1"/>
          <p:nvPr/>
        </p:nvSpPr>
        <p:spPr>
          <a:xfrm>
            <a:off x="7428321" y="4285306"/>
            <a:ext cx="15750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完成服务器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开发，完成数据库读写方案开发，完成调度系统开发，完成支付系统开发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0">
            <a:extLst/>
          </p:cNvPr>
          <p:cNvSpPr txBox="1"/>
          <p:nvPr/>
        </p:nvSpPr>
        <p:spPr>
          <a:xfrm>
            <a:off x="9003404" y="4285306"/>
            <a:ext cx="1575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基于用户行为的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A/B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0">
            <a:extLst/>
          </p:cNvPr>
          <p:cNvSpPr txBox="1"/>
          <p:nvPr/>
        </p:nvSpPr>
        <p:spPr>
          <a:xfrm>
            <a:off x="10578487" y="4293497"/>
            <a:ext cx="1575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开发环境到生产环境的迁移，域名配置和解析，应用商城提交审核，初始化配置环境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2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39" y="424380"/>
            <a:ext cx="1110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产品开发团队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0">
            <a:extLst/>
          </p:cNvPr>
          <p:cNvSpPr txBox="1"/>
          <p:nvPr/>
        </p:nvSpPr>
        <p:spPr>
          <a:xfrm>
            <a:off x="7472918" y="2950074"/>
            <a:ext cx="210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负责核心技术选型和开发团队管理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2587936" y="1556594"/>
            <a:ext cx="2535811" cy="69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产品经理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4873935" y="2897173"/>
            <a:ext cx="2535811" cy="69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技术经理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166538" y="4569661"/>
            <a:ext cx="2535811" cy="69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UI/UX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3109272" y="4569661"/>
            <a:ext cx="2535811" cy="69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880625" y="5817946"/>
            <a:ext cx="1438367" cy="69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2338406" y="5817945"/>
            <a:ext cx="2026200" cy="69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4384022" y="5817944"/>
            <a:ext cx="1479450" cy="69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网站开发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5892307" y="5817943"/>
            <a:ext cx="1620083" cy="69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公众号开发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8159467" y="4569660"/>
            <a:ext cx="1715675" cy="69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7737268" y="5817942"/>
            <a:ext cx="1238659" cy="69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9017305" y="5817942"/>
            <a:ext cx="1533705" cy="69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10248548" y="4569660"/>
            <a:ext cx="1826096" cy="69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测试人员</a:t>
            </a:r>
          </a:p>
        </p:txBody>
      </p:sp>
      <p:cxnSp>
        <p:nvCxnSpPr>
          <p:cNvPr id="6" name="Connector: Elbow 5"/>
          <p:cNvCxnSpPr>
            <a:stCxn id="22" idx="2"/>
            <a:endCxn id="23" idx="0"/>
          </p:cNvCxnSpPr>
          <p:nvPr/>
        </p:nvCxnSpPr>
        <p:spPr>
          <a:xfrm rot="5400000">
            <a:off x="3300691" y="1728510"/>
            <a:ext cx="974905" cy="4707397"/>
          </a:xfrm>
          <a:prstGeom prst="bentConnector3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Connector: Elbow 32"/>
          <p:cNvCxnSpPr>
            <a:stCxn id="22" idx="2"/>
            <a:endCxn id="24" idx="0"/>
          </p:cNvCxnSpPr>
          <p:nvPr/>
        </p:nvCxnSpPr>
        <p:spPr>
          <a:xfrm rot="5400000">
            <a:off x="4772058" y="3199877"/>
            <a:ext cx="974905" cy="176466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stCxn id="22" idx="2"/>
            <a:endCxn id="29" idx="0"/>
          </p:cNvCxnSpPr>
          <p:nvPr/>
        </p:nvCxnSpPr>
        <p:spPr>
          <a:xfrm rot="16200000" flipH="1">
            <a:off x="7092121" y="2644476"/>
            <a:ext cx="974904" cy="2875464"/>
          </a:xfrm>
          <a:prstGeom prst="bentConnector3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stCxn id="22" idx="2"/>
            <a:endCxn id="32" idx="0"/>
          </p:cNvCxnSpPr>
          <p:nvPr/>
        </p:nvCxnSpPr>
        <p:spPr>
          <a:xfrm rot="16200000" flipH="1">
            <a:off x="8164266" y="1572330"/>
            <a:ext cx="974904" cy="501975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stCxn id="24" idx="2"/>
            <a:endCxn id="25" idx="0"/>
          </p:cNvCxnSpPr>
          <p:nvPr/>
        </p:nvCxnSpPr>
        <p:spPr>
          <a:xfrm rot="5400000">
            <a:off x="2713143" y="4153911"/>
            <a:ext cx="550702" cy="277736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stCxn id="24" idx="2"/>
            <a:endCxn id="26" idx="0"/>
          </p:cNvCxnSpPr>
          <p:nvPr/>
        </p:nvCxnSpPr>
        <p:spPr>
          <a:xfrm rot="5400000">
            <a:off x="3588992" y="5029758"/>
            <a:ext cx="550701" cy="102567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Connector: Elbow 45"/>
          <p:cNvCxnSpPr>
            <a:stCxn id="24" idx="2"/>
            <a:endCxn id="27" idx="0"/>
          </p:cNvCxnSpPr>
          <p:nvPr/>
        </p:nvCxnSpPr>
        <p:spPr>
          <a:xfrm rot="16200000" flipH="1">
            <a:off x="4475112" y="5169309"/>
            <a:ext cx="550700" cy="74656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Connector: Elbow 48"/>
          <p:cNvCxnSpPr>
            <a:stCxn id="24" idx="2"/>
            <a:endCxn id="28" idx="0"/>
          </p:cNvCxnSpPr>
          <p:nvPr/>
        </p:nvCxnSpPr>
        <p:spPr>
          <a:xfrm rot="16200000" flipH="1">
            <a:off x="5264414" y="4380007"/>
            <a:ext cx="550699" cy="2325171"/>
          </a:xfrm>
          <a:prstGeom prst="bentConnector3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Elbow 51"/>
          <p:cNvCxnSpPr>
            <a:stCxn id="29" idx="2"/>
            <a:endCxn id="30" idx="0"/>
          </p:cNvCxnSpPr>
          <p:nvPr/>
        </p:nvCxnSpPr>
        <p:spPr>
          <a:xfrm rot="5400000">
            <a:off x="8411603" y="5212239"/>
            <a:ext cx="550699" cy="66070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Connector: Elbow 54"/>
          <p:cNvCxnSpPr>
            <a:stCxn id="29" idx="2"/>
            <a:endCxn id="31" idx="0"/>
          </p:cNvCxnSpPr>
          <p:nvPr/>
        </p:nvCxnSpPr>
        <p:spPr>
          <a:xfrm rot="16200000" flipH="1">
            <a:off x="9125382" y="5159165"/>
            <a:ext cx="550699" cy="7668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" name="文本框 10">
            <a:extLst/>
          </p:cNvPr>
          <p:cNvSpPr txBox="1"/>
          <p:nvPr/>
        </p:nvSpPr>
        <p:spPr>
          <a:xfrm>
            <a:off x="5471159" y="1553259"/>
            <a:ext cx="210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负责功能分析和用户需求分析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81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2">
            <a:extLst/>
          </p:cNvPr>
          <p:cNvSpPr txBox="1"/>
          <p:nvPr/>
        </p:nvSpPr>
        <p:spPr>
          <a:xfrm>
            <a:off x="381739" y="424380"/>
            <a:ext cx="1110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医护上门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实际人力需求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37374"/>
              </p:ext>
            </p:extLst>
          </p:nvPr>
        </p:nvGraphicFramePr>
        <p:xfrm>
          <a:off x="2308171" y="1597320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163">
                  <a:extLst>
                    <a:ext uri="{9D8B030D-6E8A-4147-A177-3AD203B41FA5}">
                      <a16:colId xmlns:a16="http://schemas.microsoft.com/office/drawing/2014/main" val="3598853809"/>
                    </a:ext>
                  </a:extLst>
                </a:gridCol>
                <a:gridCol w="2900837">
                  <a:extLst>
                    <a:ext uri="{9D8B030D-6E8A-4147-A177-3AD203B41FA5}">
                      <a16:colId xmlns:a16="http://schemas.microsoft.com/office/drawing/2014/main" val="2879046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产品经理</a:t>
                      </a:r>
                      <a:r>
                        <a:rPr lang="en-US" altLang="zh-CN" sz="24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4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技术经理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469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UI/UX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（视觉设计）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en-US" altLang="zh-CN" sz="24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7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iOS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11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3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开发（含网页</a:t>
                      </a: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公众号</a:t>
                      </a: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小程序）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19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后端开发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38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55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2400" b="0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343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99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2">
            <a:extLst/>
          </p:cNvPr>
          <p:cNvSpPr txBox="1"/>
          <p:nvPr/>
        </p:nvSpPr>
        <p:spPr>
          <a:xfrm>
            <a:off x="381739" y="424380"/>
            <a:ext cx="1110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医护上门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核心业务介绍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83" y="1140300"/>
            <a:ext cx="2700000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53" y="1150715"/>
            <a:ext cx="2700000" cy="1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323" y="1150715"/>
            <a:ext cx="2700000" cy="18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24" y="3073404"/>
            <a:ext cx="2699858" cy="17999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77" y="3039261"/>
            <a:ext cx="2700000" cy="18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683" y="3050359"/>
            <a:ext cx="2700000" cy="180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24" y="4957515"/>
            <a:ext cx="2700001" cy="180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519" y="4957517"/>
            <a:ext cx="2701429" cy="18009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683" y="4971088"/>
            <a:ext cx="2700001" cy="1800000"/>
          </a:xfrm>
          <a:prstGeom prst="rect">
            <a:avLst/>
          </a:prstGeom>
        </p:spPr>
      </p:pic>
      <p:sp>
        <p:nvSpPr>
          <p:cNvPr id="22" name="文本框 2">
            <a:extLst/>
          </p:cNvPr>
          <p:cNvSpPr txBox="1"/>
          <p:nvPr/>
        </p:nvSpPr>
        <p:spPr>
          <a:xfrm>
            <a:off x="4232377" y="4439151"/>
            <a:ext cx="127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健康计划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">
            <a:extLst/>
          </p:cNvPr>
          <p:cNvSpPr txBox="1"/>
          <p:nvPr/>
        </p:nvSpPr>
        <p:spPr>
          <a:xfrm>
            <a:off x="7174149" y="4439151"/>
            <a:ext cx="127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上门检验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">
            <a:extLst/>
          </p:cNvPr>
          <p:cNvSpPr txBox="1"/>
          <p:nvPr/>
        </p:nvSpPr>
        <p:spPr>
          <a:xfrm>
            <a:off x="1294640" y="4439151"/>
            <a:ext cx="127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产后母婴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">
            <a:extLst/>
          </p:cNvPr>
          <p:cNvSpPr txBox="1"/>
          <p:nvPr/>
        </p:nvSpPr>
        <p:spPr>
          <a:xfrm>
            <a:off x="4238983" y="2470601"/>
            <a:ext cx="127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护士上门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">
            <a:extLst/>
          </p:cNvPr>
          <p:cNvSpPr txBox="1"/>
          <p:nvPr/>
        </p:nvSpPr>
        <p:spPr>
          <a:xfrm>
            <a:off x="1279626" y="2470164"/>
            <a:ext cx="127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护士陪诊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">
            <a:extLst/>
          </p:cNvPr>
          <p:cNvSpPr txBox="1"/>
          <p:nvPr/>
        </p:nvSpPr>
        <p:spPr>
          <a:xfrm>
            <a:off x="7128683" y="2466673"/>
            <a:ext cx="127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健康体检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">
            <a:extLst/>
          </p:cNvPr>
          <p:cNvSpPr txBox="1"/>
          <p:nvPr/>
        </p:nvSpPr>
        <p:spPr>
          <a:xfrm>
            <a:off x="1310453" y="6251856"/>
            <a:ext cx="127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送药到家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">
            <a:extLst/>
          </p:cNvPr>
          <p:cNvSpPr txBox="1"/>
          <p:nvPr/>
        </p:nvSpPr>
        <p:spPr>
          <a:xfrm>
            <a:off x="4232377" y="6251856"/>
            <a:ext cx="127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推拿按摩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">
            <a:extLst/>
          </p:cNvPr>
          <p:cNvSpPr txBox="1"/>
          <p:nvPr/>
        </p:nvSpPr>
        <p:spPr>
          <a:xfrm>
            <a:off x="7155942" y="6251856"/>
            <a:ext cx="127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在线问诊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07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2">
            <a:extLst/>
          </p:cNvPr>
          <p:cNvSpPr txBox="1"/>
          <p:nvPr/>
        </p:nvSpPr>
        <p:spPr>
          <a:xfrm>
            <a:off x="381739" y="424380"/>
            <a:ext cx="1110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医护上门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核心业务说明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42762"/>
              </p:ext>
            </p:extLst>
          </p:nvPr>
        </p:nvGraphicFramePr>
        <p:xfrm>
          <a:off x="445503" y="1529586"/>
          <a:ext cx="1122156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746">
                  <a:extLst>
                    <a:ext uri="{9D8B030D-6E8A-4147-A177-3AD203B41FA5}">
                      <a16:colId xmlns:a16="http://schemas.microsoft.com/office/drawing/2014/main" val="3598853809"/>
                    </a:ext>
                  </a:extLst>
                </a:gridCol>
                <a:gridCol w="9226818">
                  <a:extLst>
                    <a:ext uri="{9D8B030D-6E8A-4147-A177-3AD203B41FA5}">
                      <a16:colId xmlns:a16="http://schemas.microsoft.com/office/drawing/2014/main" val="2879046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护士上门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执业护士提供上门打针，输液服务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469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护士陪诊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对于行动不便或有特殊需要的病人，提供陪诊和住院护理等服务</a:t>
                      </a:r>
                      <a:endParaRPr lang="en-US" altLang="zh-CN" sz="24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7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健康体检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上门完成健康体检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11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产后母婴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产后开奶，通乳等母婴服务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3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健康计划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私人健康档案建立，健康套餐服务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19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上门检验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肿瘤检测，基因检测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38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送药到家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处方药直接送到家，并提供服用咨询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55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推拿按摩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提供专业的推拿按摩服务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34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在线问诊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提供专业的在线问诊服务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61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84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2">
            <a:extLst/>
          </p:cNvPr>
          <p:cNvSpPr txBox="1"/>
          <p:nvPr/>
        </p:nvSpPr>
        <p:spPr>
          <a:xfrm>
            <a:off x="381739" y="424380"/>
            <a:ext cx="1110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医护上门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关键产品设计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488896"/>
              </p:ext>
            </p:extLst>
          </p:nvPr>
        </p:nvGraphicFramePr>
        <p:xfrm>
          <a:off x="445503" y="1529586"/>
          <a:ext cx="11221564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364">
                  <a:extLst>
                    <a:ext uri="{9D8B030D-6E8A-4147-A177-3AD203B41FA5}">
                      <a16:colId xmlns:a16="http://schemas.microsoft.com/office/drawing/2014/main" val="3598853809"/>
                    </a:ext>
                  </a:extLst>
                </a:gridCol>
                <a:gridCol w="8966200">
                  <a:extLst>
                    <a:ext uri="{9D8B030D-6E8A-4147-A177-3AD203B41FA5}">
                      <a16:colId xmlns:a16="http://schemas.microsoft.com/office/drawing/2014/main" val="2879046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用户预约</a:t>
                      </a:r>
                      <a:endParaRPr lang="zh-CN" altLang="en-US" sz="20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用户通过用户端</a:t>
                      </a:r>
                      <a:r>
                        <a:rPr lang="en-US" altLang="zh-CN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，随时随地进行业务预约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469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会员服务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通过预付费方式，成为会员，享受额外服务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11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护士抢单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注册护士通过护士端</a:t>
                      </a:r>
                      <a:r>
                        <a:rPr lang="en-US" altLang="zh-CN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对用户的预约进行抢单操作</a:t>
                      </a:r>
                      <a:endParaRPr lang="en-US" altLang="zh-CN" sz="20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3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护士升级系统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通过多抢单，并得到用户好评，能够升级为金牌护士，获得更高收入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19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护士个人档案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建立护士个人档案，和职业画像，让每个注册护士拥有归属感，帮助护士成长，并提升自己的职业履历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38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分区域调度系统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根据调度算法，自动匹配最近，能力最匹配的护士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55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健康商城系统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提供医疗用品销售服务，用流量变现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34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在线问诊服务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与业界服务提供商合作，提升服务范围，进一步引流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61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大数据搜集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搭建患者和护士的桥梁，建立健康大数据系统，通过</a:t>
                      </a:r>
                      <a:r>
                        <a:rPr lang="en-US" altLang="zh-CN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AI</a:t>
                      </a:r>
                      <a:r>
                        <a:rPr lang="zh-CN" altLang="en-US" sz="20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实现用户分类，并进行精准营销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003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39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lxb365</dc:creator>
  <cp:lastModifiedBy>Long Xiaobo</cp:lastModifiedBy>
  <cp:revision>231</cp:revision>
  <dcterms:created xsi:type="dcterms:W3CDTF">2016-09-03T14:31:15Z</dcterms:created>
  <dcterms:modified xsi:type="dcterms:W3CDTF">2018-06-07T09:05:11Z</dcterms:modified>
</cp:coreProperties>
</file>