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2" r:id="rId9"/>
    <p:sldId id="283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0DE7-AD86-42FC-B9C4-C4B16408F74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FFCE1-52E3-42F3-88A5-0521A755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2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6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8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D4F3-7900-47D4-A7E5-8AEF464ACB0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79406" y="2146816"/>
            <a:ext cx="203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lang="de-DE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19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门店页设计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852" y="1416441"/>
            <a:ext cx="667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通过首页的‘门店’功能键导航到此页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提供门店电话一键直播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地图大头钉显示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325C7-5DAB-4CF5-9DE4-5AAE32A1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620" y="0"/>
            <a:ext cx="3876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2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2D663D-7A20-4444-BF67-73EDEA1D854A}"/>
              </a:ext>
            </a:extLst>
          </p:cNvPr>
          <p:cNvSpPr txBox="1"/>
          <p:nvPr/>
        </p:nvSpPr>
        <p:spPr>
          <a:xfrm>
            <a:off x="1938989" y="698960"/>
            <a:ext cx="353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27E96A-7119-486E-9569-5D0F5658AB26}"/>
              </a:ext>
            </a:extLst>
          </p:cNvPr>
          <p:cNvSpPr/>
          <p:nvPr/>
        </p:nvSpPr>
        <p:spPr>
          <a:xfrm>
            <a:off x="7650759" y="1380133"/>
            <a:ext cx="1325461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LocalServer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636323-7FDC-4663-AB16-8FE0CA2792E4}"/>
              </a:ext>
            </a:extLst>
          </p:cNvPr>
          <p:cNvSpPr/>
          <p:nvPr/>
        </p:nvSpPr>
        <p:spPr>
          <a:xfrm>
            <a:off x="3885501" y="1380133"/>
            <a:ext cx="1146762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1E4FC4-F47B-43C4-AD03-F88B47ABE5C1}"/>
              </a:ext>
            </a:extLst>
          </p:cNvPr>
          <p:cNvSpPr/>
          <p:nvPr/>
        </p:nvSpPr>
        <p:spPr>
          <a:xfrm>
            <a:off x="422245" y="1380133"/>
            <a:ext cx="1221998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workSpace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E1181B-F779-4109-A2FF-9693365AABAD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5032263" y="2506175"/>
            <a:ext cx="261849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81D725A5-D34F-4E1F-8848-1ADD400F83E2}"/>
              </a:ext>
            </a:extLst>
          </p:cNvPr>
          <p:cNvSpPr txBox="1"/>
          <p:nvPr/>
        </p:nvSpPr>
        <p:spPr>
          <a:xfrm>
            <a:off x="5388261" y="2495349"/>
            <a:ext cx="22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commit –m “info”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B80D3A-A458-4E34-9129-8D0A7759C1A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644243" y="2506175"/>
            <a:ext cx="224125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">
            <a:extLst>
              <a:ext uri="{FF2B5EF4-FFF2-40B4-BE49-F238E27FC236}">
                <a16:creationId xmlns:a16="http://schemas.microsoft.com/office/drawing/2014/main" id="{6195D970-9F25-4010-9D4A-04816032EA6E}"/>
              </a:ext>
            </a:extLst>
          </p:cNvPr>
          <p:cNvSpPr txBox="1"/>
          <p:nvPr/>
        </p:nvSpPr>
        <p:spPr>
          <a:xfrm>
            <a:off x="2117953" y="2495349"/>
            <a:ext cx="114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-A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05C08FD2-A27E-4741-B1FC-756AE4906D3E}"/>
              </a:ext>
            </a:extLst>
          </p:cNvPr>
          <p:cNvSpPr txBox="1"/>
          <p:nvPr/>
        </p:nvSpPr>
        <p:spPr>
          <a:xfrm>
            <a:off x="2017285" y="2746586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&lt;file&gt;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6D6E2D-8C3B-4E0A-9C35-2E4C42B4F4FC}"/>
              </a:ext>
            </a:extLst>
          </p:cNvPr>
          <p:cNvSpPr/>
          <p:nvPr/>
        </p:nvSpPr>
        <p:spPr>
          <a:xfrm>
            <a:off x="11048301" y="1380133"/>
            <a:ext cx="991299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RemoteServer</a:t>
            </a:r>
            <a:endParaRPr lang="zh-CN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26B40BC-6B08-4DBF-B9D5-0FB312E9C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11493"/>
              </p:ext>
            </p:extLst>
          </p:nvPr>
        </p:nvGraphicFramePr>
        <p:xfrm>
          <a:off x="538760" y="3937563"/>
          <a:ext cx="37396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13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1869813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-A</a:t>
                      </a:r>
                      <a:endParaRPr lang="de-DE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add &lt;file&gt;</a:t>
                      </a:r>
                      <a:endParaRPr lang="de-DE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新增单个文件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--cached&lt;file&gt;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删除单个文件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768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23B9D42-454C-49FD-9870-9237392B1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32963"/>
              </p:ext>
            </p:extLst>
          </p:nvPr>
        </p:nvGraphicFramePr>
        <p:xfrm>
          <a:off x="4810154" y="3937563"/>
          <a:ext cx="39829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431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1771475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commit –m “info”</a:t>
                      </a:r>
                      <a:endParaRPr lang="de-DE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stage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所有改动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55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新增房源页设计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9CECEAA-9909-4F48-B93C-5BF883305614}"/>
              </a:ext>
            </a:extLst>
          </p:cNvPr>
          <p:cNvSpPr txBox="1"/>
          <p:nvPr/>
        </p:nvSpPr>
        <p:spPr>
          <a:xfrm>
            <a:off x="1542900" y="1869918"/>
            <a:ext cx="131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untracked</a:t>
            </a:r>
            <a:endParaRPr lang="de-DE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0F12B81-002E-47FA-8246-591A2939D459}"/>
              </a:ext>
            </a:extLst>
          </p:cNvPr>
          <p:cNvSpPr txBox="1"/>
          <p:nvPr/>
        </p:nvSpPr>
        <p:spPr>
          <a:xfrm>
            <a:off x="4375858" y="2572769"/>
            <a:ext cx="12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modified</a:t>
            </a:r>
            <a:endParaRPr lang="de-DE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6FE88-4ACC-4022-92B9-11A5B41B10FB}"/>
              </a:ext>
            </a:extLst>
          </p:cNvPr>
          <p:cNvSpPr txBox="1"/>
          <p:nvPr/>
        </p:nvSpPr>
        <p:spPr>
          <a:xfrm>
            <a:off x="-216264" y="2203437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文件状态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2A9C03B-A112-4956-AF06-9F8459440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69429"/>
              </p:ext>
            </p:extLst>
          </p:nvPr>
        </p:nvGraphicFramePr>
        <p:xfrm>
          <a:off x="604008" y="3861196"/>
          <a:ext cx="23756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166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1116474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-A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add filename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新增单个文件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 clean 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xf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清除所有不需要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track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7683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00A6F769-FB43-4A36-89C2-2E990BEFCACC}"/>
              </a:ext>
            </a:extLst>
          </p:cNvPr>
          <p:cNvSpPr txBox="1"/>
          <p:nvPr/>
        </p:nvSpPr>
        <p:spPr>
          <a:xfrm>
            <a:off x="1414834" y="870447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WorkSpace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B3C93F-B971-41EA-ABBF-C57CDE4891DA}"/>
              </a:ext>
            </a:extLst>
          </p:cNvPr>
          <p:cNvSpPr txBox="1"/>
          <p:nvPr/>
        </p:nvSpPr>
        <p:spPr>
          <a:xfrm>
            <a:off x="1348550" y="2421445"/>
            <a:ext cx="186303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在目录新增一个文件时，其处于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untrack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状态，只能先通过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命令让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对齐进行跟踪后，才能进行后续操作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4D255BC1-51EB-4000-86F1-01EF190C167D}"/>
              </a:ext>
            </a:extLst>
          </p:cNvPr>
          <p:cNvSpPr txBox="1"/>
          <p:nvPr/>
        </p:nvSpPr>
        <p:spPr>
          <a:xfrm>
            <a:off x="4147568" y="874682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tage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FBABDF-631C-4400-B31F-10FAA7228A55}"/>
              </a:ext>
            </a:extLst>
          </p:cNvPr>
          <p:cNvSpPr txBox="1"/>
          <p:nvPr/>
        </p:nvSpPr>
        <p:spPr>
          <a:xfrm>
            <a:off x="4095048" y="2942101"/>
            <a:ext cx="1863030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跟踪清单的文件，如果被修改，会变成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modified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A718BE5-5F93-4C78-8B8E-80D476C0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26381"/>
              </p:ext>
            </p:extLst>
          </p:nvPr>
        </p:nvGraphicFramePr>
        <p:xfrm>
          <a:off x="3629549" y="3861196"/>
          <a:ext cx="3338818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25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2139193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–cached filename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把已经跟踪的文件，去除跟踪状态，执行该命令后，文件变成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untracked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diff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当有修改的时候，通过该命令查看修改内容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Checkout -- 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退回修改内容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</a:tbl>
          </a:graphicData>
        </a:graphic>
      </p:graphicFrame>
      <p:sp>
        <p:nvSpPr>
          <p:cNvPr id="15" name="TextBox 6">
            <a:extLst>
              <a:ext uri="{FF2B5EF4-FFF2-40B4-BE49-F238E27FC236}">
                <a16:creationId xmlns:a16="http://schemas.microsoft.com/office/drawing/2014/main" id="{8F279C81-C385-476D-8817-126C7B2D3558}"/>
              </a:ext>
            </a:extLst>
          </p:cNvPr>
          <p:cNvSpPr txBox="1"/>
          <p:nvPr/>
        </p:nvSpPr>
        <p:spPr>
          <a:xfrm>
            <a:off x="4437775" y="1424445"/>
            <a:ext cx="108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file</a:t>
            </a:r>
            <a:endParaRPr lang="de-DE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836974-EF6D-4C74-A7F8-4DD372AFC2B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2861091" y="1609111"/>
            <a:ext cx="1576684" cy="44547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4DDA93B-6AAB-427F-897D-60933310047B}"/>
              </a:ext>
            </a:extLst>
          </p:cNvPr>
          <p:cNvCxnSpPr>
            <a:cxnSpLocks/>
          </p:cNvCxnSpPr>
          <p:nvPr/>
        </p:nvCxnSpPr>
        <p:spPr>
          <a:xfrm flipH="1">
            <a:off x="2861092" y="1717636"/>
            <a:ext cx="1516363" cy="4454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">
            <a:extLst>
              <a:ext uri="{FF2B5EF4-FFF2-40B4-BE49-F238E27FC236}">
                <a16:creationId xmlns:a16="http://schemas.microsoft.com/office/drawing/2014/main" id="{3C4D1F2D-E2F9-4CAD-BCE0-3D1F55CBAFC8}"/>
              </a:ext>
            </a:extLst>
          </p:cNvPr>
          <p:cNvSpPr txBox="1"/>
          <p:nvPr/>
        </p:nvSpPr>
        <p:spPr>
          <a:xfrm>
            <a:off x="3265830" y="1623697"/>
            <a:ext cx="55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9CE51009-2447-40EA-837D-A4F2C33E3C8B}"/>
              </a:ext>
            </a:extLst>
          </p:cNvPr>
          <p:cNvSpPr txBox="1"/>
          <p:nvPr/>
        </p:nvSpPr>
        <p:spPr>
          <a:xfrm>
            <a:off x="3345501" y="1954958"/>
            <a:ext cx="995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rm</a:t>
            </a:r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--cached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250FFE-24DA-4C47-BD3F-B1766BCB5977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4979783" y="1793777"/>
            <a:ext cx="1597" cy="778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">
            <a:extLst>
              <a:ext uri="{FF2B5EF4-FFF2-40B4-BE49-F238E27FC236}">
                <a16:creationId xmlns:a16="http://schemas.microsoft.com/office/drawing/2014/main" id="{6B573763-E7CA-4EFA-B118-22E709CC32AC}"/>
              </a:ext>
            </a:extLst>
          </p:cNvPr>
          <p:cNvSpPr txBox="1"/>
          <p:nvPr/>
        </p:nvSpPr>
        <p:spPr>
          <a:xfrm>
            <a:off x="4940361" y="2121176"/>
            <a:ext cx="617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有修改</a:t>
            </a:r>
            <a:endParaRPr lang="de-DE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A9675756-7309-4EA7-B39E-E38AE3388167}"/>
              </a:ext>
            </a:extLst>
          </p:cNvPr>
          <p:cNvSpPr txBox="1"/>
          <p:nvPr/>
        </p:nvSpPr>
        <p:spPr>
          <a:xfrm>
            <a:off x="8462019" y="870447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repository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21E1D1C3-B519-4B2E-92C7-08EF17A212DC}"/>
              </a:ext>
            </a:extLst>
          </p:cNvPr>
          <p:cNvSpPr txBox="1"/>
          <p:nvPr/>
        </p:nvSpPr>
        <p:spPr>
          <a:xfrm>
            <a:off x="5357681" y="2645834"/>
            <a:ext cx="617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24D5596-032A-4506-87E0-7DFA6DF62453}"/>
              </a:ext>
            </a:extLst>
          </p:cNvPr>
          <p:cNvCxnSpPr>
            <a:cxnSpLocks/>
          </p:cNvCxnSpPr>
          <p:nvPr/>
        </p:nvCxnSpPr>
        <p:spPr>
          <a:xfrm flipV="1">
            <a:off x="4874924" y="1793777"/>
            <a:ext cx="1597" cy="7078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">
            <a:extLst>
              <a:ext uri="{FF2B5EF4-FFF2-40B4-BE49-F238E27FC236}">
                <a16:creationId xmlns:a16="http://schemas.microsoft.com/office/drawing/2014/main" id="{8B897C8A-428B-40D6-8C2B-522B19B42369}"/>
              </a:ext>
            </a:extLst>
          </p:cNvPr>
          <p:cNvSpPr txBox="1"/>
          <p:nvPr/>
        </p:nvSpPr>
        <p:spPr>
          <a:xfrm>
            <a:off x="3966918" y="2260617"/>
            <a:ext cx="1001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checkout -- .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7A49603-EE02-484C-9C3D-34ED8A6BC48E}"/>
              </a:ext>
            </a:extLst>
          </p:cNvPr>
          <p:cNvSpPr txBox="1"/>
          <p:nvPr/>
        </p:nvSpPr>
        <p:spPr>
          <a:xfrm>
            <a:off x="5633751" y="1446494"/>
            <a:ext cx="12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modified</a:t>
            </a:r>
            <a:endParaRPr lang="de-DE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66C29E-C465-4A75-A101-4435112ACE1F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5321222" y="1815826"/>
            <a:ext cx="940831" cy="7443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">
            <a:extLst>
              <a:ext uri="{FF2B5EF4-FFF2-40B4-BE49-F238E27FC236}">
                <a16:creationId xmlns:a16="http://schemas.microsoft.com/office/drawing/2014/main" id="{A1980AA0-1610-4216-B9AF-80EE9BD0B36A}"/>
              </a:ext>
            </a:extLst>
          </p:cNvPr>
          <p:cNvSpPr txBox="1"/>
          <p:nvPr/>
        </p:nvSpPr>
        <p:spPr>
          <a:xfrm>
            <a:off x="5573883" y="2170472"/>
            <a:ext cx="55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F7E42D5-2702-42E5-9435-7498AF461C6C}"/>
              </a:ext>
            </a:extLst>
          </p:cNvPr>
          <p:cNvCxnSpPr>
            <a:cxnSpLocks/>
          </p:cNvCxnSpPr>
          <p:nvPr/>
        </p:nvCxnSpPr>
        <p:spPr>
          <a:xfrm flipH="1">
            <a:off x="5249009" y="1797141"/>
            <a:ext cx="879901" cy="6810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926A31B-3F6B-4573-93DF-C16BD1B6ABE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890354" y="1631160"/>
            <a:ext cx="860592" cy="505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616FB28-E402-4725-A3F6-218A077FBF84}"/>
              </a:ext>
            </a:extLst>
          </p:cNvPr>
          <p:cNvSpPr/>
          <p:nvPr/>
        </p:nvSpPr>
        <p:spPr>
          <a:xfrm>
            <a:off x="7750946" y="1290651"/>
            <a:ext cx="3211868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A1483689-2F6A-421D-87EC-F0F99BD0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80634"/>
              </p:ext>
            </p:extLst>
          </p:nvPr>
        </p:nvGraphicFramePr>
        <p:xfrm>
          <a:off x="7406997" y="3860664"/>
          <a:ext cx="3674859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363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2354496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 reset –hard 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版本号前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位</a:t>
                      </a:r>
                      <a:endParaRPr lang="de-DE" altLang="zh-CN" sz="12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repository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定位到某个提交记录的状态，既可以回到老版本，也可以从老版本回到新版本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查看当前提交记录（如果存在版本回退，则是回退后的记录）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reflog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查看操作记录（如果存在版本回退，则包含了回退的动作）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 –m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把已经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tracked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的文件提交到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repository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E538ABA8-43E5-4A42-9198-391566B54CE6}"/>
              </a:ext>
            </a:extLst>
          </p:cNvPr>
          <p:cNvSpPr txBox="1"/>
          <p:nvPr/>
        </p:nvSpPr>
        <p:spPr>
          <a:xfrm>
            <a:off x="8563265" y="245563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7E912D6-8413-4AE2-B6C0-079ABBAC980B}"/>
              </a:ext>
            </a:extLst>
          </p:cNvPr>
          <p:cNvSpPr txBox="1"/>
          <p:nvPr/>
        </p:nvSpPr>
        <p:spPr>
          <a:xfrm>
            <a:off x="9201288" y="245563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2C523C6-75D6-4C83-9960-B97314C92438}"/>
              </a:ext>
            </a:extLst>
          </p:cNvPr>
          <p:cNvSpPr txBox="1"/>
          <p:nvPr/>
        </p:nvSpPr>
        <p:spPr>
          <a:xfrm>
            <a:off x="8563057" y="221656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FFAF1C8-9234-4798-9B76-8F26077EE696}"/>
              </a:ext>
            </a:extLst>
          </p:cNvPr>
          <p:cNvSpPr txBox="1"/>
          <p:nvPr/>
        </p:nvSpPr>
        <p:spPr>
          <a:xfrm>
            <a:off x="9201080" y="221656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F23FF-1743-4CC6-AA2D-7D05361BB9AA}"/>
              </a:ext>
            </a:extLst>
          </p:cNvPr>
          <p:cNvSpPr txBox="1"/>
          <p:nvPr/>
        </p:nvSpPr>
        <p:spPr>
          <a:xfrm>
            <a:off x="8563057" y="1969932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F95E647-9C8A-49B6-B6A1-E9E2E6B8EE0A}"/>
              </a:ext>
            </a:extLst>
          </p:cNvPr>
          <p:cNvSpPr txBox="1"/>
          <p:nvPr/>
        </p:nvSpPr>
        <p:spPr>
          <a:xfrm>
            <a:off x="9201080" y="1969932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</p:txBody>
      </p:sp>
    </p:spTree>
    <p:extLst>
      <p:ext uri="{BB962C8B-B14F-4D97-AF65-F5344CB8AC3E}">
        <p14:creationId xmlns:p14="http://schemas.microsoft.com/office/powerpoint/2010/main" val="239204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比较大小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BAD85-292D-408F-922B-6C27F86CBF93}"/>
              </a:ext>
            </a:extLst>
          </p:cNvPr>
          <p:cNvSpPr txBox="1"/>
          <p:nvPr/>
        </p:nvSpPr>
        <p:spPr>
          <a:xfrm>
            <a:off x="300884" y="1371744"/>
            <a:ext cx="1141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只有列表和元组可以比较大小，集合和字典不能比较大小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列表和元组比较大小的方法是从左到右依次比较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0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937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Sorted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D1204C7-CCCB-4F8C-A456-E3795D37D2D0}"/>
              </a:ext>
            </a:extLst>
          </p:cNvPr>
          <p:cNvSpPr txBox="1"/>
          <p:nvPr/>
        </p:nvSpPr>
        <p:spPr>
          <a:xfrm>
            <a:off x="300883" y="1371744"/>
            <a:ext cx="10945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如果排序对象是列表，元组，则直接可以排序，因为他们可以两两比较大小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Sorted(a)  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此时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是一个列表或元组，但是注意，比较大小是从左到右依次比较，所以我们需要把要比较的值放到第一个索引位置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如果是集合或字典，是不支持两两比较大小的，那么需要用到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Sort(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a,key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=__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sort_seed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__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sort_seed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可以是函数，也可以是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lambda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表达式，只要其返回能够比较大小的值就可以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买房页设计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948727-E03E-4B0C-B277-348AF120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47" y="0"/>
            <a:ext cx="3876969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80FA027D-2B1B-47FD-9D1E-C3F96B56FB7A}"/>
              </a:ext>
            </a:extLst>
          </p:cNvPr>
          <p:cNvSpPr txBox="1"/>
          <p:nvPr/>
        </p:nvSpPr>
        <p:spPr>
          <a:xfrm>
            <a:off x="300883" y="1371744"/>
            <a:ext cx="683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通过点击下方导航栏的买房按钮，跳转到买房页。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首页可以通过“区域”“总价”“户型”进行筛选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选择“更多”，可以根据“装修情况”“户型”进行筛选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具体筛选项，见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6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买房详情页设计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D6F32E-8885-4A99-85D9-F8BF4F36A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15" y="0"/>
            <a:ext cx="3876969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D402A5-9C94-4996-804C-EDF2465E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81" y="0"/>
            <a:ext cx="3904911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A65D469F-FE8F-4284-82BD-827CDB5BEE94}"/>
              </a:ext>
            </a:extLst>
          </p:cNvPr>
          <p:cNvSpPr txBox="1"/>
          <p:nvPr/>
        </p:nvSpPr>
        <p:spPr>
          <a:xfrm>
            <a:off x="300884" y="1371744"/>
            <a:ext cx="36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点击房源相册，可以进入图片浏览模式。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点击电话咨询，可以呼出拨号盘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60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出租页设计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E7CAEEF-151B-47B1-B1A5-B554CE6F157F}"/>
              </a:ext>
            </a:extLst>
          </p:cNvPr>
          <p:cNvSpPr txBox="1"/>
          <p:nvPr/>
        </p:nvSpPr>
        <p:spPr>
          <a:xfrm>
            <a:off x="300883" y="1371744"/>
            <a:ext cx="683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通过点击下方导航栏的租房按钮，跳转到租房页。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首页可以通过“区域”“租金”“户型”进行筛选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选择“更多”，可以根据“装修情况”“朝向”进行筛选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具体筛选项，见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FBBB7-75F3-45A1-A017-7966725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08" y="0"/>
            <a:ext cx="3865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租房详情页设计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229187-6B7E-4475-B1AB-4D193AD1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10" y="0"/>
            <a:ext cx="390718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E1417E-E3FE-4191-B941-E5B71650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87" y="0"/>
            <a:ext cx="3872370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6A89AC3A-EC80-4DAF-8BED-D91482AB6269}"/>
              </a:ext>
            </a:extLst>
          </p:cNvPr>
          <p:cNvSpPr txBox="1"/>
          <p:nvPr/>
        </p:nvSpPr>
        <p:spPr>
          <a:xfrm>
            <a:off x="300884" y="1371744"/>
            <a:ext cx="36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点击房源相册，可以进入图片浏览模式。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点击电话咨询，可以呼出拨号盘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71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Widescreen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Xiaobo</dc:creator>
  <cp:keywords>CTPClassification=CTP_NT</cp:keywords>
  <cp:lastModifiedBy>Long Xiaobo</cp:lastModifiedBy>
  <cp:revision>236</cp:revision>
  <dcterms:created xsi:type="dcterms:W3CDTF">2018-01-23T06:51:51Z</dcterms:created>
  <dcterms:modified xsi:type="dcterms:W3CDTF">2018-05-31T09:36:29Z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59e05778-e6ff-4855-876f-ef081e591e2b</vt:lpwstr>
  </property>
  <property fmtid="{D5CDD505-2E9C-101B-9397-08002B2CF9AE}" pid="3" name="CTP_TimeStamp">
    <vt:lpwstr>2018-02-28 08:05:32Z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