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8" r:id="rId2"/>
    <p:sldId id="266" r:id="rId3"/>
    <p:sldId id="259" r:id="rId4"/>
    <p:sldId id="267" r:id="rId5"/>
    <p:sldId id="268" r:id="rId6"/>
    <p:sldId id="260" r:id="rId7"/>
    <p:sldId id="261" r:id="rId8"/>
    <p:sldId id="262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96" autoAdjust="0"/>
  </p:normalViewPr>
  <p:slideViewPr>
    <p:cSldViewPr snapToGrid="0">
      <p:cViewPr>
        <p:scale>
          <a:sx n="75" d="100"/>
          <a:sy n="75" d="100"/>
        </p:scale>
        <p:origin x="946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5BE52-1F36-408C-91D8-CA661756B50E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2BE93F0D-5F7F-4EC0-8643-8A3CDA1DFE13}">
      <dgm:prSet phldrT="[文字]"/>
      <dgm:spPr/>
      <dgm:t>
        <a:bodyPr/>
        <a:lstStyle/>
        <a:p>
          <a:r>
            <a: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表示法</a:t>
          </a:r>
        </a:p>
      </dgm:t>
    </dgm:pt>
    <dgm:pt modelId="{C8651B89-D653-4A3B-88F0-AF26D137C763}" type="parTrans" cxnId="{741841B5-2CA4-4392-9153-3CFC8FA22A3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20D90E-B99A-43A6-BB6C-2419A92B2A8B}" type="sibTrans" cxnId="{741841B5-2CA4-4392-9153-3CFC8FA22A3E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091E2-D411-4B40-8945-12CF5C9343FA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Word embedding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EFA843-516E-46CA-9EAE-C92A6FA17F9D}" type="parTrans" cxnId="{1831772B-165D-4828-B847-3D774306BA5A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5CF296-D515-4CBA-B641-8EBED3CFDA0F}" type="sibTrans" cxnId="{1831772B-165D-4828-B847-3D774306BA5A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3C57DC-7CB5-4741-951E-C4339F82C109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word2vec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9700C0-31CB-4295-A7D1-394548765ED2}" type="parTrans" cxnId="{8E9E0C5F-EE69-46F9-AD95-FC860B6642EC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BC080-880B-43B4-B786-B7EDA94EA6A9}" type="sibTrans" cxnId="{8E9E0C5F-EE69-46F9-AD95-FC860B6642EC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B7A78-5A8B-44DB-A0A1-F30204A8BAB6}">
      <dgm:prSet phldrT="[文字]"/>
      <dgm:spPr/>
      <dgm:t>
        <a:bodyPr/>
        <a:lstStyle/>
        <a:p>
          <a:r>
            <a:rPr lang="en-US" altLang="zh-TW" dirty="0" err="1">
              <a:latin typeface="Times New Roman" panose="02020603050405020304" pitchFamily="18" charset="0"/>
              <a:cs typeface="Times New Roman" panose="02020603050405020304" pitchFamily="18" charset="0"/>
            </a:rPr>
            <a:t>GloVe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14F0FE-282B-4164-B27B-2254EF7EF9CB}" type="parTrans" cxnId="{EA32D840-558D-46DB-941A-C2FB411DB990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3FD22F-FBB3-4384-A646-2C984571BAA2}" type="sibTrans" cxnId="{EA32D840-558D-46DB-941A-C2FB411DB990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284FEA-D7F9-4407-A2D1-861AFD268272}">
      <dgm:prSet phldrT="[文字]"/>
      <dgm:spPr/>
      <dgm:t>
        <a:bodyPr/>
        <a:lstStyle/>
        <a:p>
          <a:r>
            <a:rPr lang="en-US" altLang="zh-TW" dirty="0" err="1">
              <a:latin typeface="Times New Roman" panose="02020603050405020304" pitchFamily="18" charset="0"/>
              <a:cs typeface="Times New Roman" panose="02020603050405020304" pitchFamily="18" charset="0"/>
            </a:rPr>
            <a:t>Onehot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CC083-C33F-4E83-BD11-4B528B39755F}" type="parTrans" cxnId="{91124595-9EEA-4373-993E-AB12452AEE5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DD59DC-FEB9-40D4-ACF8-716CFEE36ABE}" type="sibTrans" cxnId="{91124595-9EEA-4373-993E-AB12452AEE5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0486A7-9F74-4E7E-ADEF-1A8A6E549C69}" type="pres">
      <dgm:prSet presAssocID="{4CD5BE52-1F36-408C-91D8-CA661756B50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9AB6B7-5E0A-4713-B99B-2251555FFA65}" type="pres">
      <dgm:prSet presAssocID="{2BE93F0D-5F7F-4EC0-8643-8A3CDA1DFE13}" presName="root1" presStyleCnt="0"/>
      <dgm:spPr/>
    </dgm:pt>
    <dgm:pt modelId="{E7921EF4-5156-468F-BD2C-2CA6920B8EC4}" type="pres">
      <dgm:prSet presAssocID="{2BE93F0D-5F7F-4EC0-8643-8A3CDA1DFE13}" presName="LevelOneTextNode" presStyleLbl="node0" presStyleIdx="0" presStyleCnt="1">
        <dgm:presLayoutVars>
          <dgm:chPref val="3"/>
        </dgm:presLayoutVars>
      </dgm:prSet>
      <dgm:spPr/>
    </dgm:pt>
    <dgm:pt modelId="{6EC636F4-B3C9-460D-B058-9933D08525AD}" type="pres">
      <dgm:prSet presAssocID="{2BE93F0D-5F7F-4EC0-8643-8A3CDA1DFE13}" presName="level2hierChild" presStyleCnt="0"/>
      <dgm:spPr/>
    </dgm:pt>
    <dgm:pt modelId="{A76F1DB4-D6E9-4078-BEA4-0B70E04F1A11}" type="pres">
      <dgm:prSet presAssocID="{C9EFA843-516E-46CA-9EAE-C92A6FA17F9D}" presName="conn2-1" presStyleLbl="parChTrans1D2" presStyleIdx="0" presStyleCnt="2"/>
      <dgm:spPr/>
    </dgm:pt>
    <dgm:pt modelId="{9651623E-0C29-4CF8-9211-A9F0D778C422}" type="pres">
      <dgm:prSet presAssocID="{C9EFA843-516E-46CA-9EAE-C92A6FA17F9D}" presName="connTx" presStyleLbl="parChTrans1D2" presStyleIdx="0" presStyleCnt="2"/>
      <dgm:spPr/>
    </dgm:pt>
    <dgm:pt modelId="{2A46A607-9C79-4350-84D0-5342F4A10D10}" type="pres">
      <dgm:prSet presAssocID="{16B091E2-D411-4B40-8945-12CF5C9343FA}" presName="root2" presStyleCnt="0"/>
      <dgm:spPr/>
    </dgm:pt>
    <dgm:pt modelId="{C11B013C-744B-4729-A45F-994413E0DD85}" type="pres">
      <dgm:prSet presAssocID="{16B091E2-D411-4B40-8945-12CF5C9343FA}" presName="LevelTwoTextNode" presStyleLbl="node2" presStyleIdx="0" presStyleCnt="2">
        <dgm:presLayoutVars>
          <dgm:chPref val="3"/>
        </dgm:presLayoutVars>
      </dgm:prSet>
      <dgm:spPr/>
    </dgm:pt>
    <dgm:pt modelId="{A1B6081D-13B9-476A-8EC8-C6B6857F8EEA}" type="pres">
      <dgm:prSet presAssocID="{16B091E2-D411-4B40-8945-12CF5C9343FA}" presName="level3hierChild" presStyleCnt="0"/>
      <dgm:spPr/>
    </dgm:pt>
    <dgm:pt modelId="{54288D57-7C15-4B3C-8077-AE9971264BD6}" type="pres">
      <dgm:prSet presAssocID="{149700C0-31CB-4295-A7D1-394548765ED2}" presName="conn2-1" presStyleLbl="parChTrans1D3" presStyleIdx="0" presStyleCnt="2"/>
      <dgm:spPr/>
    </dgm:pt>
    <dgm:pt modelId="{FD435A3F-3B48-4EA7-8E91-0500971543C4}" type="pres">
      <dgm:prSet presAssocID="{149700C0-31CB-4295-A7D1-394548765ED2}" presName="connTx" presStyleLbl="parChTrans1D3" presStyleIdx="0" presStyleCnt="2"/>
      <dgm:spPr/>
    </dgm:pt>
    <dgm:pt modelId="{850EDE97-651A-403B-98F0-0507A2A4E29C}" type="pres">
      <dgm:prSet presAssocID="{C03C57DC-7CB5-4741-951E-C4339F82C109}" presName="root2" presStyleCnt="0"/>
      <dgm:spPr/>
    </dgm:pt>
    <dgm:pt modelId="{16B78903-29CB-4F48-9156-C829558B5F5D}" type="pres">
      <dgm:prSet presAssocID="{C03C57DC-7CB5-4741-951E-C4339F82C109}" presName="LevelTwoTextNode" presStyleLbl="node3" presStyleIdx="0" presStyleCnt="2">
        <dgm:presLayoutVars>
          <dgm:chPref val="3"/>
        </dgm:presLayoutVars>
      </dgm:prSet>
      <dgm:spPr/>
    </dgm:pt>
    <dgm:pt modelId="{CE24D8B5-02F9-4853-A237-2682A043B7E2}" type="pres">
      <dgm:prSet presAssocID="{C03C57DC-7CB5-4741-951E-C4339F82C109}" presName="level3hierChild" presStyleCnt="0"/>
      <dgm:spPr/>
    </dgm:pt>
    <dgm:pt modelId="{369342C9-099A-4970-9C00-064F46D3C832}" type="pres">
      <dgm:prSet presAssocID="{6714F0FE-282B-4164-B27B-2254EF7EF9CB}" presName="conn2-1" presStyleLbl="parChTrans1D3" presStyleIdx="1" presStyleCnt="2"/>
      <dgm:spPr/>
    </dgm:pt>
    <dgm:pt modelId="{F7AD86D2-4355-4E66-B674-E5DEC8955E3F}" type="pres">
      <dgm:prSet presAssocID="{6714F0FE-282B-4164-B27B-2254EF7EF9CB}" presName="connTx" presStyleLbl="parChTrans1D3" presStyleIdx="1" presStyleCnt="2"/>
      <dgm:spPr/>
    </dgm:pt>
    <dgm:pt modelId="{DEC13DA4-618F-42F0-A458-170AC31F8A33}" type="pres">
      <dgm:prSet presAssocID="{D2EB7A78-5A8B-44DB-A0A1-F30204A8BAB6}" presName="root2" presStyleCnt="0"/>
      <dgm:spPr/>
    </dgm:pt>
    <dgm:pt modelId="{3E68637E-F0BA-4CA5-860A-D556569A2F85}" type="pres">
      <dgm:prSet presAssocID="{D2EB7A78-5A8B-44DB-A0A1-F30204A8BAB6}" presName="LevelTwoTextNode" presStyleLbl="node3" presStyleIdx="1" presStyleCnt="2">
        <dgm:presLayoutVars>
          <dgm:chPref val="3"/>
        </dgm:presLayoutVars>
      </dgm:prSet>
      <dgm:spPr/>
    </dgm:pt>
    <dgm:pt modelId="{78B8F2C6-C53C-414E-A899-20F5C645B841}" type="pres">
      <dgm:prSet presAssocID="{D2EB7A78-5A8B-44DB-A0A1-F30204A8BAB6}" presName="level3hierChild" presStyleCnt="0"/>
      <dgm:spPr/>
    </dgm:pt>
    <dgm:pt modelId="{EF915E02-11F7-4BD9-B228-078609E0ACEA}" type="pres">
      <dgm:prSet presAssocID="{A0ECC083-C33F-4E83-BD11-4B528B39755F}" presName="conn2-1" presStyleLbl="parChTrans1D2" presStyleIdx="1" presStyleCnt="2"/>
      <dgm:spPr/>
    </dgm:pt>
    <dgm:pt modelId="{97E7407C-FDFA-4C70-91B0-2B7891034087}" type="pres">
      <dgm:prSet presAssocID="{A0ECC083-C33F-4E83-BD11-4B528B39755F}" presName="connTx" presStyleLbl="parChTrans1D2" presStyleIdx="1" presStyleCnt="2"/>
      <dgm:spPr/>
    </dgm:pt>
    <dgm:pt modelId="{5EE27589-FA3E-4AE1-8EB4-EE4986AF72E9}" type="pres">
      <dgm:prSet presAssocID="{02284FEA-D7F9-4407-A2D1-861AFD268272}" presName="root2" presStyleCnt="0"/>
      <dgm:spPr/>
    </dgm:pt>
    <dgm:pt modelId="{C43EC0E0-3E6B-442C-8E95-9C2D271348FC}" type="pres">
      <dgm:prSet presAssocID="{02284FEA-D7F9-4407-A2D1-861AFD268272}" presName="LevelTwoTextNode" presStyleLbl="node2" presStyleIdx="1" presStyleCnt="2">
        <dgm:presLayoutVars>
          <dgm:chPref val="3"/>
        </dgm:presLayoutVars>
      </dgm:prSet>
      <dgm:spPr/>
    </dgm:pt>
    <dgm:pt modelId="{E92C41D3-2669-4223-BFDC-162B710707C7}" type="pres">
      <dgm:prSet presAssocID="{02284FEA-D7F9-4407-A2D1-861AFD268272}" presName="level3hierChild" presStyleCnt="0"/>
      <dgm:spPr/>
    </dgm:pt>
  </dgm:ptLst>
  <dgm:cxnLst>
    <dgm:cxn modelId="{0A3CF807-8F83-47C0-901E-F1C629F4B3F4}" type="presOf" srcId="{A0ECC083-C33F-4E83-BD11-4B528B39755F}" destId="{97E7407C-FDFA-4C70-91B0-2B7891034087}" srcOrd="1" destOrd="0" presId="urn:microsoft.com/office/officeart/2005/8/layout/hierarchy2"/>
    <dgm:cxn modelId="{2DC5400E-424D-4D40-BC42-C67021A6AAC3}" type="presOf" srcId="{4CD5BE52-1F36-408C-91D8-CA661756B50E}" destId="{1E0486A7-9F74-4E7E-ADEF-1A8A6E549C69}" srcOrd="0" destOrd="0" presId="urn:microsoft.com/office/officeart/2005/8/layout/hierarchy2"/>
    <dgm:cxn modelId="{44C1E61B-B295-404F-91C3-1C7EAAAD151A}" type="presOf" srcId="{C03C57DC-7CB5-4741-951E-C4339F82C109}" destId="{16B78903-29CB-4F48-9156-C829558B5F5D}" srcOrd="0" destOrd="0" presId="urn:microsoft.com/office/officeart/2005/8/layout/hierarchy2"/>
    <dgm:cxn modelId="{1831772B-165D-4828-B847-3D774306BA5A}" srcId="{2BE93F0D-5F7F-4EC0-8643-8A3CDA1DFE13}" destId="{16B091E2-D411-4B40-8945-12CF5C9343FA}" srcOrd="0" destOrd="0" parTransId="{C9EFA843-516E-46CA-9EAE-C92A6FA17F9D}" sibTransId="{455CF296-D515-4CBA-B641-8EBED3CFDA0F}"/>
    <dgm:cxn modelId="{3A9D8540-4FAC-421B-88B1-A5B47D079079}" type="presOf" srcId="{6714F0FE-282B-4164-B27B-2254EF7EF9CB}" destId="{F7AD86D2-4355-4E66-B674-E5DEC8955E3F}" srcOrd="1" destOrd="0" presId="urn:microsoft.com/office/officeart/2005/8/layout/hierarchy2"/>
    <dgm:cxn modelId="{EA32D840-558D-46DB-941A-C2FB411DB990}" srcId="{16B091E2-D411-4B40-8945-12CF5C9343FA}" destId="{D2EB7A78-5A8B-44DB-A0A1-F30204A8BAB6}" srcOrd="1" destOrd="0" parTransId="{6714F0FE-282B-4164-B27B-2254EF7EF9CB}" sibTransId="{E03FD22F-FBB3-4384-A646-2C984571BAA2}"/>
    <dgm:cxn modelId="{810DB25E-16F0-4833-B82B-3F46380B67A1}" type="presOf" srcId="{A0ECC083-C33F-4E83-BD11-4B528B39755F}" destId="{EF915E02-11F7-4BD9-B228-078609E0ACEA}" srcOrd="0" destOrd="0" presId="urn:microsoft.com/office/officeart/2005/8/layout/hierarchy2"/>
    <dgm:cxn modelId="{8E9E0C5F-EE69-46F9-AD95-FC860B6642EC}" srcId="{16B091E2-D411-4B40-8945-12CF5C9343FA}" destId="{C03C57DC-7CB5-4741-951E-C4339F82C109}" srcOrd="0" destOrd="0" parTransId="{149700C0-31CB-4295-A7D1-394548765ED2}" sibTransId="{EFEBC080-880B-43B4-B786-B7EDA94EA6A9}"/>
    <dgm:cxn modelId="{4E178462-14C9-4371-8C02-3C3B3ED0BAE6}" type="presOf" srcId="{16B091E2-D411-4B40-8945-12CF5C9343FA}" destId="{C11B013C-744B-4729-A45F-994413E0DD85}" srcOrd="0" destOrd="0" presId="urn:microsoft.com/office/officeart/2005/8/layout/hierarchy2"/>
    <dgm:cxn modelId="{91124595-9EEA-4373-993E-AB12452AEE54}" srcId="{2BE93F0D-5F7F-4EC0-8643-8A3CDA1DFE13}" destId="{02284FEA-D7F9-4407-A2D1-861AFD268272}" srcOrd="1" destOrd="0" parTransId="{A0ECC083-C33F-4E83-BD11-4B528B39755F}" sibTransId="{7CDD59DC-FEB9-40D4-ACF8-716CFEE36ABE}"/>
    <dgm:cxn modelId="{8B5F5BB0-0C86-42B0-931C-9187213E81DD}" type="presOf" srcId="{149700C0-31CB-4295-A7D1-394548765ED2}" destId="{54288D57-7C15-4B3C-8077-AE9971264BD6}" srcOrd="0" destOrd="0" presId="urn:microsoft.com/office/officeart/2005/8/layout/hierarchy2"/>
    <dgm:cxn modelId="{741841B5-2CA4-4392-9153-3CFC8FA22A3E}" srcId="{4CD5BE52-1F36-408C-91D8-CA661756B50E}" destId="{2BE93F0D-5F7F-4EC0-8643-8A3CDA1DFE13}" srcOrd="0" destOrd="0" parTransId="{C8651B89-D653-4A3B-88F0-AF26D137C763}" sibTransId="{6820D90E-B99A-43A6-BB6C-2419A92B2A8B}"/>
    <dgm:cxn modelId="{ED1320BE-3E52-4377-B736-F10295F88796}" type="presOf" srcId="{D2EB7A78-5A8B-44DB-A0A1-F30204A8BAB6}" destId="{3E68637E-F0BA-4CA5-860A-D556569A2F85}" srcOrd="0" destOrd="0" presId="urn:microsoft.com/office/officeart/2005/8/layout/hierarchy2"/>
    <dgm:cxn modelId="{3B190CCC-FA6C-4EF1-84D0-3820A920E901}" type="presOf" srcId="{2BE93F0D-5F7F-4EC0-8643-8A3CDA1DFE13}" destId="{E7921EF4-5156-468F-BD2C-2CA6920B8EC4}" srcOrd="0" destOrd="0" presId="urn:microsoft.com/office/officeart/2005/8/layout/hierarchy2"/>
    <dgm:cxn modelId="{ECE78ECE-71B6-47D1-9BEA-44EC1E7B22F3}" type="presOf" srcId="{C9EFA843-516E-46CA-9EAE-C92A6FA17F9D}" destId="{9651623E-0C29-4CF8-9211-A9F0D778C422}" srcOrd="1" destOrd="0" presId="urn:microsoft.com/office/officeart/2005/8/layout/hierarchy2"/>
    <dgm:cxn modelId="{9AB1ACD4-569A-4718-A81D-09B078352192}" type="presOf" srcId="{149700C0-31CB-4295-A7D1-394548765ED2}" destId="{FD435A3F-3B48-4EA7-8E91-0500971543C4}" srcOrd="1" destOrd="0" presId="urn:microsoft.com/office/officeart/2005/8/layout/hierarchy2"/>
    <dgm:cxn modelId="{45CAE4E3-56FB-4200-B99E-1BCDD37F5CA1}" type="presOf" srcId="{02284FEA-D7F9-4407-A2D1-861AFD268272}" destId="{C43EC0E0-3E6B-442C-8E95-9C2D271348FC}" srcOrd="0" destOrd="0" presId="urn:microsoft.com/office/officeart/2005/8/layout/hierarchy2"/>
    <dgm:cxn modelId="{2244F2F6-43C0-406A-A855-D934E969DEDB}" type="presOf" srcId="{6714F0FE-282B-4164-B27B-2254EF7EF9CB}" destId="{369342C9-099A-4970-9C00-064F46D3C832}" srcOrd="0" destOrd="0" presId="urn:microsoft.com/office/officeart/2005/8/layout/hierarchy2"/>
    <dgm:cxn modelId="{374406FF-FE79-4B2B-8E76-6AFA7528F723}" type="presOf" srcId="{C9EFA843-516E-46CA-9EAE-C92A6FA17F9D}" destId="{A76F1DB4-D6E9-4078-BEA4-0B70E04F1A11}" srcOrd="0" destOrd="0" presId="urn:microsoft.com/office/officeart/2005/8/layout/hierarchy2"/>
    <dgm:cxn modelId="{DA6AD60D-D4C5-4312-BDD6-6CF123EB6EFE}" type="presParOf" srcId="{1E0486A7-9F74-4E7E-ADEF-1A8A6E549C69}" destId="{CE9AB6B7-5E0A-4713-B99B-2251555FFA65}" srcOrd="0" destOrd="0" presId="urn:microsoft.com/office/officeart/2005/8/layout/hierarchy2"/>
    <dgm:cxn modelId="{D10D6474-DB9E-4A33-B398-C74AE9150D27}" type="presParOf" srcId="{CE9AB6B7-5E0A-4713-B99B-2251555FFA65}" destId="{E7921EF4-5156-468F-BD2C-2CA6920B8EC4}" srcOrd="0" destOrd="0" presId="urn:microsoft.com/office/officeart/2005/8/layout/hierarchy2"/>
    <dgm:cxn modelId="{A23634F6-7676-4181-98C6-9F18CFBEE57B}" type="presParOf" srcId="{CE9AB6B7-5E0A-4713-B99B-2251555FFA65}" destId="{6EC636F4-B3C9-460D-B058-9933D08525AD}" srcOrd="1" destOrd="0" presId="urn:microsoft.com/office/officeart/2005/8/layout/hierarchy2"/>
    <dgm:cxn modelId="{AB0FF3FA-92F7-4BDA-A446-7B4AFCB758C1}" type="presParOf" srcId="{6EC636F4-B3C9-460D-B058-9933D08525AD}" destId="{A76F1DB4-D6E9-4078-BEA4-0B70E04F1A11}" srcOrd="0" destOrd="0" presId="urn:microsoft.com/office/officeart/2005/8/layout/hierarchy2"/>
    <dgm:cxn modelId="{7AEB8324-26D0-49DC-BF32-5D7CC22E0E2F}" type="presParOf" srcId="{A76F1DB4-D6E9-4078-BEA4-0B70E04F1A11}" destId="{9651623E-0C29-4CF8-9211-A9F0D778C422}" srcOrd="0" destOrd="0" presId="urn:microsoft.com/office/officeart/2005/8/layout/hierarchy2"/>
    <dgm:cxn modelId="{52EC1F5A-A042-4A57-ABD5-7FE5C30D747A}" type="presParOf" srcId="{6EC636F4-B3C9-460D-B058-9933D08525AD}" destId="{2A46A607-9C79-4350-84D0-5342F4A10D10}" srcOrd="1" destOrd="0" presId="urn:microsoft.com/office/officeart/2005/8/layout/hierarchy2"/>
    <dgm:cxn modelId="{F4C98955-8D46-4383-8C02-E61C2C76EF9C}" type="presParOf" srcId="{2A46A607-9C79-4350-84D0-5342F4A10D10}" destId="{C11B013C-744B-4729-A45F-994413E0DD85}" srcOrd="0" destOrd="0" presId="urn:microsoft.com/office/officeart/2005/8/layout/hierarchy2"/>
    <dgm:cxn modelId="{D887C287-E15D-4A95-9CB0-009F9BF4B50C}" type="presParOf" srcId="{2A46A607-9C79-4350-84D0-5342F4A10D10}" destId="{A1B6081D-13B9-476A-8EC8-C6B6857F8EEA}" srcOrd="1" destOrd="0" presId="urn:microsoft.com/office/officeart/2005/8/layout/hierarchy2"/>
    <dgm:cxn modelId="{C1BD1CB1-F7BD-48B9-ACFF-B0987A7C3EE3}" type="presParOf" srcId="{A1B6081D-13B9-476A-8EC8-C6B6857F8EEA}" destId="{54288D57-7C15-4B3C-8077-AE9971264BD6}" srcOrd="0" destOrd="0" presId="urn:microsoft.com/office/officeart/2005/8/layout/hierarchy2"/>
    <dgm:cxn modelId="{93845BFB-FD38-447B-82D6-988C82D59016}" type="presParOf" srcId="{54288D57-7C15-4B3C-8077-AE9971264BD6}" destId="{FD435A3F-3B48-4EA7-8E91-0500971543C4}" srcOrd="0" destOrd="0" presId="urn:microsoft.com/office/officeart/2005/8/layout/hierarchy2"/>
    <dgm:cxn modelId="{23CAD264-4921-4AF6-BFA3-BE8551C1FF70}" type="presParOf" srcId="{A1B6081D-13B9-476A-8EC8-C6B6857F8EEA}" destId="{850EDE97-651A-403B-98F0-0507A2A4E29C}" srcOrd="1" destOrd="0" presId="urn:microsoft.com/office/officeart/2005/8/layout/hierarchy2"/>
    <dgm:cxn modelId="{2D2911D0-7B03-4356-90B3-10B074009CA0}" type="presParOf" srcId="{850EDE97-651A-403B-98F0-0507A2A4E29C}" destId="{16B78903-29CB-4F48-9156-C829558B5F5D}" srcOrd="0" destOrd="0" presId="urn:microsoft.com/office/officeart/2005/8/layout/hierarchy2"/>
    <dgm:cxn modelId="{973347C6-23F8-4180-9249-F1F85DB13E22}" type="presParOf" srcId="{850EDE97-651A-403B-98F0-0507A2A4E29C}" destId="{CE24D8B5-02F9-4853-A237-2682A043B7E2}" srcOrd="1" destOrd="0" presId="urn:microsoft.com/office/officeart/2005/8/layout/hierarchy2"/>
    <dgm:cxn modelId="{7A08D7AE-F538-4B7E-A7AF-2ADBCC224FCC}" type="presParOf" srcId="{A1B6081D-13B9-476A-8EC8-C6B6857F8EEA}" destId="{369342C9-099A-4970-9C00-064F46D3C832}" srcOrd="2" destOrd="0" presId="urn:microsoft.com/office/officeart/2005/8/layout/hierarchy2"/>
    <dgm:cxn modelId="{B82E96E6-AA3D-4C90-A131-A4A6CC80407C}" type="presParOf" srcId="{369342C9-099A-4970-9C00-064F46D3C832}" destId="{F7AD86D2-4355-4E66-B674-E5DEC8955E3F}" srcOrd="0" destOrd="0" presId="urn:microsoft.com/office/officeart/2005/8/layout/hierarchy2"/>
    <dgm:cxn modelId="{D83568D9-4895-439C-84DE-5EDE3D03A8C6}" type="presParOf" srcId="{A1B6081D-13B9-476A-8EC8-C6B6857F8EEA}" destId="{DEC13DA4-618F-42F0-A458-170AC31F8A33}" srcOrd="3" destOrd="0" presId="urn:microsoft.com/office/officeart/2005/8/layout/hierarchy2"/>
    <dgm:cxn modelId="{DFE07115-B680-4454-B659-2BC01A70FDAA}" type="presParOf" srcId="{DEC13DA4-618F-42F0-A458-170AC31F8A33}" destId="{3E68637E-F0BA-4CA5-860A-D556569A2F85}" srcOrd="0" destOrd="0" presId="urn:microsoft.com/office/officeart/2005/8/layout/hierarchy2"/>
    <dgm:cxn modelId="{535F5E67-A8AB-47C0-B72D-D1A2952BC1E1}" type="presParOf" srcId="{DEC13DA4-618F-42F0-A458-170AC31F8A33}" destId="{78B8F2C6-C53C-414E-A899-20F5C645B841}" srcOrd="1" destOrd="0" presId="urn:microsoft.com/office/officeart/2005/8/layout/hierarchy2"/>
    <dgm:cxn modelId="{7A9E41E2-5638-45CF-9968-06EF3F73A251}" type="presParOf" srcId="{6EC636F4-B3C9-460D-B058-9933D08525AD}" destId="{EF915E02-11F7-4BD9-B228-078609E0ACEA}" srcOrd="2" destOrd="0" presId="urn:microsoft.com/office/officeart/2005/8/layout/hierarchy2"/>
    <dgm:cxn modelId="{1915C4BA-BE7F-45C6-9376-BB02CBD7C97A}" type="presParOf" srcId="{EF915E02-11F7-4BD9-B228-078609E0ACEA}" destId="{97E7407C-FDFA-4C70-91B0-2B7891034087}" srcOrd="0" destOrd="0" presId="urn:microsoft.com/office/officeart/2005/8/layout/hierarchy2"/>
    <dgm:cxn modelId="{CEC2B657-605F-436E-913C-5D1A918F3A98}" type="presParOf" srcId="{6EC636F4-B3C9-460D-B058-9933D08525AD}" destId="{5EE27589-FA3E-4AE1-8EB4-EE4986AF72E9}" srcOrd="3" destOrd="0" presId="urn:microsoft.com/office/officeart/2005/8/layout/hierarchy2"/>
    <dgm:cxn modelId="{1436CD10-BE65-4FCD-89CB-F1A660292EC8}" type="presParOf" srcId="{5EE27589-FA3E-4AE1-8EB4-EE4986AF72E9}" destId="{C43EC0E0-3E6B-442C-8E95-9C2D271348FC}" srcOrd="0" destOrd="0" presId="urn:microsoft.com/office/officeart/2005/8/layout/hierarchy2"/>
    <dgm:cxn modelId="{CB4C8B16-7494-4F4B-8F07-2CAF39E79BD2}" type="presParOf" srcId="{5EE27589-FA3E-4AE1-8EB4-EE4986AF72E9}" destId="{E92C41D3-2669-4223-BFDC-162B710707C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21EF4-5156-468F-BD2C-2CA6920B8EC4}">
      <dsp:nvSpPr>
        <dsp:cNvPr id="0" name=""/>
        <dsp:cNvSpPr/>
      </dsp:nvSpPr>
      <dsp:spPr>
        <a:xfrm>
          <a:off x="2908" y="2534460"/>
          <a:ext cx="1776469" cy="888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表示法</a:t>
          </a:r>
        </a:p>
      </dsp:txBody>
      <dsp:txXfrm>
        <a:off x="28923" y="2560475"/>
        <a:ext cx="1724439" cy="836204"/>
      </dsp:txXfrm>
    </dsp:sp>
    <dsp:sp modelId="{A76F1DB4-D6E9-4078-BEA4-0B70E04F1A11}">
      <dsp:nvSpPr>
        <dsp:cNvPr id="0" name=""/>
        <dsp:cNvSpPr/>
      </dsp:nvSpPr>
      <dsp:spPr>
        <a:xfrm rot="19457599">
          <a:off x="1697125" y="2708532"/>
          <a:ext cx="875091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875091" y="1467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2794" y="2701333"/>
        <a:ext cx="43754" cy="43754"/>
      </dsp:txXfrm>
    </dsp:sp>
    <dsp:sp modelId="{C11B013C-744B-4729-A45F-994413E0DD85}">
      <dsp:nvSpPr>
        <dsp:cNvPr id="0" name=""/>
        <dsp:cNvSpPr/>
      </dsp:nvSpPr>
      <dsp:spPr>
        <a:xfrm>
          <a:off x="2489965" y="2023725"/>
          <a:ext cx="1776469" cy="888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Word embedding</a:t>
          </a:r>
          <a:endParaRPr lang="zh-TW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5980" y="2049740"/>
        <a:ext cx="1724439" cy="836204"/>
      </dsp:txXfrm>
    </dsp:sp>
    <dsp:sp modelId="{54288D57-7C15-4B3C-8077-AE9971264BD6}">
      <dsp:nvSpPr>
        <dsp:cNvPr id="0" name=""/>
        <dsp:cNvSpPr/>
      </dsp:nvSpPr>
      <dsp:spPr>
        <a:xfrm rot="19457599">
          <a:off x="4184182" y="2197797"/>
          <a:ext cx="875091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875091" y="14677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9851" y="2190598"/>
        <a:ext cx="43754" cy="43754"/>
      </dsp:txXfrm>
    </dsp:sp>
    <dsp:sp modelId="{16B78903-29CB-4F48-9156-C829558B5F5D}">
      <dsp:nvSpPr>
        <dsp:cNvPr id="0" name=""/>
        <dsp:cNvSpPr/>
      </dsp:nvSpPr>
      <dsp:spPr>
        <a:xfrm>
          <a:off x="4977022" y="1512990"/>
          <a:ext cx="1776469" cy="888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word2vec</a:t>
          </a:r>
          <a:endParaRPr lang="zh-TW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3037" y="1539005"/>
        <a:ext cx="1724439" cy="836204"/>
      </dsp:txXfrm>
    </dsp:sp>
    <dsp:sp modelId="{369342C9-099A-4970-9C00-064F46D3C832}">
      <dsp:nvSpPr>
        <dsp:cNvPr id="0" name=""/>
        <dsp:cNvSpPr/>
      </dsp:nvSpPr>
      <dsp:spPr>
        <a:xfrm rot="2142401">
          <a:off x="4184182" y="2708532"/>
          <a:ext cx="875091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875091" y="14677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9851" y="2701333"/>
        <a:ext cx="43754" cy="43754"/>
      </dsp:txXfrm>
    </dsp:sp>
    <dsp:sp modelId="{3E68637E-F0BA-4CA5-860A-D556569A2F85}">
      <dsp:nvSpPr>
        <dsp:cNvPr id="0" name=""/>
        <dsp:cNvSpPr/>
      </dsp:nvSpPr>
      <dsp:spPr>
        <a:xfrm>
          <a:off x="4977022" y="2534460"/>
          <a:ext cx="1776469" cy="888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GloVe</a:t>
          </a:r>
          <a:endParaRPr lang="zh-TW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3037" y="2560475"/>
        <a:ext cx="1724439" cy="836204"/>
      </dsp:txXfrm>
    </dsp:sp>
    <dsp:sp modelId="{EF915E02-11F7-4BD9-B228-078609E0ACEA}">
      <dsp:nvSpPr>
        <dsp:cNvPr id="0" name=""/>
        <dsp:cNvSpPr/>
      </dsp:nvSpPr>
      <dsp:spPr>
        <a:xfrm rot="2142401">
          <a:off x="1697125" y="3219267"/>
          <a:ext cx="875091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875091" y="14677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2794" y="3212068"/>
        <a:ext cx="43754" cy="43754"/>
      </dsp:txXfrm>
    </dsp:sp>
    <dsp:sp modelId="{C43EC0E0-3E6B-442C-8E95-9C2D271348FC}">
      <dsp:nvSpPr>
        <dsp:cNvPr id="0" name=""/>
        <dsp:cNvSpPr/>
      </dsp:nvSpPr>
      <dsp:spPr>
        <a:xfrm>
          <a:off x="2489965" y="3045195"/>
          <a:ext cx="1776469" cy="888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Onehot</a:t>
          </a:r>
          <a:endParaRPr lang="zh-TW" alt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5980" y="3071210"/>
        <a:ext cx="1724439" cy="836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D0C04-1B52-494A-A56B-8C3140DCF7C7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135C-3349-427A-9841-D19A6CDD8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7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每種語言都有許多詞類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(Part of speech, POS)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，例如動詞，名詞，副詞，形容詞等，而詞性標註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(Part Of Speech Tagging)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，簡單來說就是將文章、句子中，文字的詞類標註出來，為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NLP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任務中相當重要的技術之一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1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建立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，記住用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在餵資料時需要先將資料包成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，經過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dataloader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，才能餵進去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model:</a:t>
            </a:r>
            <a:endParaRPr lang="en-US" altLang="zh-TW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TW" b="0" dirty="0">
                <a:effectLst/>
              </a:rPr>
            </a:b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定義幫成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dataloader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後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batch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取出來有哪些資料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將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train data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包成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的形式，再轉成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dataloader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，到時批次計算時會轉成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pad_collate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的形式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我們經常會碰到不同長度序列的文</a:t>
            </a:r>
            <a:endParaRPr lang="en-US" altLang="zh-TW" b="0" i="0" dirty="0">
              <a:solidFill>
                <a:srgbClr val="393939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用 </a:t>
            </a:r>
            <a:r>
              <a:rPr lang="en-US" altLang="zh-TW" b="0" i="0" dirty="0" err="1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pack_padded_sequence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TW" b="0" i="0" dirty="0" err="1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pad_packed_sequence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來調整可變長度序列的句子</a:t>
            </a:r>
            <a:endParaRPr lang="en-US" altLang="zh-TW" b="0" i="0" dirty="0">
              <a:solidFill>
                <a:srgbClr val="393939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紀錄每個序列原始長度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決定填充的最大長度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填充每個序列至同樣的長度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將合併後的序列使用 </a:t>
            </a:r>
            <a:r>
              <a:rPr lang="en-US" altLang="zh-TW" b="0" i="0" dirty="0" err="1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pack_padded_sequence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壓縮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將壓縮後的序列使用 </a:t>
            </a:r>
            <a:r>
              <a:rPr lang="en-US" altLang="zh-TW" b="0" i="0" dirty="0" err="1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pad_packed_sequence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還原本來形狀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根據紀錄的原始長度恢復原始序列尺寸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撰寫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train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的流程，計算並返回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loss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accuracy: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呼叫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optimizer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 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zero_grad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方法，將所有參數的梯度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buffer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歸零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呼叫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loss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 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backward() 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方法開始進行反向傳播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呼叫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optimizer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 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step() 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方法來更新權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CrossEntropyLoss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做为模型的损失函数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重。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weight decay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用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作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调节模型复杂度对损失函数的影响</a:t>
            </a:r>
            <a:endParaRPr lang="zh-TW" altLang="en-US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96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開始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train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與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evaluation: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75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結果預測</a:t>
            </a:r>
            <a:r>
              <a:rPr lang="en-US" altLang="zh-TW" b="1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06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通用依賴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UD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）是人類語言形態句法註釋的框架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3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與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RNN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的流程是一樣的，都是在向前傳播的時候處理資訊，但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的架構與運算方式不同，在計算時會決定哪些資訊該保留哪些該捨去，</a:t>
            </a:r>
            <a:r>
              <a:rPr lang="en-US" altLang="zh-TW" sz="1800" b="0" i="0" u="none" strike="noStrike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TW" altLang="en-US" sz="1800" b="0" i="0" u="none" strike="noStrike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中有</a:t>
            </a:r>
            <a:r>
              <a:rPr lang="en-US" altLang="zh-TW" sz="1800" b="0" i="0" u="none" strike="noStrike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TW" altLang="en-US" sz="1800" b="0" i="0" u="none" strike="noStrike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個控制門：輸入門，輸出門，記憶門；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6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3D3D3D"/>
                </a:solidFill>
                <a:effectLst/>
                <a:latin typeface="Arial" panose="020B0604020202020204" pitchFamily="34" charset="0"/>
              </a:rPr>
              <a:t>記憶門，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前面一個狀態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h(t-1)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會與現在的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input X(t)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一起決定這邊要不要保留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這邊是用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來決定保留的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%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數，因為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是輸出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0-1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之間的數字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3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輸入門，用於更新單元現在的狀態。一樣先通過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輸出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0-1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之間的數字調整輸出值，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表示不重要，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表示重要。也將這動作傳輸給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Tanh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函數，最後將這兩個結果相乘，這個動作就是在說 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的值來權衡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Tanh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輸出中哪些信息哪些是重要的，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輸入門輸出後，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的值也可以開始跟著變動，往前進，會先乘上遺忘門輸出的值，如果是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表示前面的資訊不重要了可以捨棄，更新完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後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就可以送給下一個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單元繼續做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45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輸出門，決定下個隱藏狀態的值並送至下一個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單元，包含了前面資訊。與輸入門一樣，將先前的隱藏狀態前面一個狀態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h(t-1)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會與現在的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input X(t)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傳遞給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函數，接著把上一不的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傳遞給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Tanh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函數，最後將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Tanh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輸出和 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輸出相乘，這樣就可以知道這個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單元與過去的一些隱藏訊息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h(t)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，將它往後一個單元輸出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0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 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的概念。如果將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看作文本的最小單元，可以將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 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理解為一種映射，其過程是：將文本空間中的某個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，通過一定的方法，映射或者說嵌入（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）到另一個數值向量空間（之所以稱之為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，是因為這種表示方法往往伴隨著一種降維的意思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 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的輸入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 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的輸入是將原始文本中的一組不重疊的詞彙，將這些詞彙放置到一個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dictionary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裡，這個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dictionary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就可以看作是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 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的一個輸入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 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的輸出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 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的輸出就是每個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的向量表示。對於上文中的原始輸入，每個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都對應了一種數值表示。各種機器學習應用可以基於這種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的數值表示來構建各自的模型。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6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min_count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 ( int , optional ) –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模型忽略總頻率低於此的所有單詞。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vector_size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 ( int , optional ) –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詞向量的維度。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window ( int , optional ) --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句子中當前單詞和預測單詞之間的最大距離。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workers ( int , optional ) –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使用這些許多工作線程來訓練模型（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使用多核機器進行更快的訓練）。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alpha ( float , optional ) --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初始學習率。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zh-TW" altLang="en-US" b="0" dirty="0">
                <a:effectLst/>
              </a:rPr>
            </a:b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min_alpha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 ( float , optional ) –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隨著訓練的進行，學習率將線性下降到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min_alpha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TW" b="0" dirty="0">
                <a:effectLst/>
              </a:rPr>
            </a:b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sg ( {1 , 0} , optional ) –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訓練算法：如果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sg=1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則跳過語法，否則為 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CBOW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TW" b="0" dirty="0">
                <a:effectLst/>
              </a:rPr>
            </a:b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hs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 ( {1 , 0} , optional ) -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如果為 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，分層 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將用於模型訓練。如果設置為 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，並且負數為非零，則將使用負採樣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58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將詞向量包成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embedding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要的格式，並多一個向量處理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oov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sz="18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未曾收錄的單字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的維度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: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整理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轉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dict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與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轉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zh-TW" altLang="en-US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TW" sz="1800" b="0" i="0" u="none" strike="noStrike" dirty="0" err="1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dict</a:t>
            </a:r>
            <a:r>
              <a:rPr lang="en-US" altLang="zh-TW" sz="1800" b="0" i="0" u="none" strike="noStrike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: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135C-3349-427A-9841-D19A6CDD857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96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3B5-B847-4703-99CE-BA44857B7F9D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FD58099-E281-0280-F50C-69D887B2FD22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13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CC14-109F-4FD2-B3DE-8FCB2376620B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28BDCCE-1471-963A-3D37-C8BDCF1C431D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42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AE0-877E-401F-A677-BDB8AECFACAC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52761F7-5C35-06E6-408C-0317487A18BC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49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2459-70EA-447D-ADA3-E7C9CFDDBD9C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D993B4-3B5E-F15C-F12D-F04C9CC1A709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63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D8B0-2E26-41D2-B3EE-078733E48F68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5237FBF-5EF5-9F41-145B-FE9818EB3B68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43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77AE-4BFE-49AC-B319-D5EBEEED9BE3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1713567-07D0-707A-2BE2-E9260C8AF475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56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615-2431-4105-9935-1186BAF7F724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85ECD8-9FA8-A26F-B67B-7D415D83B043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6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64CE-BD10-4720-BF2A-87A8FEB3472B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758D29-EFBC-B425-8632-56FE685EE166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94B7-17D9-4D76-8548-57E57B667DAB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73AB47B-40EB-29EF-191E-10669C017F1D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5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CD6A8F-3365-45CA-B530-13D35BFE8D69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4E27E8A-BA47-9844-83EE-9501527E8C98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0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09A2-D8E7-41CF-8FD7-B9D88B630573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6D0291C-CF71-93C7-F6D4-0DD8CBED32A5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36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72AF7-456A-43E7-92E0-A2DAEF52536B}" type="datetime1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CFE022-F707-4653-9F2C-51CF686309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D61C261-EB3E-823A-59A1-235A5A73999C}"/>
              </a:ext>
            </a:extLst>
          </p:cNvPr>
          <p:cNvSpPr/>
          <p:nvPr userDrawn="1"/>
        </p:nvSpPr>
        <p:spPr>
          <a:xfrm>
            <a:off x="685800" y="219808"/>
            <a:ext cx="10823331" cy="58644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3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9DB34ED-4294-21E3-AF01-713EA11EA56B}"/>
              </a:ext>
            </a:extLst>
          </p:cNvPr>
          <p:cNvSpPr txBox="1"/>
          <p:nvPr/>
        </p:nvSpPr>
        <p:spPr>
          <a:xfrm>
            <a:off x="2192124" y="2382559"/>
            <a:ext cx="78077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 Learning and Applications Final Report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 </a:t>
            </a:r>
            <a:r>
              <a:rPr lang="en-US" altLang="zh-TW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的詞性標註（</a:t>
            </a:r>
            <a:r>
              <a:rPr lang="en-US" altLang="zh-TW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</a:t>
            </a:r>
            <a:r>
              <a:rPr lang="zh-TW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4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2022/5/27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Speaker: XIAO, YU-YI</a:t>
            </a:r>
            <a:endParaRPr lang="zh-TW" alt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CDC5C3-306C-2B61-F57B-BB5A3BB6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3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1EC94-1C68-D693-1693-6F553F95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3F2E3F-67A6-5125-2397-8C761DE1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60" y="692021"/>
            <a:ext cx="6431280" cy="501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A958BF5-6B80-2EF0-C591-E4CBBE5EC0B9}"/>
              </a:ext>
            </a:extLst>
          </p:cNvPr>
          <p:cNvSpPr txBox="1"/>
          <p:nvPr/>
        </p:nvSpPr>
        <p:spPr>
          <a:xfrm>
            <a:off x="1291597" y="2967335"/>
            <a:ext cx="1634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程式架構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6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E73DC-04C6-3DF3-7900-C14B17FA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F9DBDC-CB9F-02B8-BEC7-03931B04F246}"/>
              </a:ext>
            </a:extLst>
          </p:cNvPr>
          <p:cNvSpPr txBox="1"/>
          <p:nvPr/>
        </p:nvSpPr>
        <p:spPr>
          <a:xfrm>
            <a:off x="1311917" y="730859"/>
            <a:ext cx="1126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F81F7EF-6B02-FF28-C0B7-14ED1C37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32" y="1432560"/>
            <a:ext cx="9062128" cy="4256722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3B12A77-C7F5-33EC-CA33-6AD0BA3C4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82225"/>
              </p:ext>
            </p:extLst>
          </p:nvPr>
        </p:nvGraphicFramePr>
        <p:xfrm>
          <a:off x="7995603" y="1886903"/>
          <a:ext cx="201332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60">
                  <a:extLst>
                    <a:ext uri="{9D8B030D-6E8A-4147-A177-3AD203B41FA5}">
                      <a16:colId xmlns:a16="http://schemas.microsoft.com/office/drawing/2014/main" val="2812503573"/>
                    </a:ext>
                  </a:extLst>
                </a:gridCol>
                <a:gridCol w="1006660">
                  <a:extLst>
                    <a:ext uri="{9D8B030D-6E8A-4147-A177-3AD203B41FA5}">
                      <a16:colId xmlns:a16="http://schemas.microsoft.com/office/drawing/2014/main" val="1858749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form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upos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4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形式或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標點符號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通用</a:t>
                      </a:r>
                      <a:endParaRPr lang="en-US" altLang="zh-TW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詞性標籤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469903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6C3B1270-A938-6CB1-A631-312EFF573AC7}"/>
              </a:ext>
            </a:extLst>
          </p:cNvPr>
          <p:cNvSpPr/>
          <p:nvPr/>
        </p:nvSpPr>
        <p:spPr>
          <a:xfrm>
            <a:off x="1971040" y="3322320"/>
            <a:ext cx="2052320" cy="3352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331DFFE-6B1B-A6FA-F525-265A7A9FB883}"/>
              </a:ext>
            </a:extLst>
          </p:cNvPr>
          <p:cNvCxnSpPr/>
          <p:nvPr/>
        </p:nvCxnSpPr>
        <p:spPr>
          <a:xfrm>
            <a:off x="1513840" y="5405120"/>
            <a:ext cx="881888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5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6DB199-3689-324F-3F2E-9EB2D55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F388FA-C071-D8B4-97A5-7D0C758E8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40"/>
          <a:stretch/>
        </p:blipFill>
        <p:spPr>
          <a:xfrm>
            <a:off x="771843" y="2099944"/>
            <a:ext cx="5476558" cy="20669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3EC6DF-7EBF-693D-1AF5-454B14D7A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57" y="1238250"/>
            <a:ext cx="46577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8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A0A40F-C2A6-B4D7-BF3D-D14EAD4B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9E74A9-043C-2E77-62D0-D7D475CD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411480"/>
            <a:ext cx="3974465" cy="30175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2A8435-8783-6FC6-7768-C69FDEACB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3647441"/>
            <a:ext cx="7148195" cy="241168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55A702A-87FA-1ABE-E058-F796C4A48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44" b="18779"/>
          <a:stretch/>
        </p:blipFill>
        <p:spPr bwMode="auto">
          <a:xfrm>
            <a:off x="6096000" y="2695594"/>
            <a:ext cx="3974465" cy="73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3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351813-41DD-9F7A-19ED-CBF0F700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14F6F0-67EF-FEBF-FB22-8B9F61E3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75" y="1596866"/>
            <a:ext cx="9954449" cy="3664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C943D14-169E-5D91-20C5-1C5335098A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462" b="5960"/>
          <a:stretch/>
        </p:blipFill>
        <p:spPr>
          <a:xfrm>
            <a:off x="2011096" y="721994"/>
            <a:ext cx="9062128" cy="3651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9D425E-2EAE-5C05-595D-089493C5216E}"/>
              </a:ext>
            </a:extLst>
          </p:cNvPr>
          <p:cNvSpPr/>
          <p:nvPr/>
        </p:nvSpPr>
        <p:spPr>
          <a:xfrm>
            <a:off x="3129280" y="2814320"/>
            <a:ext cx="1148080" cy="1828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3567964-2C2E-DB29-FE2A-54D80FA81344}"/>
              </a:ext>
            </a:extLst>
          </p:cNvPr>
          <p:cNvCxnSpPr>
            <a:stCxn id="8" idx="0"/>
          </p:cNvCxnSpPr>
          <p:nvPr/>
        </p:nvCxnSpPr>
        <p:spPr>
          <a:xfrm flipV="1">
            <a:off x="3703320" y="1087120"/>
            <a:ext cx="1935480" cy="172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C623F73-AE22-53AB-64E0-56B23E912FF5}"/>
              </a:ext>
            </a:extLst>
          </p:cNvPr>
          <p:cNvCxnSpPr/>
          <p:nvPr/>
        </p:nvCxnSpPr>
        <p:spPr>
          <a:xfrm>
            <a:off x="2468880" y="4175760"/>
            <a:ext cx="1402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A2221BF-70C0-C185-8A4F-2F50155482F5}"/>
              </a:ext>
            </a:extLst>
          </p:cNvPr>
          <p:cNvCxnSpPr/>
          <p:nvPr/>
        </p:nvCxnSpPr>
        <p:spPr>
          <a:xfrm>
            <a:off x="3525520" y="4511040"/>
            <a:ext cx="132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99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7F0617-B76F-AD19-814D-D5029BA7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54AE66-4029-9441-40C8-60810EE9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73" y="864870"/>
            <a:ext cx="6795453" cy="49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3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5B3E46-39AB-436D-336D-E7B0DF98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6EEDCA-4398-6B0C-B7E6-9F9565CC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7" y="1389380"/>
            <a:ext cx="10187346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0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2896-70D7-426A-4336-7BC91AE4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14C31E-1E98-FDD1-6D16-7158C209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52" y="335280"/>
            <a:ext cx="7857496" cy="57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E00546-769A-4B03-E4E6-F28F0CE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A89CBA-AC43-1DB4-A201-E6FC5B161DE6}"/>
              </a:ext>
            </a:extLst>
          </p:cNvPr>
          <p:cNvSpPr txBox="1"/>
          <p:nvPr/>
        </p:nvSpPr>
        <p:spPr>
          <a:xfrm>
            <a:off x="691062" y="2505670"/>
            <a:ext cx="803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41406A-EF0E-3D3F-6BFF-53461ED57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7"/>
          <a:stretch/>
        </p:blipFill>
        <p:spPr>
          <a:xfrm>
            <a:off x="1535549" y="430678"/>
            <a:ext cx="5634007" cy="3851559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693F0F8-01E3-D9A5-15DF-64D2F42AA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96045"/>
              </p:ext>
            </p:extLst>
          </p:nvPr>
        </p:nvGraphicFramePr>
        <p:xfrm>
          <a:off x="7692043" y="1624939"/>
          <a:ext cx="3012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220">
                  <a:extLst>
                    <a:ext uri="{9D8B030D-6E8A-4147-A177-3AD203B41FA5}">
                      <a16:colId xmlns:a16="http://schemas.microsoft.com/office/drawing/2014/main" val="205872228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978387356"/>
                    </a:ext>
                  </a:extLst>
                </a:gridCol>
              </a:tblGrid>
              <a:tr h="324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Train_loss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Val_loss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924319"/>
                  </a:ext>
                </a:extLst>
              </a:tr>
              <a:tr h="324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0.56048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0.558836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0440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1B9416F-F4C5-C04E-2FF3-B16A7AB4D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89078"/>
              </p:ext>
            </p:extLst>
          </p:nvPr>
        </p:nvGraphicFramePr>
        <p:xfrm>
          <a:off x="7692043" y="2601575"/>
          <a:ext cx="3012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220">
                  <a:extLst>
                    <a:ext uri="{9D8B030D-6E8A-4147-A177-3AD203B41FA5}">
                      <a16:colId xmlns:a16="http://schemas.microsoft.com/office/drawing/2014/main" val="1490042196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1600330964"/>
                    </a:ext>
                  </a:extLst>
                </a:gridCol>
              </a:tblGrid>
              <a:tr h="324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Train_acc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Val_acc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48695"/>
                  </a:ext>
                </a:extLst>
              </a:tr>
              <a:tr h="324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83.0056 %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81.5860 %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46967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CFCCE8-22AB-3136-D35D-7C2E113BCB1E}"/>
              </a:ext>
            </a:extLst>
          </p:cNvPr>
          <p:cNvSpPr txBox="1"/>
          <p:nvPr/>
        </p:nvSpPr>
        <p:spPr>
          <a:xfrm>
            <a:off x="1830878" y="4501542"/>
            <a:ext cx="749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['設', '12', '歲', '以下', '小童', '及', '65', '歲', '或', '以上', '長者', '半', '價']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1065F-9661-CC04-17C1-78ED908FD8D4}"/>
              </a:ext>
            </a:extLst>
          </p:cNvPr>
          <p:cNvSpPr txBox="1"/>
          <p:nvPr/>
        </p:nvSpPr>
        <p:spPr>
          <a:xfrm>
            <a:off x="1830878" y="4975430"/>
            <a:ext cx="10277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['VERB', 'NUM', 'NOUN', 'ADP', 'NOUN', 'CCONJ', 'NUM', 'NOUN', 'CCONJ', 'DET', 'NOUN', 'NUM', 'NOUN’]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BCC61CF-E6BA-B632-5593-ACBC9599AF25}"/>
              </a:ext>
            </a:extLst>
          </p:cNvPr>
          <p:cNvSpPr txBox="1"/>
          <p:nvPr/>
        </p:nvSpPr>
        <p:spPr>
          <a:xfrm>
            <a:off x="1830878" y="5399832"/>
            <a:ext cx="106760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['VERB', 'NUM', 'NOUN', 'NOUN', 'NOUN', 'CCONJ', 'NUM', 'NOUN', 'CCONJ', 'NOUN', 'NOUN', 'NUM', 'NOUN’]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6E68B9-9FAB-2990-E38F-0025EC5AF3E5}"/>
              </a:ext>
            </a:extLst>
          </p:cNvPr>
          <p:cNvSpPr txBox="1"/>
          <p:nvPr/>
        </p:nvSpPr>
        <p:spPr>
          <a:xfrm>
            <a:off x="703716" y="4501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測試文本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23F023-A8DF-0F7E-03FC-B6F515A4DB67}"/>
              </a:ext>
            </a:extLst>
          </p:cNvPr>
          <p:cNvSpPr txBox="1"/>
          <p:nvPr/>
        </p:nvSpPr>
        <p:spPr>
          <a:xfrm>
            <a:off x="813639" y="4952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原詞性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64F355A-F353-669D-7FB4-9509A550D7FD}"/>
              </a:ext>
            </a:extLst>
          </p:cNvPr>
          <p:cNvSpPr txBox="1"/>
          <p:nvPr/>
        </p:nvSpPr>
        <p:spPr>
          <a:xfrm>
            <a:off x="691062" y="5369054"/>
            <a:ext cx="11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預測詞性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0E2BE40-0010-176B-9854-89680541B082}"/>
              </a:ext>
            </a:extLst>
          </p:cNvPr>
          <p:cNvCxnSpPr/>
          <p:nvPr/>
        </p:nvCxnSpPr>
        <p:spPr>
          <a:xfrm>
            <a:off x="4124960" y="5667266"/>
            <a:ext cx="619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A45619E-A54C-ADE8-620A-81CF12E856D6}"/>
              </a:ext>
            </a:extLst>
          </p:cNvPr>
          <p:cNvCxnSpPr/>
          <p:nvPr/>
        </p:nvCxnSpPr>
        <p:spPr>
          <a:xfrm>
            <a:off x="8709198" y="5667266"/>
            <a:ext cx="619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DFF0AAE-E643-422B-DE89-4989452A3A20}"/>
              </a:ext>
            </a:extLst>
          </p:cNvPr>
          <p:cNvCxnSpPr/>
          <p:nvPr/>
        </p:nvCxnSpPr>
        <p:spPr>
          <a:xfrm>
            <a:off x="4094480" y="5250706"/>
            <a:ext cx="619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7B73271-C1C8-DC60-8300-46F62E90E3A0}"/>
              </a:ext>
            </a:extLst>
          </p:cNvPr>
          <p:cNvCxnSpPr/>
          <p:nvPr/>
        </p:nvCxnSpPr>
        <p:spPr>
          <a:xfrm>
            <a:off x="8399318" y="5250706"/>
            <a:ext cx="619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2A4330-5D18-EC31-6E31-8404A78D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4A8E25-9178-ED67-1198-1C9D59D0E97E}"/>
              </a:ext>
            </a:extLst>
          </p:cNvPr>
          <p:cNvSpPr txBox="1"/>
          <p:nvPr/>
        </p:nvSpPr>
        <p:spPr>
          <a:xfrm>
            <a:off x="3418506" y="3200846"/>
            <a:ext cx="923669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6D54CB0-ED4E-CC76-A3A4-38F473E5E965}"/>
              </a:ext>
            </a:extLst>
          </p:cNvPr>
          <p:cNvSpPr/>
          <p:nvPr/>
        </p:nvSpPr>
        <p:spPr>
          <a:xfrm>
            <a:off x="2920666" y="1457756"/>
            <a:ext cx="995680" cy="36893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錄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A8968F4-5027-7332-4826-B8714A396F2D}"/>
              </a:ext>
            </a:extLst>
          </p:cNvPr>
          <p:cNvSpPr/>
          <p:nvPr/>
        </p:nvSpPr>
        <p:spPr>
          <a:xfrm>
            <a:off x="4533399" y="1460403"/>
            <a:ext cx="4165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摘要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EF27850-668A-4AFD-2E85-EC7320C3898A}"/>
              </a:ext>
            </a:extLst>
          </p:cNvPr>
          <p:cNvSpPr/>
          <p:nvPr/>
        </p:nvSpPr>
        <p:spPr>
          <a:xfrm>
            <a:off x="4533399" y="2267124"/>
            <a:ext cx="4165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8E39149-9BDF-B0F2-9767-11BD264DDED8}"/>
              </a:ext>
            </a:extLst>
          </p:cNvPr>
          <p:cNvSpPr/>
          <p:nvPr/>
        </p:nvSpPr>
        <p:spPr>
          <a:xfrm>
            <a:off x="4533399" y="3073846"/>
            <a:ext cx="4165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Word2Vec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C49DEA9-D69B-B69F-3FDB-1B086E37211C}"/>
              </a:ext>
            </a:extLst>
          </p:cNvPr>
          <p:cNvSpPr/>
          <p:nvPr/>
        </p:nvSpPr>
        <p:spPr>
          <a:xfrm>
            <a:off x="4533399" y="3865495"/>
            <a:ext cx="4165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147BD27-A9B9-DA7B-B78C-78CF151BC6CA}"/>
              </a:ext>
            </a:extLst>
          </p:cNvPr>
          <p:cNvSpPr/>
          <p:nvPr/>
        </p:nvSpPr>
        <p:spPr>
          <a:xfrm>
            <a:off x="4533399" y="4689936"/>
            <a:ext cx="41656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21038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70DAE3-851D-B6BB-19E0-B81E6F8F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2EDC89-4226-BC4A-54BF-A23BE84A0A3D}"/>
              </a:ext>
            </a:extLst>
          </p:cNvPr>
          <p:cNvSpPr txBox="1"/>
          <p:nvPr/>
        </p:nvSpPr>
        <p:spPr>
          <a:xfrm>
            <a:off x="1319773" y="1141412"/>
            <a:ext cx="923669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摘要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詞性標註器在自然語言處理任務中的廣泛使用</a:t>
            </a:r>
            <a:r>
              <a:rPr lang="zh-TW" altLang="en-US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在這項期末專案中，設計繁體中文詞性標註系統使用長短期記憶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(LSTM)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神經網絡進行單詞評估，最終預測其詞性。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DA4430-6B1A-5938-8FC3-60AA686C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173413"/>
            <a:ext cx="70866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4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965A186D-CFA7-FA7E-3EBF-485CC3D10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13"/>
          <a:stretch/>
        </p:blipFill>
        <p:spPr>
          <a:xfrm>
            <a:off x="2750959" y="1430326"/>
            <a:ext cx="8053276" cy="2143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325DB6-0CB0-881F-7C81-A932481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99C08C-F453-0B2C-4E63-8708228E11FB}"/>
              </a:ext>
            </a:extLst>
          </p:cNvPr>
          <p:cNvSpPr txBox="1"/>
          <p:nvPr/>
        </p:nvSpPr>
        <p:spPr>
          <a:xfrm>
            <a:off x="956316" y="2967335"/>
            <a:ext cx="9236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F8225855-25E2-815E-B71F-EC7EA4942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20510"/>
              </p:ext>
            </p:extLst>
          </p:nvPr>
        </p:nvGraphicFramePr>
        <p:xfrm>
          <a:off x="2750959" y="3851255"/>
          <a:ext cx="80532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60">
                  <a:extLst>
                    <a:ext uri="{9D8B030D-6E8A-4147-A177-3AD203B41FA5}">
                      <a16:colId xmlns:a16="http://schemas.microsoft.com/office/drawing/2014/main" val="2462836580"/>
                    </a:ext>
                  </a:extLst>
                </a:gridCol>
                <a:gridCol w="1006660">
                  <a:extLst>
                    <a:ext uri="{9D8B030D-6E8A-4147-A177-3AD203B41FA5}">
                      <a16:colId xmlns:a16="http://schemas.microsoft.com/office/drawing/2014/main" val="365254696"/>
                    </a:ext>
                  </a:extLst>
                </a:gridCol>
                <a:gridCol w="1006660">
                  <a:extLst>
                    <a:ext uri="{9D8B030D-6E8A-4147-A177-3AD203B41FA5}">
                      <a16:colId xmlns:a16="http://schemas.microsoft.com/office/drawing/2014/main" val="2873189903"/>
                    </a:ext>
                  </a:extLst>
                </a:gridCol>
                <a:gridCol w="1006660">
                  <a:extLst>
                    <a:ext uri="{9D8B030D-6E8A-4147-A177-3AD203B41FA5}">
                      <a16:colId xmlns:a16="http://schemas.microsoft.com/office/drawing/2014/main" val="4153247681"/>
                    </a:ext>
                  </a:extLst>
                </a:gridCol>
                <a:gridCol w="1006660">
                  <a:extLst>
                    <a:ext uri="{9D8B030D-6E8A-4147-A177-3AD203B41FA5}">
                      <a16:colId xmlns:a16="http://schemas.microsoft.com/office/drawing/2014/main" val="827842870"/>
                    </a:ext>
                  </a:extLst>
                </a:gridCol>
                <a:gridCol w="1006660">
                  <a:extLst>
                    <a:ext uri="{9D8B030D-6E8A-4147-A177-3AD203B41FA5}">
                      <a16:colId xmlns:a16="http://schemas.microsoft.com/office/drawing/2014/main" val="2839893610"/>
                    </a:ext>
                  </a:extLst>
                </a:gridCol>
                <a:gridCol w="1006660">
                  <a:extLst>
                    <a:ext uri="{9D8B030D-6E8A-4147-A177-3AD203B41FA5}">
                      <a16:colId xmlns:a16="http://schemas.microsoft.com/office/drawing/2014/main" val="1409045607"/>
                    </a:ext>
                  </a:extLst>
                </a:gridCol>
                <a:gridCol w="1006660">
                  <a:extLst>
                    <a:ext uri="{9D8B030D-6E8A-4147-A177-3AD203B41FA5}">
                      <a16:colId xmlns:a16="http://schemas.microsoft.com/office/drawing/2014/main" val="2892621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form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lemma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upos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xpos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misc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3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單詞索引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形式或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標點符號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詞幹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通用</a:t>
                      </a:r>
                      <a:endParaRPr lang="en-US" altLang="zh-TW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詞性標籤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特定語言詞性標籤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特徵列表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任何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其他註釋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4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6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2F256-5B53-ED48-BC23-81F7A7C0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7BDFC1-61F7-43AC-0D44-9C3972D20374}"/>
              </a:ext>
            </a:extLst>
          </p:cNvPr>
          <p:cNvSpPr txBox="1"/>
          <p:nvPr/>
        </p:nvSpPr>
        <p:spPr>
          <a:xfrm>
            <a:off x="1137920" y="965200"/>
            <a:ext cx="9236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Word2Vec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1DB7331-2691-CDDC-33BE-D42CFD0ECC41}"/>
              </a:ext>
            </a:extLst>
          </p:cNvPr>
          <p:cNvSpPr/>
          <p:nvPr/>
        </p:nvSpPr>
        <p:spPr>
          <a:xfrm>
            <a:off x="1137920" y="2346960"/>
            <a:ext cx="2783840" cy="10058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非結構化資料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不可計算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735A9C7-00A2-63A6-08E4-F18BD0C37192}"/>
              </a:ext>
            </a:extLst>
          </p:cNvPr>
          <p:cNvSpPr/>
          <p:nvPr/>
        </p:nvSpPr>
        <p:spPr>
          <a:xfrm>
            <a:off x="1137920" y="4165601"/>
            <a:ext cx="2783840" cy="10058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結構化資料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可計算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977D14-A4D7-17DE-2CC0-457505554FA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529840" y="3352800"/>
            <a:ext cx="0" cy="812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4A51098A-5C4E-1B4E-2B58-E5CA033E9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458"/>
              </p:ext>
            </p:extLst>
          </p:nvPr>
        </p:nvGraphicFramePr>
        <p:xfrm>
          <a:off x="4551680" y="802640"/>
          <a:ext cx="6756400" cy="544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81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BA5AE6-674C-0D29-D830-CF09004C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8581FE-3DDE-D55E-21BD-117754B4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156" y="1469522"/>
            <a:ext cx="7959600" cy="42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9B0F5EA-6E2D-A121-BC88-EE17D79F7D02}"/>
              </a:ext>
            </a:extLst>
          </p:cNvPr>
          <p:cNvSpPr txBox="1"/>
          <p:nvPr/>
        </p:nvSpPr>
        <p:spPr>
          <a:xfrm>
            <a:off x="1311916" y="730859"/>
            <a:ext cx="92366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架構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3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042826-06B2-C386-6EE1-CE7DD226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215F47-91A3-5302-9573-F6530231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55" y="650240"/>
            <a:ext cx="7915581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ADD6134-387C-DB52-7AB2-6A794780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82" y="766513"/>
            <a:ext cx="7101036" cy="490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FE3FF0-CB0B-3515-F7DF-2A5F8D9769FE}"/>
              </a:ext>
            </a:extLst>
          </p:cNvPr>
          <p:cNvSpPr txBox="1"/>
          <p:nvPr/>
        </p:nvSpPr>
        <p:spPr>
          <a:xfrm>
            <a:off x="1381760" y="10814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1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D3E209-37D4-1787-EFEE-00320BF1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B09BC5-2A31-A94A-0405-52C932DE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2" y="1737360"/>
            <a:ext cx="5587654" cy="350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C3B404-80C6-75F9-4ED6-F069BD9D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3040"/>
            <a:ext cx="5479158" cy="378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91DD1A5-C2A5-BAEC-BB4B-6C5D767BAD49}"/>
              </a:ext>
            </a:extLst>
          </p:cNvPr>
          <p:cNvSpPr txBox="1"/>
          <p:nvPr/>
        </p:nvSpPr>
        <p:spPr>
          <a:xfrm>
            <a:off x="1381760" y="10814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8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1B5158-7488-DF53-2758-4239961D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E022-F707-4653-9F2C-51CF6863092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B5E3C7-0AD4-EF14-AF34-D09101F8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" y="922496"/>
            <a:ext cx="8442960" cy="501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3F1641-7C72-7F4F-DCC1-874099620D50}"/>
              </a:ext>
            </a:extLst>
          </p:cNvPr>
          <p:cNvSpPr txBox="1"/>
          <p:nvPr/>
        </p:nvSpPr>
        <p:spPr>
          <a:xfrm>
            <a:off x="1381760" y="10814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033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3671</TotalTime>
  <Words>1359</Words>
  <Application>Microsoft Office PowerPoint</Application>
  <PresentationFormat>寬螢幕</PresentationFormat>
  <Paragraphs>158</Paragraphs>
  <Slides>18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標楷體</vt:lpstr>
      <vt:lpstr>Arial</vt:lpstr>
      <vt:lpstr>Arial</vt:lpstr>
      <vt:lpstr>Calibri</vt:lpstr>
      <vt:lpstr>Calibri Light</vt:lpstr>
      <vt:lpstr>Lato</vt:lpstr>
      <vt:lpstr>Times New Roman</vt:lpstr>
      <vt:lpstr>回顧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t91 myg36</dc:creator>
  <cp:lastModifiedBy>t91 myg36</cp:lastModifiedBy>
  <cp:revision>30</cp:revision>
  <dcterms:created xsi:type="dcterms:W3CDTF">2022-05-24T13:03:17Z</dcterms:created>
  <dcterms:modified xsi:type="dcterms:W3CDTF">2022-05-27T02:15:16Z</dcterms:modified>
</cp:coreProperties>
</file>