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e55d3c836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e55d3c83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3690ac059_3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3690ac05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3690ac059_3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3690ac059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3690ac059_4_2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3690ac059_4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8f8b7a7e7_6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8f8b7a7e7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3690ac059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3690ac05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3690ac059_4_1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3690ac059_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3690ac05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3690ac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855150" y="1151950"/>
            <a:ext cx="1433700" cy="944700"/>
          </a:xfrm>
          <a:prstGeom prst="wedgeRectCallout">
            <a:avLst>
              <a:gd fmla="val 8366" name="adj1"/>
              <a:gd fmla="val 80819" name="adj2"/>
            </a:avLst>
          </a:prstGeom>
          <a:noFill/>
          <a:ln cap="flat" cmpd="sng" w="1143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ink">
  <p:cSld name="BLANK_1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al">
  <p:cSld name="BLANK_1_1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0" y="0"/>
            <a:ext cx="9160500" cy="5143500"/>
          </a:xfrm>
          <a:prstGeom prst="frame">
            <a:avLst>
              <a:gd fmla="val 2412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_1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0" y="0"/>
            <a:ext cx="9160500" cy="5143500"/>
          </a:xfrm>
          <a:prstGeom prst="frame">
            <a:avLst>
              <a:gd fmla="val 241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teal">
  <p:cSld name="TITLE_1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65225" y="1513525"/>
            <a:ext cx="588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4250" y="2941700"/>
            <a:ext cx="4738500" cy="745500"/>
          </a:xfrm>
          <a:prstGeom prst="rect">
            <a:avLst/>
          </a:prstGeom>
          <a:ln cap="flat" cmpd="sng" w="1143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1139933" y="2730544"/>
            <a:ext cx="274800" cy="206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pink">
  <p:cSld name="TITLE_1_2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65225" y="1517900"/>
            <a:ext cx="612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854249" y="2941700"/>
            <a:ext cx="4736700" cy="745500"/>
          </a:xfrm>
          <a:prstGeom prst="rect">
            <a:avLst/>
          </a:prstGeom>
          <a:ln cap="flat" cmpd="sng" w="1143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1139933" y="2730544"/>
            <a:ext cx="274800" cy="206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112725" y="865850"/>
            <a:ext cx="918600" cy="716700"/>
          </a:xfrm>
          <a:prstGeom prst="wedgeRectCallout">
            <a:avLst>
              <a:gd fmla="val 8366" name="adj1"/>
              <a:gd fmla="val 80819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059225" y="1940350"/>
            <a:ext cx="70257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 algn="ctr">
              <a:spcBef>
                <a:spcPts val="600"/>
              </a:spcBef>
              <a:spcAft>
                <a:spcPts val="0"/>
              </a:spcAft>
              <a:buSzPts val="2800"/>
              <a:buChar char="▪"/>
              <a:defRPr i="1" sz="2800"/>
            </a:lvl1pPr>
            <a:lvl2pPr indent="-406400" lvl="1" marL="914400" rtl="0" algn="ctr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/>
            </a:lvl2pPr>
            <a:lvl3pPr indent="-406400" lvl="2" marL="1371600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/>
            </a:lvl3pPr>
            <a:lvl4pPr indent="-406400" lvl="3" marL="18288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 i="1" sz="2800"/>
            </a:lvl4pPr>
            <a:lvl5pPr indent="-406400" lvl="4" marL="2286000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 i="1" sz="2800"/>
            </a:lvl5pPr>
            <a:lvl6pPr indent="-406400" lvl="5" marL="2743200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/>
            </a:lvl6pPr>
            <a:lvl7pPr indent="-406400" lvl="6" marL="32004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 i="1" sz="2800"/>
            </a:lvl7pPr>
            <a:lvl8pPr indent="-406400" lvl="7" marL="3657600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 i="1" sz="2800"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/>
            </a:lvl9pPr>
          </a:lstStyle>
          <a:p/>
        </p:txBody>
      </p:sp>
      <p:sp>
        <p:nvSpPr>
          <p:cNvPr id="27" name="Google Shape;27;p5"/>
          <p:cNvSpPr txBox="1"/>
          <p:nvPr/>
        </p:nvSpPr>
        <p:spPr>
          <a:xfrm>
            <a:off x="3593400" y="7680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6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32" name="Google Shape;32;p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6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7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200150"/>
            <a:ext cx="39945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92274" y="1200150"/>
            <a:ext cx="39945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51" name="Google Shape;51;p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89284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256050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022816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62" name="Google Shape;62;p9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70050" y="4384575"/>
            <a:ext cx="8403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1" sz="1400"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fmla="val 2412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0050" y="205988"/>
            <a:ext cx="738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80050" y="1200157"/>
            <a:ext cx="7383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▪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▫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6.jpg"/><Relationship Id="rId6" Type="http://schemas.openxmlformats.org/officeDocument/2006/relationships/image" Target="../media/image4.jpg"/><Relationship Id="rId7" Type="http://schemas.openxmlformats.org/officeDocument/2006/relationships/image" Target="../media/image2.jpg"/><Relationship Id="rId8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BABYBLACKJACK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webapp game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							</a:t>
            </a:r>
            <a:r>
              <a:rPr lang="en" sz="1300"/>
              <a:t>CSC648 </a:t>
            </a:r>
            <a:r>
              <a:rPr lang="en" sz="1300"/>
              <a:t>Section 01</a:t>
            </a:r>
            <a:r>
              <a:rPr lang="en" sz="1300"/>
              <a:t> </a:t>
            </a:r>
            <a:r>
              <a:rPr lang="en" sz="1300"/>
              <a:t>Team05</a:t>
            </a:r>
            <a:endParaRPr sz="13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000" y="1203800"/>
            <a:ext cx="1353050" cy="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725" y="30632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3864713" y="46823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Sneha Shrestha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 END LEAD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4450" y="30632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5849475" y="46823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Nathaniel Miller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BACKEND LEAD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Team Members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5">
            <a:alphaModFix/>
          </a:blip>
          <a:srcRect b="0" l="2731" r="2741" t="0"/>
          <a:stretch/>
        </p:blipFill>
        <p:spPr>
          <a:xfrm>
            <a:off x="1845163" y="8565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1850188" y="2475575"/>
            <a:ext cx="1489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Seng Maw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LEAD &amp; Scrum Master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6">
            <a:alphaModFix/>
          </a:blip>
          <a:srcRect b="12495" l="0" r="0" t="12502"/>
          <a:stretch/>
        </p:blipFill>
        <p:spPr>
          <a:xfrm>
            <a:off x="3824888" y="8565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3829913" y="247557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Tyler Hsieh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BACKEND LEAD  &amp;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Github Master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7">
            <a:alphaModFix/>
          </a:blip>
          <a:srcRect b="12495" l="0" r="0" t="12502"/>
          <a:stretch/>
        </p:blipFill>
        <p:spPr>
          <a:xfrm>
            <a:off x="5804613" y="8565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5809638" y="247557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Lane Maimone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BACKEND LEAD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8">
            <a:alphaModFix/>
          </a:blip>
          <a:srcRect b="0" l="12502" r="12495" t="0"/>
          <a:stretch/>
        </p:blipFill>
        <p:spPr>
          <a:xfrm>
            <a:off x="1845175" y="3063287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850200" y="4617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Pritam Gautam 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 END LEAD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Thank You :)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800" y="1173975"/>
            <a:ext cx="1323175" cy="9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BABYBLACKJACK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46850" y="2079275"/>
            <a:ext cx="8850300" cy="21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omic Sans MS"/>
              <a:buChar char="▪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 inspiration 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behind this web game was to deliver a real life blackjack game experience to the users.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ctrTitle"/>
          </p:nvPr>
        </p:nvSpPr>
        <p:spPr>
          <a:xfrm>
            <a:off x="239925" y="270094"/>
            <a:ext cx="47829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Functionality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25" y="1482375"/>
            <a:ext cx="2670651" cy="29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4546575" y="1372925"/>
            <a:ext cx="33090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45818E"/>
              </a:buClr>
              <a:buSzPts val="2600"/>
              <a:buFont typeface="Comic Sans MS"/>
              <a:buChar char="▪"/>
            </a:pPr>
            <a:r>
              <a:rPr b="1" lang="en" sz="26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sign-up </a:t>
            </a:r>
            <a:endParaRPr b="1" sz="26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600"/>
              <a:buFont typeface="Comic Sans MS"/>
              <a:buChar char="▪"/>
            </a:pPr>
            <a:r>
              <a:rPr b="1" lang="en" sz="26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Log -in</a:t>
            </a:r>
            <a:endParaRPr b="1" sz="26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600"/>
              <a:buFont typeface="Comic Sans MS"/>
              <a:buChar char="▪"/>
            </a:pPr>
            <a:r>
              <a:rPr b="1" lang="en" sz="26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 Game</a:t>
            </a:r>
            <a:endParaRPr b="1" sz="26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600"/>
              <a:buFont typeface="Comic Sans MS"/>
              <a:buChar char="▪"/>
            </a:pPr>
            <a:r>
              <a:rPr b="1" lang="en" sz="26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Players wallet</a:t>
            </a:r>
            <a:endParaRPr b="1" sz="26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600"/>
              <a:buFont typeface="Comic Sans MS"/>
              <a:buChar char="▪"/>
            </a:pPr>
            <a:r>
              <a:rPr b="1" lang="en" sz="26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Betting</a:t>
            </a:r>
            <a:endParaRPr b="1" sz="26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98450" y="2365600"/>
            <a:ext cx="858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38250" y="268625"/>
            <a:ext cx="504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Functional Correctness</a:t>
            </a:r>
            <a:endParaRPr b="1" sz="3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6325" y="1343075"/>
            <a:ext cx="7073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Char char="▪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Deployed Front -end &amp; Back-end properly 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Char char="▪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Database work fully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mic Sans MS"/>
              <a:buChar char="▪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 player function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▪"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Blackjack game</a:t>
            </a: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ctrTitle"/>
          </p:nvPr>
        </p:nvSpPr>
        <p:spPr>
          <a:xfrm>
            <a:off x="239925" y="270094"/>
            <a:ext cx="47829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mic Sans MS"/>
                <a:ea typeface="Comic Sans MS"/>
                <a:cs typeface="Comic Sans MS"/>
                <a:sym typeface="Comic Sans MS"/>
              </a:rPr>
              <a:t>User Interface</a:t>
            </a:r>
            <a:r>
              <a:rPr lang="en" sz="29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239925" y="1167250"/>
            <a:ext cx="7814700" cy="3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omic Sans MS"/>
              <a:buChar char="▪"/>
            </a:pPr>
            <a:r>
              <a:rPr lang="en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 to use </a:t>
            </a:r>
            <a:endParaRPr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omic Sans MS"/>
              <a:buChar char="▪"/>
            </a:pPr>
            <a:r>
              <a:rPr lang="en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 UI color Schemes</a:t>
            </a:r>
            <a:endParaRPr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45818E"/>
              </a:buClr>
              <a:buSzPts val="2400"/>
              <a:buFont typeface="Comic Sans MS"/>
              <a:buChar char="▪"/>
            </a:pPr>
            <a:r>
              <a:rPr lang="en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pages work as intended</a:t>
            </a:r>
            <a:endParaRPr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700" y="1240175"/>
            <a:ext cx="2791376" cy="30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136500" y="143675"/>
            <a:ext cx="509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C5B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Resources and Software</a:t>
            </a:r>
            <a:endParaRPr b="1" sz="3000">
              <a:solidFill>
                <a:srgbClr val="00C5B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36500" y="1027275"/>
            <a:ext cx="79524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5818E"/>
              </a:buClr>
              <a:buSzPts val="1900"/>
              <a:buFont typeface="Source Sans Pro"/>
              <a:buChar char="▪"/>
            </a:pPr>
            <a:r>
              <a:rPr b="1" lang="en" sz="19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Node.js</a:t>
            </a:r>
            <a:r>
              <a:rPr lang="en" sz="19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</a:t>
            </a:r>
            <a:r>
              <a:rPr lang="en" sz="16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deploy server for web sites and back-end API services.</a:t>
            </a:r>
            <a:endParaRPr sz="16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900"/>
              <a:buFont typeface="Source Sans Pro"/>
              <a:buChar char="▪"/>
            </a:pPr>
            <a:r>
              <a:rPr b="1" lang="en" sz="19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React</a:t>
            </a:r>
            <a:r>
              <a:rPr lang="en" sz="19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</a:t>
            </a:r>
            <a:r>
              <a:rPr lang="en" sz="16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build interactive user interface and develop application by creating reusable components.</a:t>
            </a:r>
            <a:endParaRPr sz="16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900"/>
              <a:buFont typeface="Source Sans Pro"/>
              <a:buChar char="▪"/>
            </a:pPr>
            <a:r>
              <a:rPr b="1" lang="en" sz="19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Google Firebase</a:t>
            </a:r>
            <a:r>
              <a:rPr lang="en" sz="19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</a:t>
            </a:r>
            <a:r>
              <a:rPr lang="en" sz="16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help building a blackjack web game using its Cloud Functions, Authentication, Realtime Database, Cloud Firestore, and Cloud Messaging.</a:t>
            </a:r>
            <a:endParaRPr sz="16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900"/>
              <a:buFont typeface="Source Sans Pro"/>
              <a:buChar char="▪"/>
            </a:pPr>
            <a:r>
              <a:rPr b="1" lang="en" sz="19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mySQL </a:t>
            </a:r>
            <a:r>
              <a:rPr lang="en" sz="19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en" sz="16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provide database services for the web application to manage and organize servers.</a:t>
            </a:r>
            <a:endParaRPr sz="16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Let’s review some conceptsDem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062975" y="245150"/>
            <a:ext cx="559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play!</a:t>
            </a:r>
            <a:endParaRPr b="1" sz="24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Start your initial bet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Press </a:t>
            </a:r>
            <a:r>
              <a:rPr lang="en" sz="20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Hit</a:t>
            </a:r>
            <a:endParaRPr sz="20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Keep pl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aying until you win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Max bet is $</a:t>
            </a:r>
            <a:r>
              <a:rPr lang="en" sz="2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  <a:endParaRPr sz="2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Wallet will be update every time you win or lose the bet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125" y="1718675"/>
            <a:ext cx="1622125" cy="13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850" y="240637"/>
            <a:ext cx="2944825" cy="56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ctrTitle"/>
          </p:nvPr>
        </p:nvSpPr>
        <p:spPr>
          <a:xfrm>
            <a:off x="3260375" y="668944"/>
            <a:ext cx="47829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Credits !</a:t>
            </a:r>
            <a:endParaRPr sz="600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298450" y="2365600"/>
            <a:ext cx="858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AA84F"/>
                </a:solidFill>
                <a:latin typeface="Amatic SC"/>
                <a:ea typeface="Amatic SC"/>
                <a:cs typeface="Amatic SC"/>
                <a:sym typeface="Amatic SC"/>
              </a:rPr>
              <a:t>BabyBlackJack </a:t>
            </a:r>
            <a:r>
              <a:rPr b="1" lang="en" sz="27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developed by a team of </a:t>
            </a:r>
            <a:r>
              <a:rPr b="1" lang="en" sz="2700">
                <a:solidFill>
                  <a:srgbClr val="6AA84F"/>
                </a:solidFill>
                <a:latin typeface="Amatic SC"/>
                <a:ea typeface="Amatic SC"/>
                <a:cs typeface="Amatic SC"/>
                <a:sym typeface="Amatic SC"/>
              </a:rPr>
              <a:t>6</a:t>
            </a:r>
            <a:r>
              <a:rPr b="1" lang="en" sz="27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San francisco State university students.</a:t>
            </a:r>
            <a:endParaRPr b="1" sz="19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388000" y="756400"/>
            <a:ext cx="66357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Future Development aspects</a:t>
            </a:r>
            <a:endParaRPr b="1" sz="2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*Multiplayer function 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*Inviting and </a:t>
            </a:r>
            <a:r>
              <a:rPr lang="en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getting rewards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*Having avatar that represents the users</a:t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*Video chatting with players while playing game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nedick template">
  <a:themeElements>
    <a:clrScheme name="Custom 347">
      <a:dk1>
        <a:srgbClr val="2F3848"/>
      </a:dk1>
      <a:lt1>
        <a:srgbClr val="FFFFFF"/>
      </a:lt1>
      <a:dk2>
        <a:srgbClr val="6A717C"/>
      </a:dk2>
      <a:lt2>
        <a:srgbClr val="EFEFEF"/>
      </a:lt2>
      <a:accent1>
        <a:srgbClr val="00C5B9"/>
      </a:accent1>
      <a:accent2>
        <a:srgbClr val="6CF3CE"/>
      </a:accent2>
      <a:accent3>
        <a:srgbClr val="F05768"/>
      </a:accent3>
      <a:accent4>
        <a:srgbClr val="FD8E80"/>
      </a:accent4>
      <a:accent5>
        <a:srgbClr val="2F3848"/>
      </a:accent5>
      <a:accent6>
        <a:srgbClr val="6A717C"/>
      </a:accent6>
      <a:hlink>
        <a:srgbClr val="0097A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