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37"/>
  </p:notesMasterIdLst>
  <p:handoutMasterIdLst>
    <p:handoutMasterId r:id="rId38"/>
  </p:handoutMasterIdLst>
  <p:sldIdLst>
    <p:sldId id="257" r:id="rId5"/>
    <p:sldId id="262" r:id="rId6"/>
    <p:sldId id="263" r:id="rId7"/>
    <p:sldId id="264" r:id="rId8"/>
    <p:sldId id="261" r:id="rId9"/>
    <p:sldId id="265" r:id="rId10"/>
    <p:sldId id="266" r:id="rId11"/>
    <p:sldId id="267" r:id="rId12"/>
    <p:sldId id="268" r:id="rId13"/>
    <p:sldId id="269" r:id="rId14"/>
    <p:sldId id="270" r:id="rId15"/>
    <p:sldId id="271" r:id="rId16"/>
    <p:sldId id="272" r:id="rId17"/>
    <p:sldId id="273" r:id="rId18"/>
    <p:sldId id="274" r:id="rId19"/>
    <p:sldId id="285" r:id="rId20"/>
    <p:sldId id="286" r:id="rId21"/>
    <p:sldId id="287" r:id="rId22"/>
    <p:sldId id="288" r:id="rId23"/>
    <p:sldId id="289" r:id="rId24"/>
    <p:sldId id="290" r:id="rId25"/>
    <p:sldId id="291" r:id="rId26"/>
    <p:sldId id="275" r:id="rId27"/>
    <p:sldId id="276" r:id="rId28"/>
    <p:sldId id="277" r:id="rId29"/>
    <p:sldId id="278" r:id="rId30"/>
    <p:sldId id="279" r:id="rId31"/>
    <p:sldId id="280" r:id="rId32"/>
    <p:sldId id="281" r:id="rId33"/>
    <p:sldId id="282" r:id="rId34"/>
    <p:sldId id="283" r:id="rId35"/>
    <p:sldId id="284" r:id="rId36"/>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2496">
          <p15:clr>
            <a:srgbClr val="A4A3A4"/>
          </p15:clr>
        </p15:guide>
        <p15:guide id="3" orient="horz" pos="2880">
          <p15:clr>
            <a:srgbClr val="A4A3A4"/>
          </p15:clr>
        </p15:guide>
        <p15:guide id="4" orient="horz" pos="1056">
          <p15:clr>
            <a:srgbClr val="A4A3A4"/>
          </p15:clr>
        </p15:guide>
        <p15:guide id="5" orient="horz" pos="3888">
          <p15:clr>
            <a:srgbClr val="A4A3A4"/>
          </p15:clr>
        </p15:guide>
        <p15:guide id="6" orient="horz" pos="240">
          <p15:clr>
            <a:srgbClr val="A4A3A4"/>
          </p15:clr>
        </p15:guide>
        <p15:guide id="7" pos="3839">
          <p15:clr>
            <a:srgbClr val="A4A3A4"/>
          </p15:clr>
        </p15:guide>
        <p15:guide id="8" pos="527">
          <p15:clr>
            <a:srgbClr val="A4A3A4"/>
          </p15:clr>
        </p15:guide>
        <p15:guide id="9" pos="815">
          <p15:clr>
            <a:srgbClr val="A4A3A4"/>
          </p15:clr>
        </p15:guide>
        <p15:guide id="10" pos="6863">
          <p15:clr>
            <a:srgbClr val="A4A3A4"/>
          </p15:clr>
        </p15:guide>
        <p15:guide id="11" pos="6143">
          <p15:clr>
            <a:srgbClr val="A4A3A4"/>
          </p15:clr>
        </p15:guide>
        <p15:guide id="12" pos="470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66" d="100"/>
          <a:sy n="66" d="100"/>
        </p:scale>
        <p:origin x="672" y="44"/>
      </p:cViewPr>
      <p:guideLst>
        <p:guide orient="horz" pos="2160"/>
        <p:guide orient="horz" pos="2496"/>
        <p:guide orient="horz" pos="2880"/>
        <p:guide orient="horz" pos="1056"/>
        <p:guide orient="horz" pos="3888"/>
        <p:guide orient="horz" pos="240"/>
        <p:guide pos="3839"/>
        <p:guide pos="527"/>
        <p:guide pos="815"/>
        <p:guide pos="6863"/>
        <p:guide pos="6143"/>
        <p:guide pos="4703"/>
      </p:guideLst>
    </p:cSldViewPr>
  </p:slideViewPr>
  <p:notesTextViewPr>
    <p:cViewPr>
      <p:scale>
        <a:sx n="1" d="1"/>
        <a:sy n="1" d="1"/>
      </p:scale>
      <p:origin x="0" y="0"/>
    </p:cViewPr>
  </p:notesTextViewPr>
  <p:notesViewPr>
    <p:cSldViewPr>
      <p:cViewPr varScale="1">
        <p:scale>
          <a:sx n="76" d="100"/>
          <a:sy n="76" d="100"/>
        </p:scale>
        <p:origin x="168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442EA2-39BA-4C9A-AD59-755D4917D532}" type="doc">
      <dgm:prSet loTypeId="urn:microsoft.com/office/officeart/2009/layout/ReverseList" loCatId="relationship" qsTypeId="urn:microsoft.com/office/officeart/2005/8/quickstyle/simple1" qsCatId="simple" csTypeId="urn:microsoft.com/office/officeart/2005/8/colors/colorful2" csCatId="colorful" phldr="1"/>
      <dgm:spPr/>
      <dgm:t>
        <a:bodyPr/>
        <a:lstStyle/>
        <a:p>
          <a:endParaRPr lang="en-US"/>
        </a:p>
      </dgm:t>
    </dgm:pt>
    <dgm:pt modelId="{4DF9FE7B-F642-4898-A360-D4E3814E1A3D}">
      <dgm:prSet phldrT="[Text]"/>
      <dgm:spPr/>
      <dgm:t>
        <a:bodyPr/>
        <a:lstStyle/>
        <a:p>
          <a:r>
            <a:rPr lang="en-US" dirty="0"/>
            <a:t>Web Scraping</a:t>
          </a:r>
        </a:p>
      </dgm:t>
      <dgm:extLst>
        <a:ext uri="{E40237B7-FDA0-4F09-8148-C483321AD2D9}">
          <dgm14:cNvPr xmlns:dgm14="http://schemas.microsoft.com/office/drawing/2010/diagram" id="0" name="" title="Group A task list"/>
        </a:ext>
      </dgm:extLst>
    </dgm:pt>
    <dgm:pt modelId="{1C10F06D-860A-4604-A7AD-02E614FE3976}" type="parTrans" cxnId="{EBD8BE8D-6018-43E2-B081-034BB5656EB6}">
      <dgm:prSet/>
      <dgm:spPr/>
      <dgm:t>
        <a:bodyPr/>
        <a:lstStyle/>
        <a:p>
          <a:endParaRPr lang="en-US"/>
        </a:p>
      </dgm:t>
    </dgm:pt>
    <dgm:pt modelId="{43C18EFF-81FC-4D70-8C6B-E95FF3730413}" type="sibTrans" cxnId="{EBD8BE8D-6018-43E2-B081-034BB5656EB6}">
      <dgm:prSet/>
      <dgm:spPr/>
      <dgm:t>
        <a:bodyPr/>
        <a:lstStyle/>
        <a:p>
          <a:endParaRPr lang="en-US"/>
        </a:p>
      </dgm:t>
    </dgm:pt>
    <dgm:pt modelId="{EFF2750D-B4B3-474C-8B62-8B638DC31F7E}">
      <dgm:prSet phldrT="[Text]"/>
      <dgm:spPr/>
      <dgm:t>
        <a:bodyPr/>
        <a:lstStyle/>
        <a:p>
          <a:r>
            <a:rPr lang="en-US" dirty="0"/>
            <a:t>Wrote code to collect data</a:t>
          </a:r>
        </a:p>
      </dgm:t>
    </dgm:pt>
    <dgm:pt modelId="{AEBC78E6-CDDC-4C8F-A157-3C51E907FACD}" type="parTrans" cxnId="{A058DDA2-48CA-4E5B-B389-F71A59C262B0}">
      <dgm:prSet/>
      <dgm:spPr/>
      <dgm:t>
        <a:bodyPr/>
        <a:lstStyle/>
        <a:p>
          <a:endParaRPr lang="en-US"/>
        </a:p>
      </dgm:t>
    </dgm:pt>
    <dgm:pt modelId="{75C067D7-FCD2-4969-8F27-4BBDA88E75ED}" type="sibTrans" cxnId="{A058DDA2-48CA-4E5B-B389-F71A59C262B0}">
      <dgm:prSet/>
      <dgm:spPr/>
      <dgm:t>
        <a:bodyPr/>
        <a:lstStyle/>
        <a:p>
          <a:endParaRPr lang="en-US"/>
        </a:p>
      </dgm:t>
    </dgm:pt>
    <dgm:pt modelId="{789CD6DB-3A68-4A41-90BD-4F0CBB3617D1}">
      <dgm:prSet phldrT="[Text]"/>
      <dgm:spPr/>
      <dgm:t>
        <a:bodyPr/>
        <a:lstStyle/>
        <a:p>
          <a:r>
            <a:rPr lang="en-US" dirty="0"/>
            <a:t>Ensured the data collected is legitimate and valid</a:t>
          </a:r>
        </a:p>
      </dgm:t>
    </dgm:pt>
    <dgm:pt modelId="{C0BEB5FF-8DFB-40B9-A228-C0C6097DDDC4}" type="parTrans" cxnId="{62C10234-45D3-426A-8820-4C0D1D8CBA21}">
      <dgm:prSet/>
      <dgm:spPr/>
      <dgm:t>
        <a:bodyPr/>
        <a:lstStyle/>
        <a:p>
          <a:endParaRPr lang="en-US"/>
        </a:p>
      </dgm:t>
    </dgm:pt>
    <dgm:pt modelId="{1A702531-A59F-4EE2-8246-E2EB0955D8B1}" type="sibTrans" cxnId="{62C10234-45D3-426A-8820-4C0D1D8CBA21}">
      <dgm:prSet/>
      <dgm:spPr/>
      <dgm:t>
        <a:bodyPr/>
        <a:lstStyle/>
        <a:p>
          <a:endParaRPr lang="en-US"/>
        </a:p>
      </dgm:t>
    </dgm:pt>
    <dgm:pt modelId="{3929B1E1-4BC4-4C73-ABE8-27CEF96A3652}">
      <dgm:prSet phldrT="[Text]"/>
      <dgm:spPr/>
      <dgm:t>
        <a:bodyPr/>
        <a:lstStyle/>
        <a:p>
          <a:r>
            <a:rPr lang="en-US" dirty="0"/>
            <a:t>Machine Learning</a:t>
          </a:r>
        </a:p>
      </dgm:t>
      <dgm:extLst>
        <a:ext uri="{E40237B7-FDA0-4F09-8148-C483321AD2D9}">
          <dgm14:cNvPr xmlns:dgm14="http://schemas.microsoft.com/office/drawing/2010/diagram" id="0" name="" title="Group B task list"/>
        </a:ext>
      </dgm:extLst>
    </dgm:pt>
    <dgm:pt modelId="{F356CC76-9117-4B79-A270-BBBAFD3E9C79}" type="parTrans" cxnId="{1339090C-9A95-4C05-841C-FA3AF987601B}">
      <dgm:prSet/>
      <dgm:spPr/>
      <dgm:t>
        <a:bodyPr/>
        <a:lstStyle/>
        <a:p>
          <a:endParaRPr lang="en-US"/>
        </a:p>
      </dgm:t>
    </dgm:pt>
    <dgm:pt modelId="{19BA0C22-38BB-4E9F-89D5-0FF5FF9F12CE}" type="sibTrans" cxnId="{1339090C-9A95-4C05-841C-FA3AF987601B}">
      <dgm:prSet/>
      <dgm:spPr/>
      <dgm:t>
        <a:bodyPr/>
        <a:lstStyle/>
        <a:p>
          <a:endParaRPr lang="en-US"/>
        </a:p>
      </dgm:t>
    </dgm:pt>
    <dgm:pt modelId="{99E0600D-9954-43F4-8926-13B8777FAAA1}">
      <dgm:prSet phldrT="[Text]"/>
      <dgm:spPr/>
      <dgm:t>
        <a:bodyPr/>
        <a:lstStyle/>
        <a:p>
          <a:r>
            <a:rPr lang="en-US" dirty="0"/>
            <a:t>formed Data cleaning, EDA, Visualization etc.</a:t>
          </a:r>
        </a:p>
      </dgm:t>
    </dgm:pt>
    <dgm:pt modelId="{BE23F476-2C5C-42ED-BF2B-CD5FC7ADDDF6}" type="parTrans" cxnId="{09FCCB9D-A30A-4326-970E-26252D39327F}">
      <dgm:prSet/>
      <dgm:spPr/>
      <dgm:t>
        <a:bodyPr/>
        <a:lstStyle/>
        <a:p>
          <a:endParaRPr lang="en-US"/>
        </a:p>
      </dgm:t>
    </dgm:pt>
    <dgm:pt modelId="{C44937DC-4907-4769-AA8B-1B3E7391D7B0}" type="sibTrans" cxnId="{09FCCB9D-A30A-4326-970E-26252D39327F}">
      <dgm:prSet/>
      <dgm:spPr/>
      <dgm:t>
        <a:bodyPr/>
        <a:lstStyle/>
        <a:p>
          <a:endParaRPr lang="en-US"/>
        </a:p>
      </dgm:t>
    </dgm:pt>
    <dgm:pt modelId="{0791135C-9DAB-47F6-BE9C-A3E56A2DDA50}">
      <dgm:prSet phldrT="[Text]"/>
      <dgm:spPr/>
      <dgm:t>
        <a:bodyPr/>
        <a:lstStyle/>
        <a:p>
          <a:r>
            <a:rPr lang="en-US" dirty="0"/>
            <a:t>Created multiple models and hyper tuned them</a:t>
          </a:r>
        </a:p>
      </dgm:t>
    </dgm:pt>
    <dgm:pt modelId="{D6057E63-9793-4991-97C1-30FC405E95A5}" type="parTrans" cxnId="{B3B26E9A-58E5-497B-BD59-F5567958C609}">
      <dgm:prSet/>
      <dgm:spPr/>
      <dgm:t>
        <a:bodyPr/>
        <a:lstStyle/>
        <a:p>
          <a:endParaRPr lang="en-US"/>
        </a:p>
      </dgm:t>
    </dgm:pt>
    <dgm:pt modelId="{B670C2A7-83CB-4F4C-BC19-A3A7C066A822}" type="sibTrans" cxnId="{B3B26E9A-58E5-497B-BD59-F5567958C609}">
      <dgm:prSet/>
      <dgm:spPr/>
      <dgm:t>
        <a:bodyPr/>
        <a:lstStyle/>
        <a:p>
          <a:endParaRPr lang="en-US"/>
        </a:p>
      </dgm:t>
    </dgm:pt>
    <dgm:pt modelId="{71C6CCF9-B8B8-4B6B-9060-603E0ED91B4C}" type="pres">
      <dgm:prSet presAssocID="{3F442EA2-39BA-4C9A-AD59-755D4917D532}" presName="Name0" presStyleCnt="0">
        <dgm:presLayoutVars>
          <dgm:chMax val="2"/>
          <dgm:chPref val="2"/>
          <dgm:animLvl val="lvl"/>
        </dgm:presLayoutVars>
      </dgm:prSet>
      <dgm:spPr/>
    </dgm:pt>
    <dgm:pt modelId="{570B11A3-7948-480D-A6DF-6D30FE93FE61}" type="pres">
      <dgm:prSet presAssocID="{3F442EA2-39BA-4C9A-AD59-755D4917D532}" presName="LeftText" presStyleLbl="revTx" presStyleIdx="0" presStyleCnt="0">
        <dgm:presLayoutVars>
          <dgm:bulletEnabled val="1"/>
        </dgm:presLayoutVars>
      </dgm:prSet>
      <dgm:spPr/>
    </dgm:pt>
    <dgm:pt modelId="{75E1D8CE-FF40-4C4A-9817-2362B1118B6D}" type="pres">
      <dgm:prSet presAssocID="{3F442EA2-39BA-4C9A-AD59-755D4917D532}" presName="LeftNode" presStyleLbl="bgImgPlace1" presStyleIdx="0" presStyleCnt="2">
        <dgm:presLayoutVars>
          <dgm:chMax val="2"/>
          <dgm:chPref val="2"/>
        </dgm:presLayoutVars>
      </dgm:prSet>
      <dgm:spPr/>
    </dgm:pt>
    <dgm:pt modelId="{37B708FA-9956-49C1-91FE-A257B80823C4}" type="pres">
      <dgm:prSet presAssocID="{3F442EA2-39BA-4C9A-AD59-755D4917D532}" presName="RightText" presStyleLbl="revTx" presStyleIdx="0" presStyleCnt="0">
        <dgm:presLayoutVars>
          <dgm:bulletEnabled val="1"/>
        </dgm:presLayoutVars>
      </dgm:prSet>
      <dgm:spPr/>
    </dgm:pt>
    <dgm:pt modelId="{3A76F6E3-BE2C-4E68-B27C-D774B28C018E}" type="pres">
      <dgm:prSet presAssocID="{3F442EA2-39BA-4C9A-AD59-755D4917D532}" presName="RightNode" presStyleLbl="bgImgPlace1" presStyleIdx="1" presStyleCnt="2">
        <dgm:presLayoutVars>
          <dgm:chMax val="0"/>
          <dgm:chPref val="0"/>
        </dgm:presLayoutVars>
      </dgm:prSet>
      <dgm:spPr/>
    </dgm:pt>
    <dgm:pt modelId="{3C49965F-40A9-44AE-AD4B-5DD41A84CED1}" type="pres">
      <dgm:prSet presAssocID="{3F442EA2-39BA-4C9A-AD59-755D4917D532}" presName="TopArrow" presStyleLbl="node1" presStyleIdx="0" presStyleCnt="2"/>
      <dgm:spPr/>
      <dgm:extLst>
        <a:ext uri="{E40237B7-FDA0-4F09-8148-C483321AD2D9}">
          <dgm14:cNvPr xmlns:dgm14="http://schemas.microsoft.com/office/drawing/2010/diagram" id="0" name="" title="Arrow pointing from Group A to Group B"/>
        </a:ext>
      </dgm:extLst>
    </dgm:pt>
    <dgm:pt modelId="{A93044BE-FA3C-4D46-BC99-F9210A9298D2}" type="pres">
      <dgm:prSet presAssocID="{3F442EA2-39BA-4C9A-AD59-755D4917D532}" presName="BottomArrow" presStyleLbl="node1" presStyleIdx="1" presStyleCnt="2"/>
      <dgm:spPr/>
      <dgm:extLst>
        <a:ext uri="{E40237B7-FDA0-4F09-8148-C483321AD2D9}">
          <dgm14:cNvPr xmlns:dgm14="http://schemas.microsoft.com/office/drawing/2010/diagram" id="0" name="" title="Arrow pointing from Group B to Group A"/>
        </a:ext>
      </dgm:extLst>
    </dgm:pt>
  </dgm:ptLst>
  <dgm:cxnLst>
    <dgm:cxn modelId="{1339090C-9A95-4C05-841C-FA3AF987601B}" srcId="{3F442EA2-39BA-4C9A-AD59-755D4917D532}" destId="{3929B1E1-4BC4-4C73-ABE8-27CEF96A3652}" srcOrd="1" destOrd="0" parTransId="{F356CC76-9117-4B79-A270-BBBAFD3E9C79}" sibTransId="{19BA0C22-38BB-4E9F-89D5-0FF5FF9F12CE}"/>
    <dgm:cxn modelId="{527D590C-3B6A-424C-8480-19D81D93715C}" type="presOf" srcId="{EFF2750D-B4B3-474C-8B62-8B638DC31F7E}" destId="{75E1D8CE-FF40-4C4A-9817-2362B1118B6D}" srcOrd="1" destOrd="1" presId="urn:microsoft.com/office/officeart/2009/layout/ReverseList"/>
    <dgm:cxn modelId="{473F9B1E-38B8-4EB6-B34C-315F41BEAEC2}" type="presOf" srcId="{4DF9FE7B-F642-4898-A360-D4E3814E1A3D}" destId="{570B11A3-7948-480D-A6DF-6D30FE93FE61}" srcOrd="0" destOrd="0" presId="urn:microsoft.com/office/officeart/2009/layout/ReverseList"/>
    <dgm:cxn modelId="{DED4FC21-289B-4C4F-8AEF-D0A42405113E}" type="presOf" srcId="{0791135C-9DAB-47F6-BE9C-A3E56A2DDA50}" destId="{37B708FA-9956-49C1-91FE-A257B80823C4}" srcOrd="0" destOrd="2" presId="urn:microsoft.com/office/officeart/2009/layout/ReverseList"/>
    <dgm:cxn modelId="{62C10234-45D3-426A-8820-4C0D1D8CBA21}" srcId="{4DF9FE7B-F642-4898-A360-D4E3814E1A3D}" destId="{789CD6DB-3A68-4A41-90BD-4F0CBB3617D1}" srcOrd="1" destOrd="0" parTransId="{C0BEB5FF-8DFB-40B9-A228-C0C6097DDDC4}" sibTransId="{1A702531-A59F-4EE2-8246-E2EB0955D8B1}"/>
    <dgm:cxn modelId="{80841240-3F0B-4AA1-9545-3051F0D4721C}" type="presOf" srcId="{3929B1E1-4BC4-4C73-ABE8-27CEF96A3652}" destId="{37B708FA-9956-49C1-91FE-A257B80823C4}" srcOrd="0" destOrd="0" presId="urn:microsoft.com/office/officeart/2009/layout/ReverseList"/>
    <dgm:cxn modelId="{9F4F225E-797F-4A34-B7A4-E702CC642B41}" type="presOf" srcId="{99E0600D-9954-43F4-8926-13B8777FAAA1}" destId="{37B708FA-9956-49C1-91FE-A257B80823C4}" srcOrd="0" destOrd="1" presId="urn:microsoft.com/office/officeart/2009/layout/ReverseList"/>
    <dgm:cxn modelId="{80B2BD50-07E0-4151-AA3C-881E200E830C}" type="presOf" srcId="{EFF2750D-B4B3-474C-8B62-8B638DC31F7E}" destId="{570B11A3-7948-480D-A6DF-6D30FE93FE61}" srcOrd="0" destOrd="1" presId="urn:microsoft.com/office/officeart/2009/layout/ReverseList"/>
    <dgm:cxn modelId="{CA6E0278-FDFB-4359-83B2-0BAE61D5C25C}" type="presOf" srcId="{4DF9FE7B-F642-4898-A360-D4E3814E1A3D}" destId="{75E1D8CE-FF40-4C4A-9817-2362B1118B6D}" srcOrd="1" destOrd="0" presId="urn:microsoft.com/office/officeart/2009/layout/ReverseList"/>
    <dgm:cxn modelId="{A6DAE079-908E-4389-B18E-F282C95CDA72}" type="presOf" srcId="{789CD6DB-3A68-4A41-90BD-4F0CBB3617D1}" destId="{75E1D8CE-FF40-4C4A-9817-2362B1118B6D}" srcOrd="1" destOrd="2" presId="urn:microsoft.com/office/officeart/2009/layout/ReverseList"/>
    <dgm:cxn modelId="{BFCB1C8A-16BA-4477-B904-988760DD71DC}" type="presOf" srcId="{0791135C-9DAB-47F6-BE9C-A3E56A2DDA50}" destId="{3A76F6E3-BE2C-4E68-B27C-D774B28C018E}" srcOrd="1" destOrd="2" presId="urn:microsoft.com/office/officeart/2009/layout/ReverseList"/>
    <dgm:cxn modelId="{EBD8BE8D-6018-43E2-B081-034BB5656EB6}" srcId="{3F442EA2-39BA-4C9A-AD59-755D4917D532}" destId="{4DF9FE7B-F642-4898-A360-D4E3814E1A3D}" srcOrd="0" destOrd="0" parTransId="{1C10F06D-860A-4604-A7AD-02E614FE3976}" sibTransId="{43C18EFF-81FC-4D70-8C6B-E95FF3730413}"/>
    <dgm:cxn modelId="{DC28CA91-B3B3-473E-9CDB-75DB610A6149}" type="presOf" srcId="{3929B1E1-4BC4-4C73-ABE8-27CEF96A3652}" destId="{3A76F6E3-BE2C-4E68-B27C-D774B28C018E}" srcOrd="1" destOrd="0" presId="urn:microsoft.com/office/officeart/2009/layout/ReverseList"/>
    <dgm:cxn modelId="{647F8A95-8ED1-4DCC-876F-0CACD83ACF08}" type="presOf" srcId="{3F442EA2-39BA-4C9A-AD59-755D4917D532}" destId="{71C6CCF9-B8B8-4B6B-9060-603E0ED91B4C}" srcOrd="0" destOrd="0" presId="urn:microsoft.com/office/officeart/2009/layout/ReverseList"/>
    <dgm:cxn modelId="{B3B26E9A-58E5-497B-BD59-F5567958C609}" srcId="{3929B1E1-4BC4-4C73-ABE8-27CEF96A3652}" destId="{0791135C-9DAB-47F6-BE9C-A3E56A2DDA50}" srcOrd="1" destOrd="0" parTransId="{D6057E63-9793-4991-97C1-30FC405E95A5}" sibTransId="{B670C2A7-83CB-4F4C-BC19-A3A7C066A822}"/>
    <dgm:cxn modelId="{09FCCB9D-A30A-4326-970E-26252D39327F}" srcId="{3929B1E1-4BC4-4C73-ABE8-27CEF96A3652}" destId="{99E0600D-9954-43F4-8926-13B8777FAAA1}" srcOrd="0" destOrd="0" parTransId="{BE23F476-2C5C-42ED-BF2B-CD5FC7ADDDF6}" sibTransId="{C44937DC-4907-4769-AA8B-1B3E7391D7B0}"/>
    <dgm:cxn modelId="{A058DDA2-48CA-4E5B-B389-F71A59C262B0}" srcId="{4DF9FE7B-F642-4898-A360-D4E3814E1A3D}" destId="{EFF2750D-B4B3-474C-8B62-8B638DC31F7E}" srcOrd="0" destOrd="0" parTransId="{AEBC78E6-CDDC-4C8F-A157-3C51E907FACD}" sibTransId="{75C067D7-FCD2-4969-8F27-4BBDA88E75ED}"/>
    <dgm:cxn modelId="{65EDB9B7-FD79-4EA0-9268-14B4EFEBE5AD}" type="presOf" srcId="{99E0600D-9954-43F4-8926-13B8777FAAA1}" destId="{3A76F6E3-BE2C-4E68-B27C-D774B28C018E}" srcOrd="1" destOrd="1" presId="urn:microsoft.com/office/officeart/2009/layout/ReverseList"/>
    <dgm:cxn modelId="{551DBAD0-CA38-4135-8B2C-3AD27E61A7DB}" type="presOf" srcId="{789CD6DB-3A68-4A41-90BD-4F0CBB3617D1}" destId="{570B11A3-7948-480D-A6DF-6D30FE93FE61}" srcOrd="0" destOrd="2" presId="urn:microsoft.com/office/officeart/2009/layout/ReverseList"/>
    <dgm:cxn modelId="{983384BF-A0F9-49D7-B039-F24E0CE37E93}" type="presParOf" srcId="{71C6CCF9-B8B8-4B6B-9060-603E0ED91B4C}" destId="{570B11A3-7948-480D-A6DF-6D30FE93FE61}" srcOrd="0" destOrd="0" presId="urn:microsoft.com/office/officeart/2009/layout/ReverseList"/>
    <dgm:cxn modelId="{E823DF85-571D-4FEA-B20C-9B2872107A79}" type="presParOf" srcId="{71C6CCF9-B8B8-4B6B-9060-603E0ED91B4C}" destId="{75E1D8CE-FF40-4C4A-9817-2362B1118B6D}" srcOrd="1" destOrd="0" presId="urn:microsoft.com/office/officeart/2009/layout/ReverseList"/>
    <dgm:cxn modelId="{D4714303-1AF5-4708-A361-9CB30A5994DF}" type="presParOf" srcId="{71C6CCF9-B8B8-4B6B-9060-603E0ED91B4C}" destId="{37B708FA-9956-49C1-91FE-A257B80823C4}" srcOrd="2" destOrd="0" presId="urn:microsoft.com/office/officeart/2009/layout/ReverseList"/>
    <dgm:cxn modelId="{843A2446-3A39-404E-A7CB-D2DBE589E509}" type="presParOf" srcId="{71C6CCF9-B8B8-4B6B-9060-603E0ED91B4C}" destId="{3A76F6E3-BE2C-4E68-B27C-D774B28C018E}" srcOrd="3" destOrd="0" presId="urn:microsoft.com/office/officeart/2009/layout/ReverseList"/>
    <dgm:cxn modelId="{67426D05-FB7A-41A1-B590-49CAA4E565A6}" type="presParOf" srcId="{71C6CCF9-B8B8-4B6B-9060-603E0ED91B4C}" destId="{3C49965F-40A9-44AE-AD4B-5DD41A84CED1}" srcOrd="4" destOrd="0" presId="urn:microsoft.com/office/officeart/2009/layout/ReverseList"/>
    <dgm:cxn modelId="{6E5666B8-8C8E-43ED-9C6B-ACB8153790AC}" type="presParOf" srcId="{71C6CCF9-B8B8-4B6B-9060-603E0ED91B4C}" destId="{A93044BE-FA3C-4D46-BC99-F9210A9298D2}"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A6BA014C-D5CD-45B0-A6E8-DE38B4DCEFFA}">
      <dgm:prSet custT="1"/>
      <dgm:spPr/>
      <dgm:t>
        <a:bodyPr/>
        <a:lstStyle/>
        <a:p>
          <a:r>
            <a:rPr lang="en-US" sz="1600" b="0" i="0" dirty="0">
              <a:latin typeface="Constantia (Body)"/>
            </a:rPr>
            <a:t>Shape : 5,805 rows and 9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a:latin typeface="Constantia (Body)"/>
            </a:rPr>
            <a:t>232 duplicate rows/records were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 of only object columns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custLinFactNeighborY="1079">
        <dgm:presLayoutVars>
          <dgm:chMax val="0"/>
          <dgm:chPref val="0"/>
          <dgm:bulletEnabled val="1"/>
        </dgm:presLayoutVars>
      </dgm:prSet>
      <dgm:spPr/>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pt>
  </dgm:ptLst>
  <dgm:cxnLst>
    <dgm:cxn modelId="{9A5B3212-7BAB-4FE9-9B07-D3D74F23C04F}" type="presOf" srcId="{192D9088-0E6C-46F1-9F85-A5FD4F11ECA9}" destId="{97980B12-612D-45AF-96B7-86D66152C1E9}" srcOrd="0" destOrd="0" presId="urn:microsoft.com/office/officeart/2005/8/layout/matrix2"/>
    <dgm:cxn modelId="{BEF3E33D-AAE3-46D0-B803-64930AD31E3F}" type="presOf" srcId="{0BDD2C3F-9F64-4AFC-BDFA-99B0FD662495}" destId="{409AB205-CA75-4F34-9950-D1778ABE0C5D}"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DEDF3986-9436-4C49-8F62-61BA3C47DC60}" srcId="{0BDD2C3F-9F64-4AFC-BDFA-99B0FD662495}" destId="{1DBF71A1-A201-4EA1-97EA-DB24F49F7E56}" srcOrd="3" destOrd="0" parTransId="{9DB2FCB8-C29E-4ED4-8FB6-0183F2586A47}" sibTransId="{9E15DBF5-A65E-4418-A7F5-AEB065A17EFD}"/>
    <dgm:cxn modelId="{9115828E-064B-43A6-8B7B-73931DC5C463}" srcId="{0BDD2C3F-9F64-4AFC-BDFA-99B0FD662495}" destId="{192D9088-0E6C-46F1-9F85-A5FD4F11ECA9}" srcOrd="1" destOrd="0" parTransId="{12D3E03D-B243-4A51-BF2F-2464335A4416}" sibTransId="{8A095F39-0332-4410-8B60-A5C1F66041C0}"/>
    <dgm:cxn modelId="{10EDE197-4B72-41B3-B1C1-8D30D5A983A8}" type="presOf" srcId="{66F65BFA-2C7D-4B52-A360-F48BEE6838C0}" destId="{65245A7B-7C16-44E2-AEE8-3B675CFCEFDA}" srcOrd="0" destOrd="0" presId="urn:microsoft.com/office/officeart/2005/8/layout/matrix2"/>
    <dgm:cxn modelId="{564A34B1-0AE4-4F2F-A6AD-F461CA32B386}" type="presOf" srcId="{1DBF71A1-A201-4EA1-97EA-DB24F49F7E56}" destId="{B80B054A-6F89-48AB-AE26-0079B56D1C05}" srcOrd="0" destOrd="0" presId="urn:microsoft.com/office/officeart/2005/8/layout/matrix2"/>
    <dgm:cxn modelId="{485ACDD1-8BA5-4FB5-8790-F1B5BAC86222}" type="presOf" srcId="{A6BA014C-D5CD-45B0-A6E8-DE38B4DCEFFA}" destId="{7B103496-DA0E-4685-89BE-480B410F7FCF}"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E1D8CE-FF40-4C4A-9817-2362B1118B6D}">
      <dsp:nvSpPr>
        <dsp:cNvPr id="0" name=""/>
        <dsp:cNvSpPr/>
      </dsp:nvSpPr>
      <dsp:spPr>
        <a:xfrm rot="16200000">
          <a:off x="508596" y="1044934"/>
          <a:ext cx="2212668" cy="1352175"/>
        </a:xfrm>
        <a:prstGeom prst="round2SameRect">
          <a:avLst>
            <a:gd name="adj1" fmla="val 16670"/>
            <a:gd name="adj2" fmla="val 0"/>
          </a:avLst>
        </a:prstGeom>
        <a:solidFill>
          <a:schemeClr val="accent2">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101600" rIns="91440" bIns="101600" numCol="1" spcCol="1270" anchor="t" anchorCtr="0">
          <a:noAutofit/>
        </a:bodyPr>
        <a:lstStyle/>
        <a:p>
          <a:pPr marL="0" lvl="0" indent="0" algn="l" defTabSz="711200">
            <a:lnSpc>
              <a:spcPct val="90000"/>
            </a:lnSpc>
            <a:spcBef>
              <a:spcPct val="0"/>
            </a:spcBef>
            <a:spcAft>
              <a:spcPct val="35000"/>
            </a:spcAft>
            <a:buNone/>
          </a:pPr>
          <a:r>
            <a:rPr lang="en-US" sz="1600" kern="1200" dirty="0"/>
            <a:t>Web Scraping</a:t>
          </a:r>
        </a:p>
        <a:p>
          <a:pPr marL="114300" lvl="1" indent="-114300" algn="l" defTabSz="533400">
            <a:lnSpc>
              <a:spcPct val="90000"/>
            </a:lnSpc>
            <a:spcBef>
              <a:spcPct val="0"/>
            </a:spcBef>
            <a:spcAft>
              <a:spcPct val="15000"/>
            </a:spcAft>
            <a:buChar char="•"/>
          </a:pPr>
          <a:r>
            <a:rPr lang="en-US" sz="1200" kern="1200" dirty="0"/>
            <a:t>Wrote code to collect data</a:t>
          </a:r>
        </a:p>
        <a:p>
          <a:pPr marL="114300" lvl="1" indent="-114300" algn="l" defTabSz="533400">
            <a:lnSpc>
              <a:spcPct val="90000"/>
            </a:lnSpc>
            <a:spcBef>
              <a:spcPct val="0"/>
            </a:spcBef>
            <a:spcAft>
              <a:spcPct val="15000"/>
            </a:spcAft>
            <a:buChar char="•"/>
          </a:pPr>
          <a:r>
            <a:rPr lang="en-US" sz="1200" kern="1200" dirty="0"/>
            <a:t>Ensured the data collected is legitimate and valid</a:t>
          </a:r>
        </a:p>
      </dsp:txBody>
      <dsp:txXfrm rot="5400000">
        <a:off x="1004862" y="680708"/>
        <a:ext cx="1286155" cy="2080628"/>
      </dsp:txXfrm>
    </dsp:sp>
    <dsp:sp modelId="{3A76F6E3-BE2C-4E68-B27C-D774B28C018E}">
      <dsp:nvSpPr>
        <dsp:cNvPr id="0" name=""/>
        <dsp:cNvSpPr/>
      </dsp:nvSpPr>
      <dsp:spPr>
        <a:xfrm rot="5400000">
          <a:off x="1922171" y="1044934"/>
          <a:ext cx="2212668" cy="1352175"/>
        </a:xfrm>
        <a:prstGeom prst="round2SameRect">
          <a:avLst>
            <a:gd name="adj1" fmla="val 16670"/>
            <a:gd name="adj2" fmla="val 0"/>
          </a:avLst>
        </a:prstGeom>
        <a:solidFill>
          <a:schemeClr val="accent2">
            <a:tint val="50000"/>
            <a:hueOff val="-4212277"/>
            <a:satOff val="14580"/>
            <a:lumOff val="1088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101600" rIns="60960" bIns="101600" numCol="1" spcCol="1270" anchor="t" anchorCtr="0">
          <a:noAutofit/>
        </a:bodyPr>
        <a:lstStyle/>
        <a:p>
          <a:pPr marL="0" lvl="0" indent="0" algn="l" defTabSz="711200">
            <a:lnSpc>
              <a:spcPct val="90000"/>
            </a:lnSpc>
            <a:spcBef>
              <a:spcPct val="0"/>
            </a:spcBef>
            <a:spcAft>
              <a:spcPct val="35000"/>
            </a:spcAft>
            <a:buNone/>
          </a:pPr>
          <a:r>
            <a:rPr lang="en-US" sz="1600" kern="1200" dirty="0"/>
            <a:t>Machine Learning</a:t>
          </a:r>
        </a:p>
        <a:p>
          <a:pPr marL="114300" lvl="1" indent="-114300" algn="l" defTabSz="533400">
            <a:lnSpc>
              <a:spcPct val="90000"/>
            </a:lnSpc>
            <a:spcBef>
              <a:spcPct val="0"/>
            </a:spcBef>
            <a:spcAft>
              <a:spcPct val="15000"/>
            </a:spcAft>
            <a:buChar char="•"/>
          </a:pPr>
          <a:r>
            <a:rPr lang="en-US" sz="1200" kern="1200" dirty="0"/>
            <a:t>formed Data cleaning, EDA, Visualization etc.</a:t>
          </a:r>
        </a:p>
        <a:p>
          <a:pPr marL="114300" lvl="1" indent="-114300" algn="l" defTabSz="533400">
            <a:lnSpc>
              <a:spcPct val="90000"/>
            </a:lnSpc>
            <a:spcBef>
              <a:spcPct val="0"/>
            </a:spcBef>
            <a:spcAft>
              <a:spcPct val="15000"/>
            </a:spcAft>
            <a:buChar char="•"/>
          </a:pPr>
          <a:r>
            <a:rPr lang="en-US" sz="1200" kern="1200" dirty="0"/>
            <a:t>Created multiple models and hyper tuned them</a:t>
          </a:r>
        </a:p>
      </dsp:txBody>
      <dsp:txXfrm rot="-5400000">
        <a:off x="2352417" y="680708"/>
        <a:ext cx="1286155" cy="2080628"/>
      </dsp:txXfrm>
    </dsp:sp>
    <dsp:sp modelId="{3C49965F-40A9-44AE-AD4B-5DD41A84CED1}">
      <dsp:nvSpPr>
        <dsp:cNvPr id="0" name=""/>
        <dsp:cNvSpPr/>
      </dsp:nvSpPr>
      <dsp:spPr>
        <a:xfrm>
          <a:off x="1614792" y="0"/>
          <a:ext cx="1413574" cy="1413506"/>
        </a:xfrm>
        <a:prstGeom prst="circularArrow">
          <a:avLst>
            <a:gd name="adj1" fmla="val 12500"/>
            <a:gd name="adj2" fmla="val 1142322"/>
            <a:gd name="adj3" fmla="val 20457678"/>
            <a:gd name="adj4" fmla="val 10800000"/>
            <a:gd name="adj5" fmla="val 125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3044BE-FA3C-4D46-BC99-F9210A9298D2}">
      <dsp:nvSpPr>
        <dsp:cNvPr id="0" name=""/>
        <dsp:cNvSpPr/>
      </dsp:nvSpPr>
      <dsp:spPr>
        <a:xfrm rot="10800000">
          <a:off x="1614792" y="2028193"/>
          <a:ext cx="1413574" cy="1413506"/>
        </a:xfrm>
        <a:prstGeom prst="circularArrow">
          <a:avLst>
            <a:gd name="adj1" fmla="val 12500"/>
            <a:gd name="adj2" fmla="val 1142322"/>
            <a:gd name="adj3" fmla="val 20457678"/>
            <a:gd name="adj4" fmla="val 10800000"/>
            <a:gd name="adj5" fmla="val 12500"/>
          </a:avLst>
        </a:prstGeom>
        <a:solidFill>
          <a:schemeClr val="accent2">
            <a:hueOff val="-3392975"/>
            <a:satOff val="11185"/>
            <a:lumOff val="1196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285376"/>
          <a:ext cx="2065693" cy="955344"/>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Data Cleaning</a:t>
          </a:r>
        </a:p>
      </dsp:txBody>
      <dsp:txXfrm>
        <a:off x="4543" y="285376"/>
        <a:ext cx="2065693" cy="636896"/>
      </dsp:txXfrm>
    </dsp:sp>
    <dsp:sp modelId="{9D677988-374B-4BBA-B73C-8BE59201B4AA}">
      <dsp:nvSpPr>
        <dsp:cNvPr id="0" name=""/>
        <dsp:cNvSpPr/>
      </dsp:nvSpPr>
      <dsp:spPr>
        <a:xfrm>
          <a:off x="427637" y="922273"/>
          <a:ext cx="2065693" cy="2945250"/>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Import the collected data from web scraping</a:t>
          </a:r>
        </a:p>
        <a:p>
          <a:pPr marL="171450" lvl="1" indent="-171450" algn="l" defTabSz="755650">
            <a:lnSpc>
              <a:spcPct val="90000"/>
            </a:lnSpc>
            <a:spcBef>
              <a:spcPct val="0"/>
            </a:spcBef>
            <a:spcAft>
              <a:spcPct val="15000"/>
            </a:spcAft>
            <a:buChar char="•"/>
          </a:pPr>
          <a:r>
            <a:rPr lang="en-US" sz="1700" kern="1200" dirty="0"/>
            <a:t>Clean and format the records as per usage by using various imputation techniques</a:t>
          </a:r>
        </a:p>
      </dsp:txBody>
      <dsp:txXfrm>
        <a:off x="488139" y="982775"/>
        <a:ext cx="1944689" cy="2824246"/>
      </dsp:txXfrm>
    </dsp:sp>
    <dsp:sp modelId="{51EA4E37-9197-43C9-9502-961CC2F00719}">
      <dsp:nvSpPr>
        <dsp:cNvPr id="0" name=""/>
        <dsp:cNvSpPr/>
      </dsp:nvSpPr>
      <dsp:spPr>
        <a:xfrm>
          <a:off x="2383388" y="346675"/>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2383388" y="449535"/>
        <a:ext cx="509592" cy="308578"/>
      </dsp:txXfrm>
    </dsp:sp>
    <dsp:sp modelId="{6BB0ABCB-2373-47ED-9774-278F8EE9E9B2}">
      <dsp:nvSpPr>
        <dsp:cNvPr id="0" name=""/>
        <dsp:cNvSpPr/>
      </dsp:nvSpPr>
      <dsp:spPr>
        <a:xfrm>
          <a:off x="3322843" y="285376"/>
          <a:ext cx="2065693" cy="955344"/>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Exploratory Data Analysis</a:t>
          </a:r>
        </a:p>
      </dsp:txBody>
      <dsp:txXfrm>
        <a:off x="3322843" y="285376"/>
        <a:ext cx="2065693" cy="636896"/>
      </dsp:txXfrm>
    </dsp:sp>
    <dsp:sp modelId="{93C83A52-6E6B-41FD-9424-D118FD751CED}">
      <dsp:nvSpPr>
        <dsp:cNvPr id="0" name=""/>
        <dsp:cNvSpPr/>
      </dsp:nvSpPr>
      <dsp:spPr>
        <a:xfrm>
          <a:off x="3745937" y="922273"/>
          <a:ext cx="2065693" cy="2945250"/>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Check through all the dataset information like datatype, missing value, duplicate value etc.</a:t>
          </a:r>
        </a:p>
        <a:p>
          <a:pPr marL="171450" lvl="1" indent="-171450" algn="l" defTabSz="755650">
            <a:lnSpc>
              <a:spcPct val="90000"/>
            </a:lnSpc>
            <a:spcBef>
              <a:spcPct val="0"/>
            </a:spcBef>
            <a:spcAft>
              <a:spcPct val="15000"/>
            </a:spcAft>
            <a:buChar char="•"/>
          </a:pPr>
          <a:r>
            <a:rPr lang="en-US" sz="1700" kern="1200" dirty="0"/>
            <a:t>Analyze each and every data record to ensure we have usable information</a:t>
          </a:r>
        </a:p>
      </dsp:txBody>
      <dsp:txXfrm>
        <a:off x="3806439" y="982775"/>
        <a:ext cx="1944689" cy="2824246"/>
      </dsp:txXfrm>
    </dsp:sp>
    <dsp:sp modelId="{A66EA167-6AD2-4AA4-A421-59E2B4561DDF}">
      <dsp:nvSpPr>
        <dsp:cNvPr id="0" name=""/>
        <dsp:cNvSpPr/>
      </dsp:nvSpPr>
      <dsp:spPr>
        <a:xfrm>
          <a:off x="5701689" y="346675"/>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5701689" y="449535"/>
        <a:ext cx="509592" cy="308578"/>
      </dsp:txXfrm>
    </dsp:sp>
    <dsp:sp modelId="{3E371716-205E-4EF6-A7ED-14278F63B034}">
      <dsp:nvSpPr>
        <dsp:cNvPr id="0" name=""/>
        <dsp:cNvSpPr/>
      </dsp:nvSpPr>
      <dsp:spPr>
        <a:xfrm>
          <a:off x="6641144" y="285376"/>
          <a:ext cx="2065693" cy="955344"/>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Visualization and Data Preprocessing</a:t>
          </a:r>
        </a:p>
      </dsp:txBody>
      <dsp:txXfrm>
        <a:off x="6641144" y="285376"/>
        <a:ext cx="2065693" cy="636896"/>
      </dsp:txXfrm>
    </dsp:sp>
    <dsp:sp modelId="{D91F2413-E4E3-4058-AF8C-E44208B5C14B}">
      <dsp:nvSpPr>
        <dsp:cNvPr id="0" name=""/>
        <dsp:cNvSpPr/>
      </dsp:nvSpPr>
      <dsp:spPr>
        <a:xfrm>
          <a:off x="7064238" y="922273"/>
          <a:ext cx="2065693" cy="2945250"/>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Use various visualization methods to check the data distribution identify presence of outliers and skewness</a:t>
          </a:r>
        </a:p>
        <a:p>
          <a:pPr marL="171450" lvl="1" indent="-171450" algn="l" defTabSz="755650">
            <a:lnSpc>
              <a:spcPct val="90000"/>
            </a:lnSpc>
            <a:spcBef>
              <a:spcPct val="0"/>
            </a:spcBef>
            <a:spcAft>
              <a:spcPct val="15000"/>
            </a:spcAft>
            <a:buChar char="•"/>
          </a:pPr>
          <a:r>
            <a:rPr lang="en-US" sz="1700" kern="1200" dirty="0"/>
            <a:t>Perform encoding and scaling methods</a:t>
          </a:r>
        </a:p>
      </dsp:txBody>
      <dsp:txXfrm>
        <a:off x="7124740" y="982775"/>
        <a:ext cx="1944689" cy="28242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236356"/>
          <a:ext cx="2065693" cy="913912"/>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Model Building</a:t>
          </a:r>
        </a:p>
      </dsp:txBody>
      <dsp:txXfrm>
        <a:off x="4543" y="236356"/>
        <a:ext cx="2065693" cy="609275"/>
      </dsp:txXfrm>
    </dsp:sp>
    <dsp:sp modelId="{9D677988-374B-4BBA-B73C-8BE59201B4AA}">
      <dsp:nvSpPr>
        <dsp:cNvPr id="0" name=""/>
        <dsp:cNvSpPr/>
      </dsp:nvSpPr>
      <dsp:spPr>
        <a:xfrm>
          <a:off x="427637" y="845631"/>
          <a:ext cx="2065693" cy="3413812"/>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Create appropriate Regression Machine Learning model function</a:t>
          </a:r>
        </a:p>
        <a:p>
          <a:pPr marL="171450" lvl="1" indent="-171450" algn="l" defTabSz="711200">
            <a:lnSpc>
              <a:spcPct val="90000"/>
            </a:lnSpc>
            <a:spcBef>
              <a:spcPct val="0"/>
            </a:spcBef>
            <a:spcAft>
              <a:spcPct val="15000"/>
            </a:spcAft>
            <a:buChar char="•"/>
          </a:pPr>
          <a:r>
            <a:rPr lang="en-US" sz="1600" kern="1200" dirty="0"/>
            <a:t>Need to ensure that whenever the regression function is called it is able to process all the necessary parameters</a:t>
          </a:r>
        </a:p>
      </dsp:txBody>
      <dsp:txXfrm>
        <a:off x="488139" y="906133"/>
        <a:ext cx="1944689" cy="3292808"/>
      </dsp:txXfrm>
    </dsp:sp>
    <dsp:sp modelId="{51EA4E37-9197-43C9-9502-961CC2F00719}">
      <dsp:nvSpPr>
        <dsp:cNvPr id="0" name=""/>
        <dsp:cNvSpPr/>
      </dsp:nvSpPr>
      <dsp:spPr>
        <a:xfrm>
          <a:off x="2383388" y="283844"/>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2383388" y="386704"/>
        <a:ext cx="509592" cy="308578"/>
      </dsp:txXfrm>
    </dsp:sp>
    <dsp:sp modelId="{6BB0ABCB-2373-47ED-9774-278F8EE9E9B2}">
      <dsp:nvSpPr>
        <dsp:cNvPr id="0" name=""/>
        <dsp:cNvSpPr/>
      </dsp:nvSpPr>
      <dsp:spPr>
        <a:xfrm>
          <a:off x="3322843" y="236356"/>
          <a:ext cx="2065693" cy="913912"/>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Model Evaluation</a:t>
          </a:r>
        </a:p>
      </dsp:txBody>
      <dsp:txXfrm>
        <a:off x="3322843" y="236356"/>
        <a:ext cx="2065693" cy="609275"/>
      </dsp:txXfrm>
    </dsp:sp>
    <dsp:sp modelId="{93C83A52-6E6B-41FD-9424-D118FD751CED}">
      <dsp:nvSpPr>
        <dsp:cNvPr id="0" name=""/>
        <dsp:cNvSpPr/>
      </dsp:nvSpPr>
      <dsp:spPr>
        <a:xfrm>
          <a:off x="3745937" y="845631"/>
          <a:ext cx="2065693" cy="3413812"/>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Usage of evaluation metrics to check the accuracy of the models over trained and test data inputs</a:t>
          </a:r>
        </a:p>
        <a:p>
          <a:pPr marL="171450" lvl="1" indent="-171450" algn="l" defTabSz="711200">
            <a:lnSpc>
              <a:spcPct val="90000"/>
            </a:lnSpc>
            <a:spcBef>
              <a:spcPct val="0"/>
            </a:spcBef>
            <a:spcAft>
              <a:spcPct val="15000"/>
            </a:spcAft>
            <a:buChar char="•"/>
          </a:pPr>
          <a:r>
            <a:rPr lang="en-US" sz="1600" kern="1200" dirty="0"/>
            <a:t>Ensure the cross validation techniques helps in reducing over fitting and under fitting data</a:t>
          </a:r>
        </a:p>
      </dsp:txBody>
      <dsp:txXfrm>
        <a:off x="3806439" y="906133"/>
        <a:ext cx="1944689" cy="3292808"/>
      </dsp:txXfrm>
    </dsp:sp>
    <dsp:sp modelId="{A66EA167-6AD2-4AA4-A421-59E2B4561DDF}">
      <dsp:nvSpPr>
        <dsp:cNvPr id="0" name=""/>
        <dsp:cNvSpPr/>
      </dsp:nvSpPr>
      <dsp:spPr>
        <a:xfrm>
          <a:off x="5701689" y="283844"/>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5701689" y="386704"/>
        <a:ext cx="509592" cy="308578"/>
      </dsp:txXfrm>
    </dsp:sp>
    <dsp:sp modelId="{3E371716-205E-4EF6-A7ED-14278F63B034}">
      <dsp:nvSpPr>
        <dsp:cNvPr id="0" name=""/>
        <dsp:cNvSpPr/>
      </dsp:nvSpPr>
      <dsp:spPr>
        <a:xfrm>
          <a:off x="6641144" y="236356"/>
          <a:ext cx="2065693" cy="913912"/>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Hyperparameter Tuning Best Model</a:t>
          </a:r>
        </a:p>
      </dsp:txBody>
      <dsp:txXfrm>
        <a:off x="6641144" y="236356"/>
        <a:ext cx="2065693" cy="609275"/>
      </dsp:txXfrm>
    </dsp:sp>
    <dsp:sp modelId="{D91F2413-E4E3-4058-AF8C-E44208B5C14B}">
      <dsp:nvSpPr>
        <dsp:cNvPr id="0" name=""/>
        <dsp:cNvSpPr/>
      </dsp:nvSpPr>
      <dsp:spPr>
        <a:xfrm>
          <a:off x="7064238" y="845631"/>
          <a:ext cx="2065693" cy="3413812"/>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Choosing the appropriate Regression Machine Learning model to check various parameter permutation and combinations</a:t>
          </a:r>
        </a:p>
        <a:p>
          <a:pPr marL="171450" lvl="1" indent="-171450" algn="l" defTabSz="711200">
            <a:lnSpc>
              <a:spcPct val="90000"/>
            </a:lnSpc>
            <a:spcBef>
              <a:spcPct val="0"/>
            </a:spcBef>
            <a:spcAft>
              <a:spcPct val="15000"/>
            </a:spcAft>
            <a:buChar char="•"/>
          </a:pPr>
          <a:r>
            <a:rPr lang="en-US" sz="1600" kern="1200" dirty="0"/>
            <a:t>Using Grid Search CV to obtain the best parameters that can be plugged into the selected model</a:t>
          </a:r>
        </a:p>
      </dsp:txBody>
      <dsp:txXfrm>
        <a:off x="7124740" y="906133"/>
        <a:ext cx="1944689" cy="32928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228599" y="0"/>
          <a:ext cx="4114800" cy="4114800"/>
        </a:xfrm>
        <a:prstGeom prst="quadArrow">
          <a:avLst>
            <a:gd name="adj1" fmla="val 2000"/>
            <a:gd name="adj2" fmla="val 4000"/>
            <a:gd name="adj3" fmla="val 5000"/>
          </a:avLst>
        </a:prstGeom>
        <a:solidFill>
          <a:schemeClr val="accent2">
            <a:tint val="40000"/>
            <a:hueOff val="0"/>
            <a:satOff val="0"/>
            <a:lumOff val="0"/>
            <a:alphaOff val="0"/>
          </a:schemeClr>
        </a:solidFill>
        <a:ln w="9525"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B103496-DA0E-4685-89BE-480B410F7FCF}">
      <dsp:nvSpPr>
        <dsp:cNvPr id="0" name=""/>
        <dsp:cNvSpPr/>
      </dsp:nvSpPr>
      <dsp:spPr>
        <a:xfrm>
          <a:off x="496061" y="285221"/>
          <a:ext cx="1645920" cy="164592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Shape : 5,805 rows and 9 columns</a:t>
          </a:r>
        </a:p>
      </dsp:txBody>
      <dsp:txXfrm>
        <a:off x="576408" y="365568"/>
        <a:ext cx="1485226" cy="1485226"/>
      </dsp:txXfrm>
    </dsp:sp>
    <dsp:sp modelId="{97980B12-612D-45AF-96B7-86D66152C1E9}">
      <dsp:nvSpPr>
        <dsp:cNvPr id="0" name=""/>
        <dsp:cNvSpPr/>
      </dsp:nvSpPr>
      <dsp:spPr>
        <a:xfrm>
          <a:off x="2430017" y="267462"/>
          <a:ext cx="1645920" cy="1645920"/>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No null values present</a:t>
          </a:r>
          <a:endParaRPr lang="en-US" sz="1600" kern="1200" dirty="0">
            <a:latin typeface="Constantia (Body)"/>
          </a:endParaRPr>
        </a:p>
      </dsp:txBody>
      <dsp:txXfrm>
        <a:off x="2510364" y="347809"/>
        <a:ext cx="1485226" cy="1485226"/>
      </dsp:txXfrm>
    </dsp:sp>
    <dsp:sp modelId="{65245A7B-7C16-44E2-AEE8-3B675CFCEFDA}">
      <dsp:nvSpPr>
        <dsp:cNvPr id="0" name=""/>
        <dsp:cNvSpPr/>
      </dsp:nvSpPr>
      <dsp:spPr>
        <a:xfrm>
          <a:off x="496061" y="2201418"/>
          <a:ext cx="1645920" cy="1645920"/>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232 duplicate rows/records were found</a:t>
          </a:r>
          <a:endParaRPr lang="en-US" sz="1600" kern="1200" dirty="0">
            <a:latin typeface="Constantia (Body)"/>
          </a:endParaRPr>
        </a:p>
      </dsp:txBody>
      <dsp:txXfrm>
        <a:off x="576408" y="2281765"/>
        <a:ext cx="1485226" cy="1485226"/>
      </dsp:txXfrm>
    </dsp:sp>
    <dsp:sp modelId="{B80B054A-6F89-48AB-AE26-0079B56D1C05}">
      <dsp:nvSpPr>
        <dsp:cNvPr id="0" name=""/>
        <dsp:cNvSpPr/>
      </dsp:nvSpPr>
      <dsp:spPr>
        <a:xfrm>
          <a:off x="2430017" y="2201418"/>
          <a:ext cx="1645920" cy="1645920"/>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Datatype of only object columns are in dataset</a:t>
          </a:r>
          <a:endParaRPr lang="en-US" sz="1600" kern="1200" dirty="0">
            <a:latin typeface="Constantia (Body)"/>
          </a:endParaRPr>
        </a:p>
      </dsp:txBody>
      <dsp:txXfrm>
        <a:off x="2510364" y="2281765"/>
        <a:ext cx="1485226" cy="1485226"/>
      </dsp:txXfrm>
    </dsp:sp>
  </dsp:spTree>
</dsp:drawing>
</file>

<file path=ppt/diagrams/layout1.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A5A207F-0F91-42F2-96D0-049C6003623B}" type="datetimeFigureOut">
              <a:rPr lang="en-US"/>
              <a:t>1/29/2022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567D4A-04CB-4EDF-8FB1-342A02FC8EC5}" type="slidenum">
              <a:rPr/>
              <a:t>‹#›</a:t>
            </a:fld>
            <a:endParaRPr/>
          </a:p>
        </p:txBody>
      </p:sp>
    </p:spTree>
    <p:extLst>
      <p:ext uri="{BB962C8B-B14F-4D97-AF65-F5344CB8AC3E}">
        <p14:creationId xmlns:p14="http://schemas.microsoft.com/office/powerpoint/2010/main" val="158012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CC13F5-F2B1-464B-BE8F-27ABFBD2FBDE}" type="datetimeFigureOut">
              <a:rPr lang="en-US"/>
              <a:t>1/29/2022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61351F-DBB1-4664-ADA9-83BC7CB8848D}" type="slidenum">
              <a:rPr/>
              <a:t>‹#›</a:t>
            </a:fld>
            <a:endParaRPr/>
          </a:p>
        </p:txBody>
      </p:sp>
    </p:spTree>
    <p:extLst>
      <p:ext uri="{BB962C8B-B14F-4D97-AF65-F5344CB8AC3E}">
        <p14:creationId xmlns:p14="http://schemas.microsoft.com/office/powerpoint/2010/main" val="3642362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150" y="802299"/>
            <a:ext cx="8634824" cy="2541431"/>
          </a:xfrm>
        </p:spPr>
        <p:txBody>
          <a:bodyPr bIns="0" anchor="b">
            <a:normAutofit/>
          </a:bodyPr>
          <a:lstStyle>
            <a:lvl1pPr algn="l">
              <a:defRPr sz="6598"/>
            </a:lvl1pPr>
          </a:lstStyle>
          <a:p>
            <a:r>
              <a:rPr lang="en-US"/>
              <a:t>Click to edit Master title style</a:t>
            </a:r>
            <a:endParaRPr lang="en-US" dirty="0"/>
          </a:p>
        </p:txBody>
      </p:sp>
      <p:sp>
        <p:nvSpPr>
          <p:cNvPr id="3" name="Subtitle 2"/>
          <p:cNvSpPr>
            <a:spLocks noGrp="1"/>
          </p:cNvSpPr>
          <p:nvPr>
            <p:ph type="subTitle" idx="1"/>
          </p:nvPr>
        </p:nvSpPr>
        <p:spPr>
          <a:xfrm>
            <a:off x="2417150" y="3531205"/>
            <a:ext cx="8634823" cy="977621"/>
          </a:xfrm>
        </p:spPr>
        <p:txBody>
          <a:bodyPr tIns="91440" bIns="91440">
            <a:normAutofit/>
          </a:bodyPr>
          <a:lstStyle>
            <a:lvl1pPr marL="0" indent="0" algn="l">
              <a:buNone/>
              <a:defRPr sz="1799" b="0" cap="all" baseline="0">
                <a:solidFill>
                  <a:schemeClr val="tx1"/>
                </a:solidFill>
              </a:defRPr>
            </a:lvl1pPr>
            <a:lvl2pPr marL="457063" indent="0" algn="ctr">
              <a:buNone/>
              <a:defRPr sz="17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D2A58A-F6A3-44B4-8553-CA3EAF252FB7}" type="datetime1">
              <a:rPr lang="en-US" smtClean="0"/>
              <a:t>1/29/2022</a:t>
            </a:fld>
            <a:endParaRPr lang="en-US"/>
          </a:p>
        </p:txBody>
      </p:sp>
      <p:sp>
        <p:nvSpPr>
          <p:cNvPr id="5" name="Footer Placeholder 4"/>
          <p:cNvSpPr>
            <a:spLocks noGrp="1"/>
          </p:cNvSpPr>
          <p:nvPr>
            <p:ph type="ftr" sz="quarter" idx="11"/>
          </p:nvPr>
        </p:nvSpPr>
        <p:spPr>
          <a:xfrm>
            <a:off x="2415871" y="329308"/>
            <a:ext cx="4972620" cy="309201"/>
          </a:xfrm>
        </p:spPr>
        <p:txBody>
          <a:bodyPr/>
          <a:lstStyle/>
          <a:p>
            <a:r>
              <a:rPr lang="en-US"/>
              <a:t>Add a footer</a:t>
            </a:r>
          </a:p>
        </p:txBody>
      </p:sp>
      <p:sp>
        <p:nvSpPr>
          <p:cNvPr id="6" name="Slide Number Placeholder 5"/>
          <p:cNvSpPr>
            <a:spLocks noGrp="1"/>
          </p:cNvSpPr>
          <p:nvPr>
            <p:ph type="sldNum" sz="quarter" idx="12"/>
          </p:nvPr>
        </p:nvSpPr>
        <p:spPr>
          <a:xfrm>
            <a:off x="1437290" y="798973"/>
            <a:ext cx="810808" cy="503578"/>
          </a:xfrm>
        </p:spPr>
        <p:txBody>
          <a:bodyPr/>
          <a:lstStyle/>
          <a:p>
            <a:fld id="{81FEFA0A-2F20-4B60-98C6-5FFDA469AA1C}" type="slidenum">
              <a:rPr lang="en-US" smtClean="0"/>
              <a:t>‹#›</a:t>
            </a:fld>
            <a:endParaRPr lang="en-US"/>
          </a:p>
        </p:txBody>
      </p:sp>
      <p:cxnSp>
        <p:nvCxnSpPr>
          <p:cNvPr id="15" name="Straight Connector 14"/>
          <p:cNvCxnSpPr/>
          <p:nvPr/>
        </p:nvCxnSpPr>
        <p:spPr>
          <a:xfrm>
            <a:off x="2417150" y="3528542"/>
            <a:ext cx="863482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96217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8F513F-1C7D-48A3-9E66-761794785CC6}" type="datetime1">
              <a:rPr lang="en-US" smtClean="0"/>
              <a:t>1/29/2022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cxnSp>
        <p:nvCxnSpPr>
          <p:cNvPr id="26" name="Straight Connector 25"/>
          <p:cNvCxnSpPr/>
          <p:nvPr/>
        </p:nvCxnSpPr>
        <p:spPr>
          <a:xfrm>
            <a:off x="1453517" y="1847088"/>
            <a:ext cx="960502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5820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6653" y="798974"/>
            <a:ext cx="1615321"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296" y="798974"/>
            <a:ext cx="7826791"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5BC340-5827-402A-ABD7-86B6900F77A8}" type="datetime1">
              <a:rPr lang="en-US" smtClean="0"/>
              <a:t>1/29/2022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cxnSp>
        <p:nvCxnSpPr>
          <p:cNvPr id="15" name="Straight Connector 14"/>
          <p:cNvCxnSpPr/>
          <p:nvPr/>
        </p:nvCxnSpPr>
        <p:spPr>
          <a:xfrm>
            <a:off x="9436653"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0413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05BD3E-AD23-4233-B7FD-BCC74AA741B1}" type="datetime1">
              <a:rPr lang="en-US" smtClean="0"/>
              <a:t>1/29/2022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cxnSp>
        <p:nvCxnSpPr>
          <p:cNvPr id="33" name="Straight Connector 32"/>
          <p:cNvCxnSpPr/>
          <p:nvPr/>
        </p:nvCxnSpPr>
        <p:spPr>
          <a:xfrm>
            <a:off x="1453517" y="1847088"/>
            <a:ext cx="960502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62042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3860" y="1756130"/>
            <a:ext cx="8640903" cy="1887950"/>
          </a:xfrm>
        </p:spPr>
        <p:txBody>
          <a:bodyPr anchor="b">
            <a:normAutofit/>
          </a:bodyPr>
          <a:lstStyle>
            <a:lvl1pPr algn="l">
              <a:defRPr sz="3599"/>
            </a:lvl1pPr>
          </a:lstStyle>
          <a:p>
            <a:r>
              <a:rPr lang="en-US"/>
              <a:t>Click to edit Master title style</a:t>
            </a:r>
            <a:endParaRPr lang="en-US" dirty="0"/>
          </a:p>
        </p:txBody>
      </p:sp>
      <p:sp>
        <p:nvSpPr>
          <p:cNvPr id="3" name="Text Placeholder 2"/>
          <p:cNvSpPr>
            <a:spLocks noGrp="1"/>
          </p:cNvSpPr>
          <p:nvPr>
            <p:ph type="body" idx="1"/>
          </p:nvPr>
        </p:nvSpPr>
        <p:spPr>
          <a:xfrm>
            <a:off x="1453861" y="3806196"/>
            <a:ext cx="8628198" cy="1012929"/>
          </a:xfrm>
        </p:spPr>
        <p:txBody>
          <a:bodyPr tIns="91440">
            <a:normAutofit/>
          </a:bodyPr>
          <a:lstStyle>
            <a:lvl1pPr marL="0" indent="0" algn="l">
              <a:buNone/>
              <a:defRPr sz="1799">
                <a:solidFill>
                  <a:schemeClr val="tx1"/>
                </a:solidFill>
              </a:defRPr>
            </a:lvl1pPr>
            <a:lvl2pPr marL="457063" indent="0">
              <a:buNone/>
              <a:defRPr sz="17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F85C56-1C19-4454-A6D4-FDB294070137}" type="datetime1">
              <a:rPr lang="en-US" smtClean="0"/>
              <a:t>1/29/2022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cxnSp>
        <p:nvCxnSpPr>
          <p:cNvPr id="15" name="Straight Connector 14"/>
          <p:cNvCxnSpPr/>
          <p:nvPr/>
        </p:nvCxnSpPr>
        <p:spPr>
          <a:xfrm>
            <a:off x="1453861" y="3804985"/>
            <a:ext cx="862819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3728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8840" y="804890"/>
            <a:ext cx="9603134"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6954" y="2010879"/>
            <a:ext cx="464394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2101" y="2017343"/>
            <a:ext cx="464394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AAEA3F-BC83-4494-8BB2-CF9729692A8C}" type="datetime1">
              <a:rPr lang="en-US" smtClean="0"/>
              <a:t>1/29/2022</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81FEFA0A-2F20-4B60-98C6-5FFDA469AA1C}" type="slidenum">
              <a:rPr lang="en-US" smtClean="0"/>
              <a:t>‹#›</a:t>
            </a:fld>
            <a:endParaRPr lang="en-US"/>
          </a:p>
        </p:txBody>
      </p:sp>
      <p:cxnSp>
        <p:nvCxnSpPr>
          <p:cNvPr id="35" name="Straight Connector 34"/>
          <p:cNvCxnSpPr/>
          <p:nvPr/>
        </p:nvCxnSpPr>
        <p:spPr>
          <a:xfrm>
            <a:off x="1453517" y="1847088"/>
            <a:ext cx="960502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72535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6815" y="804164"/>
            <a:ext cx="9605159"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6814" y="2019550"/>
            <a:ext cx="4643942" cy="801943"/>
          </a:xfrm>
        </p:spPr>
        <p:txBody>
          <a:bodyPr anchor="b">
            <a:normAutofit/>
          </a:bodyPr>
          <a:lstStyle>
            <a:lvl1pPr marL="0" indent="0">
              <a:lnSpc>
                <a:spcPct val="100000"/>
              </a:lnSpc>
              <a:buNone/>
              <a:defRPr sz="2199" b="0" cap="all" baseline="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446814" y="2824270"/>
            <a:ext cx="464394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0692" y="2023004"/>
            <a:ext cx="4643942" cy="802237"/>
          </a:xfrm>
        </p:spPr>
        <p:txBody>
          <a:bodyPr anchor="b">
            <a:normAutofit/>
          </a:bodyPr>
          <a:lstStyle>
            <a:lvl1pPr marL="0" indent="0">
              <a:lnSpc>
                <a:spcPct val="100000"/>
              </a:lnSpc>
              <a:buNone/>
              <a:defRPr sz="2199" b="0" cap="all" baseline="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0692" y="2821491"/>
            <a:ext cx="464394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8BCFC3-C38C-4973-9593-9C0AA203E374}" type="datetime1">
              <a:rPr lang="en-US" smtClean="0"/>
              <a:t>1/29/2022</a:t>
            </a:fld>
            <a:endParaRPr lang="en-US"/>
          </a:p>
        </p:txBody>
      </p:sp>
      <p:sp>
        <p:nvSpPr>
          <p:cNvPr id="8" name="Footer Placeholder 7"/>
          <p:cNvSpPr>
            <a:spLocks noGrp="1"/>
          </p:cNvSpPr>
          <p:nvPr>
            <p:ph type="ftr" sz="quarter" idx="11"/>
          </p:nvPr>
        </p:nvSpPr>
        <p:spPr/>
        <p:txBody>
          <a:bodyPr/>
          <a:lstStyle/>
          <a:p>
            <a:r>
              <a:rPr lang="en-US"/>
              <a:t>Add a footer</a:t>
            </a:r>
          </a:p>
        </p:txBody>
      </p:sp>
      <p:sp>
        <p:nvSpPr>
          <p:cNvPr id="9" name="Slide Number Placeholder 8"/>
          <p:cNvSpPr>
            <a:spLocks noGrp="1"/>
          </p:cNvSpPr>
          <p:nvPr>
            <p:ph type="sldNum" sz="quarter" idx="12"/>
          </p:nvPr>
        </p:nvSpPr>
        <p:spPr/>
        <p:txBody>
          <a:bodyPr/>
          <a:lstStyle/>
          <a:p>
            <a:fld id="{81FEFA0A-2F20-4B60-98C6-5FFDA469AA1C}" type="slidenum">
              <a:rPr lang="en-US" smtClean="0"/>
              <a:t>‹#›</a:t>
            </a:fld>
            <a:endParaRPr lang="en-US"/>
          </a:p>
        </p:txBody>
      </p:sp>
      <p:cxnSp>
        <p:nvCxnSpPr>
          <p:cNvPr id="29" name="Straight Connector 28"/>
          <p:cNvCxnSpPr/>
          <p:nvPr/>
        </p:nvCxnSpPr>
        <p:spPr>
          <a:xfrm>
            <a:off x="1453517" y="1847088"/>
            <a:ext cx="960502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5429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00E9B8-A638-47B9-8EAF-A06FB35BB403}" type="datetime1">
              <a:rPr lang="en-US" smtClean="0"/>
              <a:t>1/29/2022</a:t>
            </a:fld>
            <a:endParaRPr lang="en-US"/>
          </a:p>
        </p:txBody>
      </p:sp>
      <p:sp>
        <p:nvSpPr>
          <p:cNvPr id="4" name="Footer Placeholder 3"/>
          <p:cNvSpPr>
            <a:spLocks noGrp="1"/>
          </p:cNvSpPr>
          <p:nvPr>
            <p:ph type="ftr" sz="quarter" idx="11"/>
          </p:nvPr>
        </p:nvSpPr>
        <p:spPr/>
        <p:txBody>
          <a:bodyPr/>
          <a:lstStyle/>
          <a:p>
            <a:r>
              <a:rPr lang="en-US"/>
              <a:t>Add a footer</a:t>
            </a:r>
          </a:p>
        </p:txBody>
      </p:sp>
      <p:sp>
        <p:nvSpPr>
          <p:cNvPr id="5" name="Slide Number Placeholder 4"/>
          <p:cNvSpPr>
            <a:spLocks noGrp="1"/>
          </p:cNvSpPr>
          <p:nvPr>
            <p:ph type="sldNum" sz="quarter" idx="12"/>
          </p:nvPr>
        </p:nvSpPr>
        <p:spPr/>
        <p:txBody>
          <a:bodyPr/>
          <a:lstStyle/>
          <a:p>
            <a:fld id="{81FEFA0A-2F20-4B60-98C6-5FFDA469AA1C}" type="slidenum">
              <a:rPr lang="en-US" smtClean="0"/>
              <a:t>‹#›</a:t>
            </a:fld>
            <a:endParaRPr lang="en-US"/>
          </a:p>
        </p:txBody>
      </p:sp>
      <p:cxnSp>
        <p:nvCxnSpPr>
          <p:cNvPr id="25" name="Straight Connector 24"/>
          <p:cNvCxnSpPr/>
          <p:nvPr/>
        </p:nvCxnSpPr>
        <p:spPr>
          <a:xfrm>
            <a:off x="1453517" y="1847088"/>
            <a:ext cx="960502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47022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0414C0-40BC-46FB-ADE3-F7141007B5FB}" type="datetime1">
              <a:rPr lang="en-US" smtClean="0"/>
              <a:t>1/29/2022</a:t>
            </a:fld>
            <a:endParaRPr lang="en-US"/>
          </a:p>
        </p:txBody>
      </p:sp>
      <p:sp>
        <p:nvSpPr>
          <p:cNvPr id="3" name="Footer Placeholder 2"/>
          <p:cNvSpPr>
            <a:spLocks noGrp="1"/>
          </p:cNvSpPr>
          <p:nvPr>
            <p:ph type="ftr" sz="quarter" idx="11"/>
          </p:nvPr>
        </p:nvSpPr>
        <p:spPr/>
        <p:txBody>
          <a:bodyPr/>
          <a:lstStyle/>
          <a:p>
            <a:r>
              <a:rPr lang="en-US"/>
              <a:t>Add a footer</a:t>
            </a:r>
          </a:p>
        </p:txBody>
      </p:sp>
      <p:sp>
        <p:nvSpPr>
          <p:cNvPr id="4" name="Slide Number Placeholder 3"/>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1441168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295" y="798973"/>
            <a:ext cx="3272247" cy="2247117"/>
          </a:xfrm>
        </p:spPr>
        <p:txBody>
          <a:bodyPr anchor="b">
            <a:normAutofit/>
          </a:bodyPr>
          <a:lstStyle>
            <a:lvl1pPr algn="l">
              <a:defRPr sz="2399"/>
            </a:lvl1pPr>
          </a:lstStyle>
          <a:p>
            <a:r>
              <a:rPr lang="en-US"/>
              <a:t>Click to edit Master title style</a:t>
            </a:r>
            <a:endParaRPr lang="en-US" dirty="0"/>
          </a:p>
        </p:txBody>
      </p:sp>
      <p:sp>
        <p:nvSpPr>
          <p:cNvPr id="3" name="Content Placeholder 2"/>
          <p:cNvSpPr>
            <a:spLocks noGrp="1"/>
          </p:cNvSpPr>
          <p:nvPr>
            <p:ph idx="1"/>
          </p:nvPr>
        </p:nvSpPr>
        <p:spPr>
          <a:xfrm>
            <a:off x="5042401" y="798974"/>
            <a:ext cx="6010904"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295" y="3205492"/>
            <a:ext cx="3274160" cy="2248181"/>
          </a:xfrm>
        </p:spPr>
        <p:txBody>
          <a:bodyPr/>
          <a:lstStyle>
            <a:lvl1pPr marL="0" indent="0" algn="l">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18BC97-2F5E-4770-AEEF-8F2730A3EA80}" type="datetime1">
              <a:rPr lang="en-US" smtClean="0"/>
              <a:t>1/29/2022</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81FEFA0A-2F20-4B60-98C6-5FFDA469AA1C}" type="slidenum">
              <a:rPr lang="en-US" smtClean="0"/>
              <a:t>‹#›</a:t>
            </a:fld>
            <a:endParaRPr lang="en-US"/>
          </a:p>
        </p:txBody>
      </p:sp>
      <p:cxnSp>
        <p:nvCxnSpPr>
          <p:cNvPr id="17" name="Straight Connector 16"/>
          <p:cNvCxnSpPr/>
          <p:nvPr/>
        </p:nvCxnSpPr>
        <p:spPr>
          <a:xfrm>
            <a:off x="1447903" y="3205491"/>
            <a:ext cx="3268639"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58270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5440" y="482171"/>
            <a:ext cx="4073472"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0828" y="1129513"/>
            <a:ext cx="5530887" cy="1830584"/>
          </a:xfrm>
        </p:spPr>
        <p:txBody>
          <a:bodyPr anchor="b">
            <a:normAutofit/>
          </a:bodyPr>
          <a:lstStyle>
            <a:lvl1pPr>
              <a:defRPr sz="3199"/>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2274" y="1122543"/>
            <a:ext cx="2790444" cy="3866327"/>
          </a:xfrm>
          <a:solidFill>
            <a:schemeClr val="bg1">
              <a:lumMod val="85000"/>
            </a:schemeClr>
          </a:solidFill>
          <a:ln w="9525" cap="sq">
            <a:noFill/>
            <a:miter lim="800000"/>
          </a:ln>
          <a:effectLst/>
        </p:spPr>
        <p:txBody>
          <a:bodyPr anchor="t"/>
          <a:lstStyle>
            <a:lvl1pPr marL="0" indent="0" algn="ctr">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1449951" y="3145992"/>
            <a:ext cx="5522965" cy="2003742"/>
          </a:xfrm>
        </p:spPr>
        <p:txBody>
          <a:bodyPr>
            <a:normAutofit/>
          </a:bodyPr>
          <a:lstStyle>
            <a:lvl1pPr marL="0" indent="0" algn="l">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005" y="5469857"/>
            <a:ext cx="5525912" cy="320123"/>
          </a:xfrm>
        </p:spPr>
        <p:txBody>
          <a:bodyPr/>
          <a:lstStyle>
            <a:lvl1pPr algn="l">
              <a:defRPr/>
            </a:lvl1pPr>
          </a:lstStyle>
          <a:p>
            <a:fld id="{48A87A34-81AB-432B-8DAE-1953F412C126}" type="datetimeFigureOut">
              <a:rPr lang="en-US" dirty="0"/>
              <a:pPr/>
              <a:t>1/29/2022</a:t>
            </a:fld>
            <a:endParaRPr lang="en-US" dirty="0"/>
          </a:p>
        </p:txBody>
      </p:sp>
      <p:sp>
        <p:nvSpPr>
          <p:cNvPr id="6" name="Footer Placeholder 5"/>
          <p:cNvSpPr>
            <a:spLocks noGrp="1"/>
          </p:cNvSpPr>
          <p:nvPr>
            <p:ph type="ftr" sz="quarter" idx="11"/>
          </p:nvPr>
        </p:nvSpPr>
        <p:spPr>
          <a:xfrm>
            <a:off x="1447005" y="318641"/>
            <a:ext cx="5539561"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005" y="3143605"/>
            <a:ext cx="552591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970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7"/>
            <a:ext cx="12188825"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88825" cy="742950"/>
          </a:xfrm>
          <a:prstGeom prst="rect">
            <a:avLst/>
          </a:prstGeom>
        </p:spPr>
      </p:pic>
      <p:sp>
        <p:nvSpPr>
          <p:cNvPr id="2" name="Title Placeholder 1"/>
          <p:cNvSpPr>
            <a:spLocks noGrp="1"/>
          </p:cNvSpPr>
          <p:nvPr>
            <p:ph type="title"/>
          </p:nvPr>
        </p:nvSpPr>
        <p:spPr>
          <a:xfrm>
            <a:off x="1451202" y="804520"/>
            <a:ext cx="9600774"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202" y="2015733"/>
            <a:ext cx="9600774"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2171" y="330370"/>
            <a:ext cx="3499803"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1B0D41C-F0D3-49F0-8041-67FC705A40C6}" type="datetime1">
              <a:rPr lang="en-US" smtClean="0"/>
              <a:pPr/>
              <a:t>1/29/2022</a:t>
            </a:fld>
            <a:endParaRPr lang="en-US"/>
          </a:p>
        </p:txBody>
      </p:sp>
      <p:sp>
        <p:nvSpPr>
          <p:cNvPr id="5" name="Footer Placeholder 4"/>
          <p:cNvSpPr>
            <a:spLocks noGrp="1"/>
          </p:cNvSpPr>
          <p:nvPr>
            <p:ph type="ftr" sz="quarter" idx="3"/>
          </p:nvPr>
        </p:nvSpPr>
        <p:spPr>
          <a:xfrm>
            <a:off x="1451201" y="329308"/>
            <a:ext cx="5937289"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Add a footer</a:t>
            </a:r>
          </a:p>
        </p:txBody>
      </p:sp>
      <p:sp>
        <p:nvSpPr>
          <p:cNvPr id="6" name="Slide Number Placeholder 5"/>
          <p:cNvSpPr>
            <a:spLocks noGrp="1"/>
          </p:cNvSpPr>
          <p:nvPr>
            <p:ph type="sldNum" sz="quarter" idx="4"/>
          </p:nvPr>
        </p:nvSpPr>
        <p:spPr>
          <a:xfrm>
            <a:off x="479935" y="798973"/>
            <a:ext cx="810808" cy="503578"/>
          </a:xfrm>
          <a:prstGeom prst="rect">
            <a:avLst/>
          </a:prstGeom>
        </p:spPr>
        <p:txBody>
          <a:bodyPr vert="horz" lIns="91440" tIns="45720" rIns="91440" bIns="45720" rtlCol="0" anchor="t"/>
          <a:lstStyle>
            <a:lvl1pPr algn="r">
              <a:defRPr sz="2799">
                <a:solidFill>
                  <a:schemeClr val="accent1"/>
                </a:solidFill>
              </a:defRPr>
            </a:lvl1pPr>
          </a:lstStyle>
          <a:p>
            <a:fld id="{81FEFA0A-2F20-4B60-98C6-5FFDA469AA1C}" type="slidenum">
              <a:rPr lang="en-US" smtClean="0"/>
              <a:pPr/>
              <a:t>‹#›</a:t>
            </a:fld>
            <a:endParaRPr lang="en-US"/>
          </a:p>
        </p:txBody>
      </p:sp>
      <p:cxnSp>
        <p:nvCxnSpPr>
          <p:cNvPr id="10" name="Straight Connector 9"/>
          <p:cNvCxnSpPr/>
          <p:nvPr/>
        </p:nvCxnSpPr>
        <p:spPr>
          <a:xfrm>
            <a:off x="0" y="6128413"/>
            <a:ext cx="12188825"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33530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126" rtl="0" eaLnBrk="1" latinLnBrk="0" hangingPunct="1">
        <a:lnSpc>
          <a:spcPct val="90000"/>
        </a:lnSpc>
        <a:spcBef>
          <a:spcPct val="0"/>
        </a:spcBef>
        <a:buNone/>
        <a:defRPr sz="3199" b="0" i="0" kern="1200" cap="all">
          <a:solidFill>
            <a:schemeClr val="tx1"/>
          </a:solidFill>
          <a:effectLst/>
          <a:latin typeface="+mj-lt"/>
          <a:ea typeface="+mj-ea"/>
          <a:cs typeface="+mj-cs"/>
        </a:defRPr>
      </a:lvl1pPr>
    </p:titleStyle>
    <p:bodyStyle>
      <a:lvl1pPr marL="228531" indent="-228531" algn="l" defTabSz="914126" rtl="0" eaLnBrk="1" latinLnBrk="0" hangingPunct="1">
        <a:lnSpc>
          <a:spcPct val="120000"/>
        </a:lnSpc>
        <a:spcBef>
          <a:spcPts val="1000"/>
        </a:spcBef>
        <a:buClr>
          <a:schemeClr val="accent1"/>
        </a:buClr>
        <a:buSzPct val="100000"/>
        <a:buFont typeface="Arial" panose="020B0604020202020204" pitchFamily="34" charset="0"/>
        <a:buChar char="•"/>
        <a:defRPr sz="1999" kern="1200">
          <a:solidFill>
            <a:schemeClr val="tx1"/>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799" kern="1200" cap="none" baseline="0">
          <a:solidFill>
            <a:schemeClr val="tx1"/>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gi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technofaq.org/posts/2018/01/the-role-of-big-data-in-strengthening-machine-learning-projects/" TargetMode="External"/><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FLIGHT PRICE PREDICTION PROJECT PRESENTATION</a:t>
            </a:r>
          </a:p>
        </p:txBody>
      </p:sp>
      <p:sp>
        <p:nvSpPr>
          <p:cNvPr id="3" name="Subtitle 2"/>
          <p:cNvSpPr>
            <a:spLocks noGrp="1"/>
          </p:cNvSpPr>
          <p:nvPr>
            <p:ph type="subTitle" idx="1"/>
          </p:nvPr>
        </p:nvSpPr>
        <p:spPr>
          <a:xfrm>
            <a:off x="1293814" y="4267200"/>
            <a:ext cx="8458200" cy="1828800"/>
          </a:xfrm>
        </p:spPr>
        <p:txBody>
          <a:bodyPr>
            <a:normAutofit/>
          </a:bodyPr>
          <a:lstStyle/>
          <a:p>
            <a:r>
              <a:rPr lang="en-US" b="1" dirty="0"/>
              <a:t>Submitted by:</a:t>
            </a:r>
          </a:p>
          <a:p>
            <a:endParaRPr lang="en-US" b="1" dirty="0"/>
          </a:p>
          <a:p>
            <a:r>
              <a:rPr lang="en-US" b="1" dirty="0" err="1"/>
              <a:t>Shriya</a:t>
            </a:r>
            <a:r>
              <a:rPr lang="en-US" b="1" dirty="0"/>
              <a:t> </a:t>
            </a:r>
            <a:r>
              <a:rPr lang="en-US" b="1" dirty="0" err="1"/>
              <a:t>nair</a:t>
            </a:r>
            <a:br>
              <a:rPr lang="en-US" b="1" dirty="0"/>
            </a:br>
            <a:r>
              <a:rPr lang="en-US" b="1" dirty="0"/>
              <a:t>(Data Science Intern at Flip Robo Technologies)</a:t>
            </a:r>
          </a:p>
        </p:txBody>
      </p:sp>
    </p:spTree>
    <p:extLst>
      <p:ext uri="{BB962C8B-B14F-4D97-AF65-F5344CB8AC3E}">
        <p14:creationId xmlns:p14="http://schemas.microsoft.com/office/powerpoint/2010/main" val="752280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92EE6-951B-49FB-8019-A2CB5C763AC5}"/>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14DD9281-62A9-4F52-A702-9F4030A794C6}"/>
              </a:ext>
            </a:extLst>
          </p:cNvPr>
          <p:cNvSpPr>
            <a:spLocks noGrp="1"/>
          </p:cNvSpPr>
          <p:nvPr>
            <p:ph idx="1"/>
          </p:nvPr>
        </p:nvSpPr>
        <p:spPr/>
        <p:txBody>
          <a:bodyPr>
            <a:normAutofit fontScale="92500" lnSpcReduction="10000"/>
          </a:bodyPr>
          <a:lstStyle/>
          <a:p>
            <a:r>
              <a:rPr lang="en-US" dirty="0"/>
              <a:t>Importing the necessary dependencies and libraries.</a:t>
            </a:r>
          </a:p>
          <a:p>
            <a:r>
              <a:rPr lang="en-US" dirty="0"/>
              <a:t>Reading the CSV file and converted into data frame.</a:t>
            </a:r>
          </a:p>
          <a:p>
            <a:r>
              <a:rPr lang="en-US" dirty="0"/>
              <a:t>Checking the data dimensions for the original dataset.</a:t>
            </a:r>
          </a:p>
          <a:p>
            <a:r>
              <a:rPr lang="en-US" dirty="0"/>
              <a:t>Looking for null values and accordingly renaming the values.</a:t>
            </a:r>
          </a:p>
          <a:p>
            <a:r>
              <a:rPr lang="en-US" dirty="0"/>
              <a:t>Checking the summary of the dataset.</a:t>
            </a:r>
          </a:p>
          <a:p>
            <a:r>
              <a:rPr lang="en-US" dirty="0"/>
              <a:t>Checking unique values.</a:t>
            </a:r>
          </a:p>
          <a:p>
            <a:r>
              <a:rPr lang="en-US" dirty="0"/>
              <a:t>Checking all the categorical columns in the dataset.</a:t>
            </a:r>
          </a:p>
          <a:p>
            <a:r>
              <a:rPr lang="en-US" dirty="0"/>
              <a:t>Ensuring that the values are good to use and discarding junk data.</a:t>
            </a:r>
          </a:p>
        </p:txBody>
      </p:sp>
    </p:spTree>
    <p:extLst>
      <p:ext uri="{BB962C8B-B14F-4D97-AF65-F5344CB8AC3E}">
        <p14:creationId xmlns:p14="http://schemas.microsoft.com/office/powerpoint/2010/main" val="3429649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ACEA0-EF7A-4279-975A-C08087CE20D5}"/>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CD60BA1D-5DE1-4223-8BD6-DAB24FB166F2}"/>
              </a:ext>
            </a:extLst>
          </p:cNvPr>
          <p:cNvSpPr>
            <a:spLocks noGrp="1"/>
          </p:cNvSpPr>
          <p:nvPr>
            <p:ph idx="1"/>
          </p:nvPr>
        </p:nvSpPr>
        <p:spPr/>
        <p:txBody>
          <a:bodyPr>
            <a:normAutofit fontScale="92500" lnSpcReduction="10000"/>
          </a:bodyPr>
          <a:lstStyle/>
          <a:p>
            <a:r>
              <a:rPr lang="en-US" dirty="0"/>
              <a:t>Visualizing with the use of pandas profiling feature.</a:t>
            </a:r>
          </a:p>
          <a:p>
            <a:r>
              <a:rPr lang="en-US" dirty="0"/>
              <a:t>Visualizing each features using matplotlib and seaborn.</a:t>
            </a:r>
          </a:p>
          <a:p>
            <a:r>
              <a:rPr lang="en-US" dirty="0"/>
              <a:t>Performing encoding using the ordinal encoder on categorical features.</a:t>
            </a:r>
          </a:p>
          <a:p>
            <a:r>
              <a:rPr lang="en-US" dirty="0"/>
              <a:t>Checking for co-relation/multi-collinearity in a heatmap.</a:t>
            </a:r>
          </a:p>
          <a:p>
            <a:r>
              <a:rPr lang="en-US" dirty="0"/>
              <a:t>Checking for Outliers/Skewness using boxen plot and distribution plot.</a:t>
            </a:r>
          </a:p>
          <a:p>
            <a:r>
              <a:rPr lang="en-US" dirty="0"/>
              <a:t>Checking for the final dimension of dataset to confirm the input details.</a:t>
            </a:r>
          </a:p>
          <a:p>
            <a:r>
              <a:rPr lang="en-US" dirty="0"/>
              <a:t>Creating train test split and the best random state found in the range 1-1000.</a:t>
            </a:r>
            <a:endParaRPr lang="en-IN" dirty="0"/>
          </a:p>
          <a:p>
            <a:r>
              <a:rPr lang="en-IN" dirty="0"/>
              <a:t>Taking a look at the importance of feature details to analyse further.</a:t>
            </a:r>
            <a:endParaRPr lang="en-US" dirty="0"/>
          </a:p>
        </p:txBody>
      </p:sp>
    </p:spTree>
    <p:extLst>
      <p:ext uri="{BB962C8B-B14F-4D97-AF65-F5344CB8AC3E}">
        <p14:creationId xmlns:p14="http://schemas.microsoft.com/office/powerpoint/2010/main" val="1178755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D159D-38AD-4FB6-8C1F-437095DCBCC1}"/>
              </a:ext>
            </a:extLst>
          </p:cNvPr>
          <p:cNvSpPr>
            <a:spLocks noGrp="1"/>
          </p:cNvSpPr>
          <p:nvPr>
            <p:ph type="title"/>
          </p:nvPr>
        </p:nvSpPr>
        <p:spPr/>
        <p:txBody>
          <a:bodyPr/>
          <a:lstStyle/>
          <a:p>
            <a:r>
              <a:rPr lang="en-US" dirty="0"/>
              <a:t>TECHNOLOGY USED</a:t>
            </a:r>
            <a:endParaRPr lang="en-IN" dirty="0"/>
          </a:p>
        </p:txBody>
      </p:sp>
      <p:sp>
        <p:nvSpPr>
          <p:cNvPr id="3" name="Content Placeholder 2">
            <a:extLst>
              <a:ext uri="{FF2B5EF4-FFF2-40B4-BE49-F238E27FC236}">
                <a16:creationId xmlns:a16="http://schemas.microsoft.com/office/drawing/2014/main" id="{8BEEA151-8B23-44D0-87DF-DC97F7E509AF}"/>
              </a:ext>
            </a:extLst>
          </p:cNvPr>
          <p:cNvSpPr>
            <a:spLocks noGrp="1"/>
          </p:cNvSpPr>
          <p:nvPr>
            <p:ph idx="1"/>
          </p:nvPr>
        </p:nvSpPr>
        <p:spPr/>
        <p:txBody>
          <a:bodyPr>
            <a:normAutofit fontScale="70000" lnSpcReduction="20000"/>
          </a:bodyPr>
          <a:lstStyle/>
          <a:p>
            <a:pPr>
              <a:buFont typeface="Wingdings" panose="05000000000000000000" pitchFamily="2" charset="2"/>
              <a:buChar char="Ø"/>
            </a:pPr>
            <a:r>
              <a:rPr lang="en-IN" dirty="0"/>
              <a:t> Hardware technology being used.</a:t>
            </a:r>
          </a:p>
          <a:p>
            <a:pPr marL="45720" indent="0">
              <a:buNone/>
            </a:pPr>
            <a:r>
              <a:rPr lang="en-IN" dirty="0"/>
              <a:t>RAM 	: 8 GB</a:t>
            </a:r>
          </a:p>
          <a:p>
            <a:pPr marL="45720" indent="0">
              <a:buNone/>
            </a:pPr>
            <a:r>
              <a:rPr lang="en-IN" dirty="0"/>
              <a:t>CPU 	: AMD Ryzen 5 3550H with Radeon Vega Mobile Gfx 2.10 GHz</a:t>
            </a:r>
          </a:p>
          <a:p>
            <a:pPr marL="45720" indent="0">
              <a:buNone/>
            </a:pPr>
            <a:r>
              <a:rPr lang="en-IN" dirty="0"/>
              <a:t>GPU 	: AMD Radeon ™ Vega 8 Graphics and NVIDIA GeForce GTX 1650 Ti</a:t>
            </a:r>
          </a:p>
          <a:p>
            <a:pPr>
              <a:buFont typeface="Wingdings" panose="05000000000000000000" pitchFamily="2" charset="2"/>
              <a:buChar char="Ø"/>
            </a:pPr>
            <a:r>
              <a:rPr lang="en-IN" dirty="0"/>
              <a:t> Software technology being used.</a:t>
            </a:r>
          </a:p>
          <a:p>
            <a:pPr marL="45720" indent="0">
              <a:buNone/>
            </a:pPr>
            <a:r>
              <a:rPr lang="en-IN" dirty="0"/>
              <a:t>Programming language 		: Python</a:t>
            </a:r>
          </a:p>
          <a:p>
            <a:pPr marL="45720" indent="0">
              <a:buNone/>
            </a:pPr>
            <a:r>
              <a:rPr lang="en-IN" dirty="0"/>
              <a:t>Distribution 				: Anaconda Navigator</a:t>
            </a:r>
          </a:p>
          <a:p>
            <a:pPr marL="45720" indent="0">
              <a:buNone/>
            </a:pPr>
            <a:r>
              <a:rPr lang="en-IN" dirty="0"/>
              <a:t>Browser based language shell 		: Jupyter Notebook</a:t>
            </a:r>
          </a:p>
          <a:p>
            <a:pPr>
              <a:buFont typeface="Wingdings" panose="05000000000000000000" pitchFamily="2" charset="2"/>
              <a:buChar char="Ø"/>
            </a:pPr>
            <a:r>
              <a:rPr lang="en-IN" dirty="0"/>
              <a:t> Libraries/Packages specifically being used.</a:t>
            </a:r>
          </a:p>
          <a:p>
            <a:pPr marL="45720" indent="0">
              <a:buNone/>
            </a:pPr>
            <a:r>
              <a:rPr lang="en-IN" dirty="0"/>
              <a:t>Pandas, NumPy, matplotlib, seaborn, scikit-learn, pandas-profiling, missingno</a:t>
            </a:r>
          </a:p>
        </p:txBody>
      </p:sp>
    </p:spTree>
    <p:extLst>
      <p:ext uri="{BB962C8B-B14F-4D97-AF65-F5344CB8AC3E}">
        <p14:creationId xmlns:p14="http://schemas.microsoft.com/office/powerpoint/2010/main" val="2121156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5EAF2-F1DE-45B8-B69F-D7CFDF73D5AA}"/>
              </a:ext>
            </a:extLst>
          </p:cNvPr>
          <p:cNvSpPr>
            <a:spLocks noGrp="1"/>
          </p:cNvSpPr>
          <p:nvPr>
            <p:ph type="title"/>
          </p:nvPr>
        </p:nvSpPr>
        <p:spPr/>
        <p:txBody>
          <a:bodyPr>
            <a:normAutofit/>
          </a:bodyPr>
          <a:lstStyle/>
          <a:p>
            <a:r>
              <a:rPr lang="en-US" dirty="0"/>
              <a:t>EXPLORATORY DATA ANALYSIS (EDA) AND VISUALIZATION</a:t>
            </a:r>
            <a:endParaRPr lang="en-IN" dirty="0"/>
          </a:p>
        </p:txBody>
      </p:sp>
      <p:sp>
        <p:nvSpPr>
          <p:cNvPr id="3" name="TextBox 2">
            <a:extLst>
              <a:ext uri="{FF2B5EF4-FFF2-40B4-BE49-F238E27FC236}">
                <a16:creationId xmlns:a16="http://schemas.microsoft.com/office/drawing/2014/main" id="{CACD9C1F-29D1-4C55-94C7-69CC7D90599D}"/>
              </a:ext>
            </a:extLst>
          </p:cNvPr>
          <p:cNvSpPr txBox="1"/>
          <p:nvPr/>
        </p:nvSpPr>
        <p:spPr>
          <a:xfrm>
            <a:off x="660121" y="1814653"/>
            <a:ext cx="2725978" cy="369332"/>
          </a:xfrm>
          <a:prstGeom prst="rect">
            <a:avLst/>
          </a:prstGeom>
          <a:noFill/>
        </p:spPr>
        <p:txBody>
          <a:bodyPr wrap="square">
            <a:spAutoFit/>
          </a:bodyPr>
          <a:lstStyle/>
          <a:p>
            <a:r>
              <a:rPr lang="en-US" u="sng" dirty="0"/>
              <a:t>01. Univariate Analysis</a:t>
            </a:r>
          </a:p>
        </p:txBody>
      </p:sp>
      <p:sp>
        <p:nvSpPr>
          <p:cNvPr id="4" name="TextBox 3">
            <a:extLst>
              <a:ext uri="{FF2B5EF4-FFF2-40B4-BE49-F238E27FC236}">
                <a16:creationId xmlns:a16="http://schemas.microsoft.com/office/drawing/2014/main" id="{4AA63E50-9801-49BF-9D5A-FF442A6C9B14}"/>
              </a:ext>
            </a:extLst>
          </p:cNvPr>
          <p:cNvSpPr txBox="1"/>
          <p:nvPr/>
        </p:nvSpPr>
        <p:spPr>
          <a:xfrm>
            <a:off x="4293493" y="1814653"/>
            <a:ext cx="2920931" cy="369332"/>
          </a:xfrm>
          <a:prstGeom prst="rect">
            <a:avLst/>
          </a:prstGeom>
          <a:noFill/>
        </p:spPr>
        <p:txBody>
          <a:bodyPr wrap="square">
            <a:spAutoFit/>
          </a:bodyPr>
          <a:lstStyle/>
          <a:p>
            <a:r>
              <a:rPr lang="en-US" u="sng" dirty="0"/>
              <a:t>02. Multivariate Analysis</a:t>
            </a:r>
          </a:p>
        </p:txBody>
      </p:sp>
      <p:sp>
        <p:nvSpPr>
          <p:cNvPr id="5" name="TextBox 4">
            <a:extLst>
              <a:ext uri="{FF2B5EF4-FFF2-40B4-BE49-F238E27FC236}">
                <a16:creationId xmlns:a16="http://schemas.microsoft.com/office/drawing/2014/main" id="{BBA9E414-9F14-419E-84FB-24E386B6D53E}"/>
              </a:ext>
            </a:extLst>
          </p:cNvPr>
          <p:cNvSpPr txBox="1"/>
          <p:nvPr/>
        </p:nvSpPr>
        <p:spPr>
          <a:xfrm>
            <a:off x="7726827" y="1814653"/>
            <a:ext cx="3143730" cy="369332"/>
          </a:xfrm>
          <a:prstGeom prst="rect">
            <a:avLst/>
          </a:prstGeom>
          <a:noFill/>
        </p:spPr>
        <p:txBody>
          <a:bodyPr wrap="square">
            <a:spAutoFit/>
          </a:bodyPr>
          <a:lstStyle/>
          <a:p>
            <a:r>
              <a:rPr lang="en-US" u="sng" dirty="0"/>
              <a:t>03. Correlation of Dataset</a:t>
            </a:r>
          </a:p>
        </p:txBody>
      </p:sp>
      <p:sp>
        <p:nvSpPr>
          <p:cNvPr id="6" name="TextBox 5">
            <a:extLst>
              <a:ext uri="{FF2B5EF4-FFF2-40B4-BE49-F238E27FC236}">
                <a16:creationId xmlns:a16="http://schemas.microsoft.com/office/drawing/2014/main" id="{0D1AAEAC-6693-4F94-ADEF-F987760DA056}"/>
              </a:ext>
            </a:extLst>
          </p:cNvPr>
          <p:cNvSpPr txBox="1"/>
          <p:nvPr/>
        </p:nvSpPr>
        <p:spPr>
          <a:xfrm>
            <a:off x="2025215" y="4411642"/>
            <a:ext cx="4300351" cy="369332"/>
          </a:xfrm>
          <a:prstGeom prst="rect">
            <a:avLst/>
          </a:prstGeom>
          <a:noFill/>
        </p:spPr>
        <p:txBody>
          <a:bodyPr wrap="square">
            <a:spAutoFit/>
          </a:bodyPr>
          <a:lstStyle/>
          <a:p>
            <a:r>
              <a:rPr lang="en-US" u="sng" dirty="0"/>
              <a:t>04. Correlation with Target variable</a:t>
            </a:r>
          </a:p>
        </p:txBody>
      </p:sp>
      <p:sp>
        <p:nvSpPr>
          <p:cNvPr id="7" name="TextBox 6">
            <a:extLst>
              <a:ext uri="{FF2B5EF4-FFF2-40B4-BE49-F238E27FC236}">
                <a16:creationId xmlns:a16="http://schemas.microsoft.com/office/drawing/2014/main" id="{9BF4EBC0-4B60-4059-8342-4C7B108C562F}"/>
              </a:ext>
            </a:extLst>
          </p:cNvPr>
          <p:cNvSpPr txBox="1"/>
          <p:nvPr/>
        </p:nvSpPr>
        <p:spPr>
          <a:xfrm>
            <a:off x="7214424" y="4408510"/>
            <a:ext cx="1981962" cy="369332"/>
          </a:xfrm>
          <a:prstGeom prst="rect">
            <a:avLst/>
          </a:prstGeom>
          <a:noFill/>
        </p:spPr>
        <p:txBody>
          <a:bodyPr wrap="square">
            <a:spAutoFit/>
          </a:bodyPr>
          <a:lstStyle/>
          <a:p>
            <a:r>
              <a:rPr lang="en-US" u="sng" dirty="0">
                <a:solidFill>
                  <a:srgbClr val="FFFF00"/>
                </a:solidFill>
              </a:rPr>
              <a:t>05. Conclusion</a:t>
            </a:r>
          </a:p>
        </p:txBody>
      </p:sp>
      <p:sp>
        <p:nvSpPr>
          <p:cNvPr id="8" name="TextBox 7">
            <a:extLst>
              <a:ext uri="{FF2B5EF4-FFF2-40B4-BE49-F238E27FC236}">
                <a16:creationId xmlns:a16="http://schemas.microsoft.com/office/drawing/2014/main" id="{1A71DE5B-39A2-448D-8E46-9BCF4B3C12FD}"/>
              </a:ext>
            </a:extLst>
          </p:cNvPr>
          <p:cNvSpPr txBox="1"/>
          <p:nvPr/>
        </p:nvSpPr>
        <p:spPr>
          <a:xfrm>
            <a:off x="660121" y="2276178"/>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9" name="TextBox 8">
            <a:extLst>
              <a:ext uri="{FF2B5EF4-FFF2-40B4-BE49-F238E27FC236}">
                <a16:creationId xmlns:a16="http://schemas.microsoft.com/office/drawing/2014/main" id="{C50E6C14-D18E-463E-8F42-9E729A8CC00B}"/>
              </a:ext>
            </a:extLst>
          </p:cNvPr>
          <p:cNvSpPr txBox="1"/>
          <p:nvPr/>
        </p:nvSpPr>
        <p:spPr>
          <a:xfrm>
            <a:off x="4293493" y="2269914"/>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0" name="TextBox 9">
            <a:extLst>
              <a:ext uri="{FF2B5EF4-FFF2-40B4-BE49-F238E27FC236}">
                <a16:creationId xmlns:a16="http://schemas.microsoft.com/office/drawing/2014/main" id="{C61FBADD-4697-4307-95C3-D0815AD9C811}"/>
              </a:ext>
            </a:extLst>
          </p:cNvPr>
          <p:cNvSpPr txBox="1"/>
          <p:nvPr/>
        </p:nvSpPr>
        <p:spPr>
          <a:xfrm>
            <a:off x="7748948" y="2269914"/>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1" name="TextBox 10">
            <a:extLst>
              <a:ext uri="{FF2B5EF4-FFF2-40B4-BE49-F238E27FC236}">
                <a16:creationId xmlns:a16="http://schemas.microsoft.com/office/drawing/2014/main" id="{BD44AAED-6F70-47A1-9AE9-6F3279B81303}"/>
              </a:ext>
            </a:extLst>
          </p:cNvPr>
          <p:cNvSpPr txBox="1"/>
          <p:nvPr/>
        </p:nvSpPr>
        <p:spPr>
          <a:xfrm>
            <a:off x="2023110" y="4838946"/>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12" name="TextBox 11">
            <a:extLst>
              <a:ext uri="{FF2B5EF4-FFF2-40B4-BE49-F238E27FC236}">
                <a16:creationId xmlns:a16="http://schemas.microsoft.com/office/drawing/2014/main" id="{B8C30E7B-C9A3-43A7-91B4-A04E3DBBAFD1}"/>
              </a:ext>
            </a:extLst>
          </p:cNvPr>
          <p:cNvSpPr txBox="1"/>
          <p:nvPr/>
        </p:nvSpPr>
        <p:spPr>
          <a:xfrm>
            <a:off x="7214424" y="4838946"/>
            <a:ext cx="3190205" cy="923330"/>
          </a:xfrm>
          <a:prstGeom prst="rect">
            <a:avLst/>
          </a:prstGeom>
          <a:noFill/>
        </p:spPr>
        <p:txBody>
          <a:bodyPr wrap="square">
            <a:spAutoFit/>
          </a:bodyPr>
          <a:lstStyle/>
          <a:p>
            <a:r>
              <a:rPr lang="en-US" sz="1800" b="1" dirty="0">
                <a:solidFill>
                  <a:srgbClr val="FFFF00"/>
                </a:solidFill>
                <a:latin typeface="+mj-lt"/>
              </a:rPr>
              <a:t>Summary</a:t>
            </a:r>
            <a:r>
              <a:rPr lang="en-US" sz="1800" dirty="0">
                <a:solidFill>
                  <a:srgbClr val="FFFF00"/>
                </a:solidFill>
                <a:latin typeface="+mj-lt"/>
              </a:rPr>
              <a:t> with the conclusion of all the analysis</a:t>
            </a:r>
          </a:p>
        </p:txBody>
      </p:sp>
    </p:spTree>
    <p:extLst>
      <p:ext uri="{BB962C8B-B14F-4D97-AF65-F5344CB8AC3E}">
        <p14:creationId xmlns:p14="http://schemas.microsoft.com/office/powerpoint/2010/main" val="98678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A2CB7-5295-4FC1-AB84-AE5D1413068F}"/>
              </a:ext>
            </a:extLst>
          </p:cNvPr>
          <p:cNvSpPr>
            <a:spLocks noGrp="1"/>
          </p:cNvSpPr>
          <p:nvPr>
            <p:ph type="title"/>
          </p:nvPr>
        </p:nvSpPr>
        <p:spPr/>
        <p:txBody>
          <a:bodyPr/>
          <a:lstStyle/>
          <a:p>
            <a:r>
              <a:rPr lang="en-IN" dirty="0"/>
              <a:t>EXPLORATORY DATA ANALYSIS (EDA)</a:t>
            </a:r>
          </a:p>
        </p:txBody>
      </p:sp>
      <p:graphicFrame>
        <p:nvGraphicFramePr>
          <p:cNvPr id="6" name="Content Placeholder 2">
            <a:extLst>
              <a:ext uri="{FF2B5EF4-FFF2-40B4-BE49-F238E27FC236}">
                <a16:creationId xmlns:a16="http://schemas.microsoft.com/office/drawing/2014/main" id="{761A8F22-E107-4AB7-A2E4-C57A21778B92}"/>
              </a:ext>
            </a:extLst>
          </p:cNvPr>
          <p:cNvGraphicFramePr>
            <a:graphicFrameLocks/>
          </p:cNvGraphicFramePr>
          <p:nvPr>
            <p:extLst>
              <p:ext uri="{D42A27DB-BD31-4B8C-83A1-F6EECF244321}">
                <p14:modId xmlns:p14="http://schemas.microsoft.com/office/powerpoint/2010/main" val="4224832207"/>
              </p:ext>
            </p:extLst>
          </p:nvPr>
        </p:nvGraphicFramePr>
        <p:xfrm>
          <a:off x="7542212" y="2152650"/>
          <a:ext cx="4571999"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2">
            <a:extLst>
              <a:ext uri="{FF2B5EF4-FFF2-40B4-BE49-F238E27FC236}">
                <a16:creationId xmlns:a16="http://schemas.microsoft.com/office/drawing/2014/main" id="{5F91892E-4286-4DA7-8C9E-5B5D98594222}"/>
              </a:ext>
            </a:extLst>
          </p:cNvPr>
          <p:cNvSpPr txBox="1">
            <a:spLocks/>
          </p:cNvSpPr>
          <p:nvPr/>
        </p:nvSpPr>
        <p:spPr>
          <a:xfrm>
            <a:off x="836612" y="2133600"/>
            <a:ext cx="5573564" cy="4152901"/>
          </a:xfrm>
          <a:prstGeom prst="rect">
            <a:avLst/>
          </a:prstGeom>
        </p:spPr>
        <p:txBody>
          <a:bodyPr>
            <a:normAutofit fontScale="77500" lnSpcReduction="20000"/>
          </a:bodyPr>
          <a:lstStyle>
            <a:lvl1pPr marL="223838" indent="-228600" algn="l" defTabSz="914400" rtl="0" eaLnBrk="1" latinLnBrk="0" hangingPunct="1">
              <a:lnSpc>
                <a:spcPct val="90000"/>
              </a:lnSpc>
              <a:spcBef>
                <a:spcPts val="1600"/>
              </a:spcBef>
              <a:buClr>
                <a:schemeClr val="accent6"/>
              </a:buClr>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6"/>
              </a:buClr>
              <a:buFont typeface="Euphemia"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Clr>
                <a:schemeClr val="accent6"/>
              </a:buClr>
              <a:buFont typeface="Euphemia"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a:lstStyle>
          <a:p>
            <a:r>
              <a:rPr lang="en-US" dirty="0"/>
              <a:t>First I have imported the necessary libraries and loaded the entire dataset in our Jupyter Notebook and renamed the project file from untitled.</a:t>
            </a:r>
          </a:p>
          <a:p>
            <a:r>
              <a:rPr lang="en-US" dirty="0"/>
              <a:t>Then I checked the shape of our dataset and found that we have a total of 5,805 rows and 9 different columns.</a:t>
            </a:r>
          </a:p>
          <a:p>
            <a:r>
              <a:rPr lang="en-US" dirty="0"/>
              <a:t>We don’t have any null values or missing values present in our dataset from the web scraping.</a:t>
            </a:r>
          </a:p>
          <a:p>
            <a:r>
              <a:rPr lang="en-US" dirty="0"/>
              <a:t>There were 232 duplicate rows/records in our dataset but I decided to retain them instead of deleting it.</a:t>
            </a:r>
          </a:p>
          <a:p>
            <a:r>
              <a:rPr lang="en-US" dirty="0"/>
              <a:t>By checking the data types I came to know that our data set consists of columns having only object datatype even those there were numeric information present.</a:t>
            </a:r>
          </a:p>
          <a:p>
            <a:pPr marL="0" indent="0">
              <a:buNone/>
            </a:pPr>
            <a:endParaRPr lang="en-IN" dirty="0"/>
          </a:p>
        </p:txBody>
      </p:sp>
    </p:spTree>
    <p:extLst>
      <p:ext uri="{BB962C8B-B14F-4D97-AF65-F5344CB8AC3E}">
        <p14:creationId xmlns:p14="http://schemas.microsoft.com/office/powerpoint/2010/main" val="332512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A73E1-6A1C-4A6F-BE04-D6D303E10EC5}"/>
              </a:ext>
            </a:extLst>
          </p:cNvPr>
          <p:cNvSpPr>
            <a:spLocks noGrp="1"/>
          </p:cNvSpPr>
          <p:nvPr>
            <p:ph type="title"/>
          </p:nvPr>
        </p:nvSpPr>
        <p:spPr/>
        <p:txBody>
          <a:bodyPr/>
          <a:lstStyle/>
          <a:p>
            <a:r>
              <a:rPr lang="en-US" dirty="0"/>
              <a:t>VISUALIZATION USING PANDAS PROFILING REPORT</a:t>
            </a:r>
            <a:endParaRPr lang="en-IN" dirty="0"/>
          </a:p>
        </p:txBody>
      </p:sp>
      <p:pic>
        <p:nvPicPr>
          <p:cNvPr id="6" name="Picture Placeholder 5">
            <a:extLst>
              <a:ext uri="{FF2B5EF4-FFF2-40B4-BE49-F238E27FC236}">
                <a16:creationId xmlns:a16="http://schemas.microsoft.com/office/drawing/2014/main" id="{F4D5AE34-D522-4415-B985-A598096840DE}"/>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312" b="-312"/>
          <a:stretch/>
        </p:blipFill>
        <p:spPr>
          <a:xfrm>
            <a:off x="227012" y="1219200"/>
            <a:ext cx="7415446" cy="5181600"/>
          </a:xfrm>
        </p:spPr>
      </p:pic>
      <p:sp>
        <p:nvSpPr>
          <p:cNvPr id="4" name="Text Placeholder 3">
            <a:extLst>
              <a:ext uri="{FF2B5EF4-FFF2-40B4-BE49-F238E27FC236}">
                <a16:creationId xmlns:a16="http://schemas.microsoft.com/office/drawing/2014/main" id="{4301A829-10DD-4EE3-B077-3F43506DA003}"/>
              </a:ext>
            </a:extLst>
          </p:cNvPr>
          <p:cNvSpPr>
            <a:spLocks noGrp="1"/>
          </p:cNvSpPr>
          <p:nvPr>
            <p:ph type="body" sz="half" idx="2"/>
          </p:nvPr>
        </p:nvSpPr>
        <p:spPr/>
        <p:txBody>
          <a:bodyPr/>
          <a:lstStyle/>
          <a:p>
            <a:r>
              <a:rPr lang="en-US" dirty="0">
                <a:solidFill>
                  <a:srgbClr val="FFC000"/>
                </a:solidFill>
              </a:rPr>
              <a:t>Here I have made use of pandas profiling to get a gist of my pre processed data and get a insight on the basic overview of my dataset values.</a:t>
            </a:r>
            <a:endParaRPr lang="en-IN" dirty="0">
              <a:solidFill>
                <a:srgbClr val="FFC000"/>
              </a:solidFill>
            </a:endParaRPr>
          </a:p>
        </p:txBody>
      </p:sp>
    </p:spTree>
    <p:extLst>
      <p:ext uri="{BB962C8B-B14F-4D97-AF65-F5344CB8AC3E}">
        <p14:creationId xmlns:p14="http://schemas.microsoft.com/office/powerpoint/2010/main" val="694278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14062-B31A-4ED9-93CD-673D437EA882}"/>
              </a:ext>
            </a:extLst>
          </p:cNvPr>
          <p:cNvSpPr>
            <a:spLocks noGrp="1"/>
          </p:cNvSpPr>
          <p:nvPr>
            <p:ph type="title"/>
          </p:nvPr>
        </p:nvSpPr>
        <p:spPr/>
        <p:txBody>
          <a:bodyPr/>
          <a:lstStyle/>
          <a:p>
            <a:r>
              <a:rPr lang="en-US" dirty="0"/>
              <a:t>COUNT PLOTS</a:t>
            </a:r>
            <a:endParaRPr lang="en-IN" dirty="0"/>
          </a:p>
        </p:txBody>
      </p:sp>
      <p:pic>
        <p:nvPicPr>
          <p:cNvPr id="6" name="Content Placeholder 5">
            <a:extLst>
              <a:ext uri="{FF2B5EF4-FFF2-40B4-BE49-F238E27FC236}">
                <a16:creationId xmlns:a16="http://schemas.microsoft.com/office/drawing/2014/main" id="{2317C96C-926C-417A-A4C3-05025F13844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46213" y="2394003"/>
            <a:ext cx="4645025" cy="2682770"/>
          </a:xfrm>
        </p:spPr>
      </p:pic>
      <p:pic>
        <p:nvPicPr>
          <p:cNvPr id="8" name="Content Placeholder 7">
            <a:extLst>
              <a:ext uri="{FF2B5EF4-FFF2-40B4-BE49-F238E27FC236}">
                <a16:creationId xmlns:a16="http://schemas.microsoft.com/office/drawing/2014/main" id="{1B038EF7-62EF-4B47-8365-1E48495E755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11913" y="2349482"/>
            <a:ext cx="4643437" cy="2778162"/>
          </a:xfrm>
        </p:spPr>
      </p:pic>
    </p:spTree>
    <p:extLst>
      <p:ext uri="{BB962C8B-B14F-4D97-AF65-F5344CB8AC3E}">
        <p14:creationId xmlns:p14="http://schemas.microsoft.com/office/powerpoint/2010/main" val="918360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6D153-0384-4091-92C7-E08059035A89}"/>
              </a:ext>
            </a:extLst>
          </p:cNvPr>
          <p:cNvSpPr>
            <a:spLocks noGrp="1"/>
          </p:cNvSpPr>
          <p:nvPr>
            <p:ph type="title"/>
          </p:nvPr>
        </p:nvSpPr>
        <p:spPr/>
        <p:txBody>
          <a:bodyPr/>
          <a:lstStyle/>
          <a:p>
            <a:r>
              <a:rPr lang="en-US" dirty="0"/>
              <a:t>BAR PLOTS</a:t>
            </a:r>
            <a:endParaRPr lang="en-IN" dirty="0"/>
          </a:p>
        </p:txBody>
      </p:sp>
      <p:pic>
        <p:nvPicPr>
          <p:cNvPr id="6" name="Content Placeholder 5">
            <a:extLst>
              <a:ext uri="{FF2B5EF4-FFF2-40B4-BE49-F238E27FC236}">
                <a16:creationId xmlns:a16="http://schemas.microsoft.com/office/drawing/2014/main" id="{C7B0023E-6203-4D3F-B529-C86DB052914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46213" y="2390640"/>
            <a:ext cx="4645025" cy="2689495"/>
          </a:xfrm>
        </p:spPr>
      </p:pic>
      <p:pic>
        <p:nvPicPr>
          <p:cNvPr id="8" name="Content Placeholder 7">
            <a:extLst>
              <a:ext uri="{FF2B5EF4-FFF2-40B4-BE49-F238E27FC236}">
                <a16:creationId xmlns:a16="http://schemas.microsoft.com/office/drawing/2014/main" id="{DE6092A1-2F65-4D41-89FB-62684B7ADDD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11913" y="2544681"/>
            <a:ext cx="4643437" cy="2387763"/>
          </a:xfrm>
        </p:spPr>
      </p:pic>
    </p:spTree>
    <p:extLst>
      <p:ext uri="{BB962C8B-B14F-4D97-AF65-F5344CB8AC3E}">
        <p14:creationId xmlns:p14="http://schemas.microsoft.com/office/powerpoint/2010/main" val="165334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E42C6-9365-4551-804C-A9171686B337}"/>
              </a:ext>
            </a:extLst>
          </p:cNvPr>
          <p:cNvSpPr>
            <a:spLocks noGrp="1"/>
          </p:cNvSpPr>
          <p:nvPr>
            <p:ph type="title"/>
          </p:nvPr>
        </p:nvSpPr>
        <p:spPr/>
        <p:txBody>
          <a:bodyPr/>
          <a:lstStyle/>
          <a:p>
            <a:r>
              <a:rPr lang="en-US" dirty="0"/>
              <a:t>BAR PLOTS AND SCATTER PLOTS</a:t>
            </a:r>
            <a:endParaRPr lang="en-IN" dirty="0"/>
          </a:p>
        </p:txBody>
      </p:sp>
      <p:pic>
        <p:nvPicPr>
          <p:cNvPr id="6" name="Content Placeholder 5">
            <a:extLst>
              <a:ext uri="{FF2B5EF4-FFF2-40B4-BE49-F238E27FC236}">
                <a16:creationId xmlns:a16="http://schemas.microsoft.com/office/drawing/2014/main" id="{AFF9135B-D1C2-4411-A4E0-69BFEC06212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46213" y="2492565"/>
            <a:ext cx="4645025" cy="2485646"/>
          </a:xfrm>
        </p:spPr>
      </p:pic>
      <p:pic>
        <p:nvPicPr>
          <p:cNvPr id="8" name="Content Placeholder 7">
            <a:extLst>
              <a:ext uri="{FF2B5EF4-FFF2-40B4-BE49-F238E27FC236}">
                <a16:creationId xmlns:a16="http://schemas.microsoft.com/office/drawing/2014/main" id="{17C5DEFE-26CF-4AC7-9D02-79D07F5F277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11913" y="2396160"/>
            <a:ext cx="4643437" cy="2684806"/>
          </a:xfrm>
        </p:spPr>
      </p:pic>
    </p:spTree>
    <p:extLst>
      <p:ext uri="{BB962C8B-B14F-4D97-AF65-F5344CB8AC3E}">
        <p14:creationId xmlns:p14="http://schemas.microsoft.com/office/powerpoint/2010/main" val="1867330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71002-6382-4682-98E1-D9A122EE44ED}"/>
              </a:ext>
            </a:extLst>
          </p:cNvPr>
          <p:cNvSpPr>
            <a:spLocks noGrp="1"/>
          </p:cNvSpPr>
          <p:nvPr>
            <p:ph type="title"/>
          </p:nvPr>
        </p:nvSpPr>
        <p:spPr/>
        <p:txBody>
          <a:bodyPr/>
          <a:lstStyle/>
          <a:p>
            <a:r>
              <a:rPr lang="en-US" dirty="0"/>
              <a:t>MISSING VALUES AND DESCRIBE DATA</a:t>
            </a:r>
            <a:endParaRPr lang="en-IN" dirty="0"/>
          </a:p>
        </p:txBody>
      </p:sp>
      <p:pic>
        <p:nvPicPr>
          <p:cNvPr id="6" name="Content Placeholder 5">
            <a:extLst>
              <a:ext uri="{FF2B5EF4-FFF2-40B4-BE49-F238E27FC236}">
                <a16:creationId xmlns:a16="http://schemas.microsoft.com/office/drawing/2014/main" id="{2BE12227-E0D6-4AE7-869D-A35CB4D1683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87463" y="2262816"/>
            <a:ext cx="4706938" cy="3322968"/>
          </a:xfrm>
        </p:spPr>
      </p:pic>
      <p:pic>
        <p:nvPicPr>
          <p:cNvPr id="8" name="Content Placeholder 7">
            <a:extLst>
              <a:ext uri="{FF2B5EF4-FFF2-40B4-BE49-F238E27FC236}">
                <a16:creationId xmlns:a16="http://schemas.microsoft.com/office/drawing/2014/main" id="{ABEF3F23-45FE-4EDF-8357-C04DC6BB51C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11913" y="2096725"/>
            <a:ext cx="4643437" cy="3283676"/>
          </a:xfrm>
        </p:spPr>
      </p:pic>
    </p:spTree>
    <p:extLst>
      <p:ext uri="{BB962C8B-B14F-4D97-AF65-F5344CB8AC3E}">
        <p14:creationId xmlns:p14="http://schemas.microsoft.com/office/powerpoint/2010/main" val="1298675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E0E8F-B986-42B0-B74F-786982505E5B}"/>
              </a:ext>
            </a:extLst>
          </p:cNvPr>
          <p:cNvSpPr>
            <a:spLocks noGrp="1"/>
          </p:cNvSpPr>
          <p:nvPr>
            <p:ph type="title"/>
          </p:nvPr>
        </p:nvSpPr>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id="{D83715A3-4681-4AE2-A903-78BD1ADF0C77}"/>
              </a:ext>
            </a:extLst>
          </p:cNvPr>
          <p:cNvSpPr>
            <a:spLocks noGrp="1"/>
          </p:cNvSpPr>
          <p:nvPr>
            <p:ph type="body" idx="1"/>
          </p:nvPr>
        </p:nvSpPr>
        <p:spPr/>
        <p:txBody>
          <a:bodyPr/>
          <a:lstStyle/>
          <a:p>
            <a:r>
              <a:rPr lang="en-US" dirty="0"/>
              <a:t>Business Requirement</a:t>
            </a:r>
            <a:endParaRPr lang="en-IN" dirty="0"/>
          </a:p>
        </p:txBody>
      </p:sp>
      <p:pic>
        <p:nvPicPr>
          <p:cNvPr id="5" name="Picture 4">
            <a:extLst>
              <a:ext uri="{FF2B5EF4-FFF2-40B4-BE49-F238E27FC236}">
                <a16:creationId xmlns:a16="http://schemas.microsoft.com/office/drawing/2014/main" id="{8907C8C2-A915-401F-B968-8F9215CCA5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812" y="339806"/>
            <a:ext cx="11125200" cy="3244287"/>
          </a:xfrm>
          <a:prstGeom prst="rect">
            <a:avLst/>
          </a:prstGeom>
        </p:spPr>
      </p:pic>
    </p:spTree>
    <p:extLst>
      <p:ext uri="{BB962C8B-B14F-4D97-AF65-F5344CB8AC3E}">
        <p14:creationId xmlns:p14="http://schemas.microsoft.com/office/powerpoint/2010/main" val="811761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A5216-74DD-4612-9290-351A0525C216}"/>
              </a:ext>
            </a:extLst>
          </p:cNvPr>
          <p:cNvSpPr>
            <a:spLocks noGrp="1"/>
          </p:cNvSpPr>
          <p:nvPr>
            <p:ph type="title"/>
          </p:nvPr>
        </p:nvSpPr>
        <p:spPr/>
        <p:txBody>
          <a:bodyPr/>
          <a:lstStyle/>
          <a:p>
            <a:r>
              <a:rPr lang="en-US" dirty="0"/>
              <a:t>HISTOGRAM AND HEATMAP</a:t>
            </a:r>
            <a:endParaRPr lang="en-IN" dirty="0"/>
          </a:p>
        </p:txBody>
      </p:sp>
      <p:pic>
        <p:nvPicPr>
          <p:cNvPr id="6" name="Content Placeholder 5">
            <a:extLst>
              <a:ext uri="{FF2B5EF4-FFF2-40B4-BE49-F238E27FC236}">
                <a16:creationId xmlns:a16="http://schemas.microsoft.com/office/drawing/2014/main" id="{565B96C4-98CA-4B85-B725-4A9B5E2DEB78}"/>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2002132" y="2011363"/>
            <a:ext cx="3533187" cy="3448050"/>
          </a:xfrm>
        </p:spPr>
      </p:pic>
      <p:pic>
        <p:nvPicPr>
          <p:cNvPr id="8" name="Content Placeholder 7">
            <a:extLst>
              <a:ext uri="{FF2B5EF4-FFF2-40B4-BE49-F238E27FC236}">
                <a16:creationId xmlns:a16="http://schemas.microsoft.com/office/drawing/2014/main" id="{8EBFBC2C-68EB-46CA-9C2F-85DE43F4E3D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757381" y="2017713"/>
            <a:ext cx="3952500" cy="3441700"/>
          </a:xfrm>
        </p:spPr>
      </p:pic>
    </p:spTree>
    <p:extLst>
      <p:ext uri="{BB962C8B-B14F-4D97-AF65-F5344CB8AC3E}">
        <p14:creationId xmlns:p14="http://schemas.microsoft.com/office/powerpoint/2010/main" val="3805673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6D4F9-5E16-49C2-AAB7-A8C778AF7142}"/>
              </a:ext>
            </a:extLst>
          </p:cNvPr>
          <p:cNvSpPr>
            <a:spLocks noGrp="1"/>
          </p:cNvSpPr>
          <p:nvPr>
            <p:ph type="title"/>
          </p:nvPr>
        </p:nvSpPr>
        <p:spPr/>
        <p:txBody>
          <a:bodyPr/>
          <a:lstStyle/>
          <a:p>
            <a:r>
              <a:rPr lang="en-US" dirty="0"/>
              <a:t>CORRELATION AND IMPORTANCE BAR GRAPHS</a:t>
            </a:r>
            <a:endParaRPr lang="en-IN" dirty="0"/>
          </a:p>
        </p:txBody>
      </p:sp>
      <p:pic>
        <p:nvPicPr>
          <p:cNvPr id="6" name="Content Placeholder 5">
            <a:extLst>
              <a:ext uri="{FF2B5EF4-FFF2-40B4-BE49-F238E27FC236}">
                <a16:creationId xmlns:a16="http://schemas.microsoft.com/office/drawing/2014/main" id="{9779E190-994D-4998-A176-801DE436A1D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46213" y="2172370"/>
            <a:ext cx="4645025" cy="3126035"/>
          </a:xfrm>
        </p:spPr>
      </p:pic>
      <p:pic>
        <p:nvPicPr>
          <p:cNvPr id="8" name="Content Placeholder 7">
            <a:extLst>
              <a:ext uri="{FF2B5EF4-FFF2-40B4-BE49-F238E27FC236}">
                <a16:creationId xmlns:a16="http://schemas.microsoft.com/office/drawing/2014/main" id="{11627B3E-91DE-484A-A952-B00846F8812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11913" y="2263744"/>
            <a:ext cx="4643437" cy="2949637"/>
          </a:xfrm>
        </p:spPr>
      </p:pic>
    </p:spTree>
    <p:extLst>
      <p:ext uri="{BB962C8B-B14F-4D97-AF65-F5344CB8AC3E}">
        <p14:creationId xmlns:p14="http://schemas.microsoft.com/office/powerpoint/2010/main" val="2523674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20B01-0240-4392-A075-FADF4E21A035}"/>
              </a:ext>
            </a:extLst>
          </p:cNvPr>
          <p:cNvSpPr>
            <a:spLocks noGrp="1"/>
          </p:cNvSpPr>
          <p:nvPr>
            <p:ph type="title"/>
          </p:nvPr>
        </p:nvSpPr>
        <p:spPr/>
        <p:txBody>
          <a:bodyPr/>
          <a:lstStyle/>
          <a:p>
            <a:r>
              <a:rPr lang="en-US" dirty="0"/>
              <a:t>OUTLIERS AND SKEWNESS</a:t>
            </a:r>
            <a:endParaRPr lang="en-IN" dirty="0"/>
          </a:p>
        </p:txBody>
      </p:sp>
      <p:pic>
        <p:nvPicPr>
          <p:cNvPr id="6" name="Content Placeholder 5">
            <a:extLst>
              <a:ext uri="{FF2B5EF4-FFF2-40B4-BE49-F238E27FC236}">
                <a16:creationId xmlns:a16="http://schemas.microsoft.com/office/drawing/2014/main" id="{F28F8838-A6E9-4FF5-9CA6-E67B8BED344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46213" y="2583422"/>
            <a:ext cx="4645025" cy="2303932"/>
          </a:xfrm>
        </p:spPr>
      </p:pic>
      <p:pic>
        <p:nvPicPr>
          <p:cNvPr id="8" name="Content Placeholder 7">
            <a:extLst>
              <a:ext uri="{FF2B5EF4-FFF2-40B4-BE49-F238E27FC236}">
                <a16:creationId xmlns:a16="http://schemas.microsoft.com/office/drawing/2014/main" id="{04106175-F160-44D2-8417-8F7F3C01D21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11913" y="2354956"/>
            <a:ext cx="4643437" cy="2767214"/>
          </a:xfrm>
        </p:spPr>
      </p:pic>
    </p:spTree>
    <p:extLst>
      <p:ext uri="{BB962C8B-B14F-4D97-AF65-F5344CB8AC3E}">
        <p14:creationId xmlns:p14="http://schemas.microsoft.com/office/powerpoint/2010/main" val="2174004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97B58-48F6-48D6-A61D-C5686A362547}"/>
              </a:ext>
            </a:extLst>
          </p:cNvPr>
          <p:cNvSpPr>
            <a:spLocks noGrp="1"/>
          </p:cNvSpPr>
          <p:nvPr>
            <p:ph type="title"/>
          </p:nvPr>
        </p:nvSpPr>
        <p:spPr/>
        <p:txBody>
          <a:bodyPr/>
          <a:lstStyle/>
          <a:p>
            <a:r>
              <a:rPr lang="en-IN" dirty="0"/>
              <a:t>MODEL TRAINING PHASES</a:t>
            </a:r>
          </a:p>
        </p:txBody>
      </p:sp>
      <p:pic>
        <p:nvPicPr>
          <p:cNvPr id="3" name="Content Placeholder 7">
            <a:extLst>
              <a:ext uri="{FF2B5EF4-FFF2-40B4-BE49-F238E27FC236}">
                <a16:creationId xmlns:a16="http://schemas.microsoft.com/office/drawing/2014/main" id="{B6069BC9-1FD0-45DC-B3E8-74297DA01B86}"/>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293813" y="1752600"/>
            <a:ext cx="9068628" cy="4902486"/>
          </a:xfrm>
          <a:prstGeom prst="rect">
            <a:avLst/>
          </a:prstGeom>
        </p:spPr>
      </p:pic>
    </p:spTree>
    <p:extLst>
      <p:ext uri="{BB962C8B-B14F-4D97-AF65-F5344CB8AC3E}">
        <p14:creationId xmlns:p14="http://schemas.microsoft.com/office/powerpoint/2010/main" val="965737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D781B-2D74-4B33-AB22-8AB559E21D87}"/>
              </a:ext>
            </a:extLst>
          </p:cNvPr>
          <p:cNvSpPr>
            <a:spLocks noGrp="1"/>
          </p:cNvSpPr>
          <p:nvPr>
            <p:ph type="title"/>
          </p:nvPr>
        </p:nvSpPr>
        <p:spPr/>
        <p:txBody>
          <a:bodyPr/>
          <a:lstStyle/>
          <a:p>
            <a:r>
              <a:rPr lang="en-US" dirty="0"/>
              <a:t>REGRESSION MACHINE LEARNING MODEL/S USED</a:t>
            </a:r>
            <a:endParaRPr lang="en-IN" dirty="0"/>
          </a:p>
        </p:txBody>
      </p:sp>
      <p:sp>
        <p:nvSpPr>
          <p:cNvPr id="3" name="Content Placeholder 2">
            <a:extLst>
              <a:ext uri="{FF2B5EF4-FFF2-40B4-BE49-F238E27FC236}">
                <a16:creationId xmlns:a16="http://schemas.microsoft.com/office/drawing/2014/main" id="{6939D881-848A-4B4F-8C52-7FCB3EB3D0BC}"/>
              </a:ext>
            </a:extLst>
          </p:cNvPr>
          <p:cNvSpPr>
            <a:spLocks noGrp="1"/>
          </p:cNvSpPr>
          <p:nvPr>
            <p:ph idx="1"/>
          </p:nvPr>
        </p:nvSpPr>
        <p:spPr>
          <a:xfrm>
            <a:off x="379412" y="1828800"/>
            <a:ext cx="9601200" cy="4495800"/>
          </a:xfrm>
        </p:spPr>
        <p:txBody>
          <a:bodyPr>
            <a:normAutofit fontScale="92500" lnSpcReduction="10000"/>
          </a:bodyPr>
          <a:lstStyle/>
          <a:p>
            <a:pPr marL="45720" indent="0">
              <a:buNone/>
            </a:pPr>
            <a:r>
              <a:rPr lang="en-IN" dirty="0"/>
              <a:t>▪ Linear Regression Model</a:t>
            </a:r>
          </a:p>
          <a:p>
            <a:pPr marL="45720" indent="0">
              <a:buNone/>
            </a:pPr>
            <a:r>
              <a:rPr lang="en-IN" dirty="0"/>
              <a:t>▪ Ridge Regularization Model</a:t>
            </a:r>
          </a:p>
          <a:p>
            <a:pPr marL="45720" indent="0">
              <a:buNone/>
            </a:pPr>
            <a:r>
              <a:rPr lang="en-IN" dirty="0"/>
              <a:t>▪ Lasso Regularization Model</a:t>
            </a:r>
          </a:p>
          <a:p>
            <a:pPr marL="45720" indent="0">
              <a:buNone/>
            </a:pPr>
            <a:r>
              <a:rPr lang="en-IN" dirty="0"/>
              <a:t>▪ Support Vector Regression Model</a:t>
            </a:r>
          </a:p>
          <a:p>
            <a:pPr marL="45720" indent="0">
              <a:buNone/>
            </a:pPr>
            <a:r>
              <a:rPr lang="en-IN" dirty="0"/>
              <a:t>▪ Decision Tree Regression Model</a:t>
            </a:r>
          </a:p>
          <a:p>
            <a:pPr marL="45720" indent="0">
              <a:buNone/>
            </a:pPr>
            <a:r>
              <a:rPr lang="en-IN" dirty="0"/>
              <a:t>▪ Random Forest Regression Model</a:t>
            </a:r>
          </a:p>
          <a:p>
            <a:pPr marL="45720" indent="0">
              <a:buNone/>
            </a:pPr>
            <a:r>
              <a:rPr lang="en-IN" dirty="0"/>
              <a:t>▪ K Neighbours Regression Model</a:t>
            </a:r>
          </a:p>
          <a:p>
            <a:pPr marL="45720" indent="0">
              <a:buNone/>
            </a:pPr>
            <a:r>
              <a:rPr lang="en-IN" dirty="0"/>
              <a:t>▪ Gradient Boosting Regression Model</a:t>
            </a:r>
          </a:p>
          <a:p>
            <a:pPr marL="45720" indent="0">
              <a:buNone/>
            </a:pPr>
            <a:r>
              <a:rPr lang="en-IN" dirty="0"/>
              <a:t>▪ Ada Boost Regression Model</a:t>
            </a:r>
          </a:p>
          <a:p>
            <a:pPr marL="45720" indent="0">
              <a:buNone/>
            </a:pPr>
            <a:r>
              <a:rPr lang="en-IN" dirty="0"/>
              <a:t>▪ Extra Trees Regression Model</a:t>
            </a:r>
          </a:p>
        </p:txBody>
      </p:sp>
      <p:pic>
        <p:nvPicPr>
          <p:cNvPr id="5" name="Picture 4">
            <a:extLst>
              <a:ext uri="{FF2B5EF4-FFF2-40B4-BE49-F238E27FC236}">
                <a16:creationId xmlns:a16="http://schemas.microsoft.com/office/drawing/2014/main" id="{794F3671-897E-4382-801C-F5E7CFC09D7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3412" y="1828800"/>
            <a:ext cx="6096001" cy="4495800"/>
          </a:xfrm>
          <a:prstGeom prst="rect">
            <a:avLst/>
          </a:prstGeom>
        </p:spPr>
      </p:pic>
    </p:spTree>
    <p:extLst>
      <p:ext uri="{BB962C8B-B14F-4D97-AF65-F5344CB8AC3E}">
        <p14:creationId xmlns:p14="http://schemas.microsoft.com/office/powerpoint/2010/main" val="2144423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62B9-DEDD-4121-824A-62111FCF3D9C}"/>
              </a:ext>
            </a:extLst>
          </p:cNvPr>
          <p:cNvSpPr>
            <a:spLocks noGrp="1"/>
          </p:cNvSpPr>
          <p:nvPr>
            <p:ph type="title"/>
          </p:nvPr>
        </p:nvSpPr>
        <p:spPr/>
        <p:txBody>
          <a:bodyPr/>
          <a:lstStyle/>
          <a:p>
            <a:r>
              <a:rPr lang="en-US" dirty="0"/>
              <a:t>REGRESSION MODEL FUNCTION WITH EVALUATION METRICS</a:t>
            </a:r>
            <a:endParaRPr lang="en-IN" dirty="0"/>
          </a:p>
        </p:txBody>
      </p:sp>
      <p:pic>
        <p:nvPicPr>
          <p:cNvPr id="4" name="Picture 3">
            <a:extLst>
              <a:ext uri="{FF2B5EF4-FFF2-40B4-BE49-F238E27FC236}">
                <a16:creationId xmlns:a16="http://schemas.microsoft.com/office/drawing/2014/main" id="{668B97AD-E382-4011-97B0-8E60664B3B6B}"/>
              </a:ext>
            </a:extLst>
          </p:cNvPr>
          <p:cNvPicPr>
            <a:picLocks noChangeAspect="1"/>
          </p:cNvPicPr>
          <p:nvPr/>
        </p:nvPicPr>
        <p:blipFill>
          <a:blip r:embed="rId2"/>
          <a:stretch>
            <a:fillRect/>
          </a:stretch>
        </p:blipFill>
        <p:spPr>
          <a:xfrm>
            <a:off x="1292965" y="1600200"/>
            <a:ext cx="8611078" cy="5105400"/>
          </a:xfrm>
          <a:prstGeom prst="rect">
            <a:avLst/>
          </a:prstGeom>
        </p:spPr>
      </p:pic>
    </p:spTree>
    <p:extLst>
      <p:ext uri="{BB962C8B-B14F-4D97-AF65-F5344CB8AC3E}">
        <p14:creationId xmlns:p14="http://schemas.microsoft.com/office/powerpoint/2010/main" val="92981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2CF77-3BDF-4301-A54E-6E1BB22CF88A}"/>
              </a:ext>
            </a:extLst>
          </p:cNvPr>
          <p:cNvSpPr>
            <a:spLocks noGrp="1"/>
          </p:cNvSpPr>
          <p:nvPr>
            <p:ph type="title"/>
          </p:nvPr>
        </p:nvSpPr>
        <p:spPr/>
        <p:txBody>
          <a:bodyPr/>
          <a:lstStyle/>
          <a:p>
            <a:r>
              <a:rPr lang="en-US" dirty="0"/>
              <a:t>RESULT OF MULTIPLE REGRESSION MODELS</a:t>
            </a:r>
            <a:endParaRPr lang="en-IN" dirty="0"/>
          </a:p>
        </p:txBody>
      </p:sp>
      <p:pic>
        <p:nvPicPr>
          <p:cNvPr id="4" name="Picture 3">
            <a:extLst>
              <a:ext uri="{FF2B5EF4-FFF2-40B4-BE49-F238E27FC236}">
                <a16:creationId xmlns:a16="http://schemas.microsoft.com/office/drawing/2014/main" id="{BBAAF5C3-C28A-4ADA-A52E-89FE4EB00B41}"/>
              </a:ext>
            </a:extLst>
          </p:cNvPr>
          <p:cNvPicPr>
            <a:picLocks noChangeAspect="1"/>
          </p:cNvPicPr>
          <p:nvPr/>
        </p:nvPicPr>
        <p:blipFill rotWithShape="1">
          <a:blip r:embed="rId2">
            <a:extLst>
              <a:ext uri="{28A0092B-C50C-407E-A947-70E740481C1C}">
                <a14:useLocalDpi xmlns:a14="http://schemas.microsoft.com/office/drawing/2010/main" val="0"/>
              </a:ext>
            </a:extLst>
          </a:blip>
          <a:srcRect l="-8108" t="-21621" r="-8653" b="-21621"/>
          <a:stretch/>
        </p:blipFill>
        <p:spPr>
          <a:xfrm>
            <a:off x="531813" y="2286000"/>
            <a:ext cx="10972800" cy="3657600"/>
          </a:xfrm>
          <a:prstGeom prst="rect">
            <a:avLst/>
          </a:prstGeom>
        </p:spPr>
      </p:pic>
    </p:spTree>
    <p:extLst>
      <p:ext uri="{BB962C8B-B14F-4D97-AF65-F5344CB8AC3E}">
        <p14:creationId xmlns:p14="http://schemas.microsoft.com/office/powerpoint/2010/main" val="2287757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11A77-42C5-410D-90D8-EABE9BF967E5}"/>
              </a:ext>
            </a:extLst>
          </p:cNvPr>
          <p:cNvSpPr>
            <a:spLocks noGrp="1"/>
          </p:cNvSpPr>
          <p:nvPr>
            <p:ph type="title"/>
          </p:nvPr>
        </p:nvSpPr>
        <p:spPr/>
        <p:txBody>
          <a:bodyPr/>
          <a:lstStyle/>
          <a:p>
            <a:r>
              <a:rPr lang="en-US" dirty="0"/>
              <a:t>EVALUATION AND HYPER PARAMETER TUNING</a:t>
            </a:r>
            <a:endParaRPr lang="en-IN" dirty="0"/>
          </a:p>
        </p:txBody>
      </p:sp>
      <p:sp>
        <p:nvSpPr>
          <p:cNvPr id="3" name="Content Placeholder 2">
            <a:extLst>
              <a:ext uri="{FF2B5EF4-FFF2-40B4-BE49-F238E27FC236}">
                <a16:creationId xmlns:a16="http://schemas.microsoft.com/office/drawing/2014/main" id="{1B5BE992-1DF2-4908-AE95-B0C33714B74D}"/>
              </a:ext>
            </a:extLst>
          </p:cNvPr>
          <p:cNvSpPr>
            <a:spLocks noGrp="1"/>
          </p:cNvSpPr>
          <p:nvPr>
            <p:ph idx="1"/>
          </p:nvPr>
        </p:nvSpPr>
        <p:spPr/>
        <p:txBody>
          <a:bodyPr>
            <a:normAutofit fontScale="92500" lnSpcReduction="20000"/>
          </a:bodyPr>
          <a:lstStyle/>
          <a:p>
            <a:pPr marL="45720" indent="0">
              <a:lnSpc>
                <a:spcPct val="120000"/>
              </a:lnSpc>
              <a:buNone/>
            </a:pPr>
            <a:r>
              <a:rPr lang="en-US" dirty="0"/>
              <a:t>The key metrics used here were:</a:t>
            </a:r>
          </a:p>
          <a:p>
            <a:pPr>
              <a:lnSpc>
                <a:spcPct val="120000"/>
              </a:lnSpc>
              <a:buFont typeface="Wingdings" panose="05000000000000000000" pitchFamily="2" charset="2"/>
              <a:buChar char="ü"/>
            </a:pPr>
            <a:r>
              <a:rPr lang="en-US" dirty="0"/>
              <a:t>R2 score</a:t>
            </a:r>
          </a:p>
          <a:p>
            <a:pPr>
              <a:lnSpc>
                <a:spcPct val="120000"/>
              </a:lnSpc>
              <a:buFont typeface="Wingdings" panose="05000000000000000000" pitchFamily="2" charset="2"/>
              <a:buChar char="ü"/>
            </a:pPr>
            <a:r>
              <a:rPr lang="en-US" dirty="0"/>
              <a:t>Cross Validation Score</a:t>
            </a:r>
          </a:p>
          <a:p>
            <a:pPr>
              <a:lnSpc>
                <a:spcPct val="120000"/>
              </a:lnSpc>
              <a:buFont typeface="Wingdings" panose="05000000000000000000" pitchFamily="2" charset="2"/>
              <a:buChar char="ü"/>
            </a:pPr>
            <a:r>
              <a:rPr lang="en-US" dirty="0"/>
              <a:t>MAE</a:t>
            </a:r>
          </a:p>
          <a:p>
            <a:pPr>
              <a:lnSpc>
                <a:spcPct val="120000"/>
              </a:lnSpc>
              <a:buFont typeface="Wingdings" panose="05000000000000000000" pitchFamily="2" charset="2"/>
              <a:buChar char="ü"/>
            </a:pPr>
            <a:r>
              <a:rPr lang="en-US" dirty="0"/>
              <a:t>MSE</a:t>
            </a:r>
          </a:p>
          <a:p>
            <a:pPr>
              <a:lnSpc>
                <a:spcPct val="120000"/>
              </a:lnSpc>
              <a:buFont typeface="Wingdings" panose="05000000000000000000" pitchFamily="2" charset="2"/>
              <a:buChar char="ü"/>
            </a:pPr>
            <a:r>
              <a:rPr lang="en-US" dirty="0"/>
              <a:t>RMSE</a:t>
            </a:r>
          </a:p>
          <a:p>
            <a:pPr marL="45720" indent="0">
              <a:lnSpc>
                <a:spcPct val="120000"/>
              </a:lnSpc>
              <a:buNone/>
            </a:pPr>
            <a:r>
              <a:rPr lang="en-US" dirty="0"/>
              <a:t>We tried to find out the best parameters list to increase our accuracy scores by using Hyperparameter Tuning. In order to achieve a higher score we used the Grid Search CV method with 5 folds.</a:t>
            </a:r>
            <a:endParaRPr lang="en-IN" dirty="0"/>
          </a:p>
        </p:txBody>
      </p:sp>
    </p:spTree>
    <p:extLst>
      <p:ext uri="{BB962C8B-B14F-4D97-AF65-F5344CB8AC3E}">
        <p14:creationId xmlns:p14="http://schemas.microsoft.com/office/powerpoint/2010/main" val="194823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A4377-AD79-4E39-A8BD-C7AC9098A568}"/>
              </a:ext>
            </a:extLst>
          </p:cNvPr>
          <p:cNvSpPr>
            <a:spLocks noGrp="1"/>
          </p:cNvSpPr>
          <p:nvPr>
            <p:ph type="title"/>
          </p:nvPr>
        </p:nvSpPr>
        <p:spPr/>
        <p:txBody>
          <a:bodyPr/>
          <a:lstStyle/>
          <a:p>
            <a:r>
              <a:rPr lang="en-US" dirty="0"/>
              <a:t>Inference</a:t>
            </a:r>
            <a:endParaRPr lang="en-IN" dirty="0"/>
          </a:p>
        </p:txBody>
      </p:sp>
      <p:sp>
        <p:nvSpPr>
          <p:cNvPr id="3" name="Text Placeholder 2">
            <a:extLst>
              <a:ext uri="{FF2B5EF4-FFF2-40B4-BE49-F238E27FC236}">
                <a16:creationId xmlns:a16="http://schemas.microsoft.com/office/drawing/2014/main" id="{88A6C64C-6CA2-437F-9A7F-D9FB4ABF4E79}"/>
              </a:ext>
            </a:extLst>
          </p:cNvPr>
          <p:cNvSpPr>
            <a:spLocks noGrp="1"/>
          </p:cNvSpPr>
          <p:nvPr>
            <p:ph type="body" idx="1"/>
          </p:nvPr>
        </p:nvSpPr>
        <p:spPr/>
        <p:txBody>
          <a:bodyPr/>
          <a:lstStyle/>
          <a:p>
            <a:r>
              <a:rPr lang="en-US" dirty="0"/>
              <a:t>Concluding the project outcome</a:t>
            </a:r>
            <a:endParaRPr lang="en-IN" dirty="0"/>
          </a:p>
        </p:txBody>
      </p:sp>
    </p:spTree>
    <p:extLst>
      <p:ext uri="{BB962C8B-B14F-4D97-AF65-F5344CB8AC3E}">
        <p14:creationId xmlns:p14="http://schemas.microsoft.com/office/powerpoint/2010/main" val="621985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CAF84-357D-40D4-A693-FCA94E427C59}"/>
              </a:ext>
            </a:extLst>
          </p:cNvPr>
          <p:cNvSpPr>
            <a:spLocks noGrp="1"/>
          </p:cNvSpPr>
          <p:nvPr>
            <p:ph type="title"/>
          </p:nvPr>
        </p:nvSpPr>
        <p:spPr/>
        <p:txBody>
          <a:bodyPr/>
          <a:lstStyle/>
          <a:p>
            <a:r>
              <a:rPr lang="en-US" dirty="0"/>
              <a:t>KEY FINDINGS AND CONCLUSIONS OF THE STUDY</a:t>
            </a:r>
            <a:endParaRPr lang="en-IN" dirty="0"/>
          </a:p>
        </p:txBody>
      </p:sp>
      <p:sp>
        <p:nvSpPr>
          <p:cNvPr id="3" name="Content Placeholder 2">
            <a:extLst>
              <a:ext uri="{FF2B5EF4-FFF2-40B4-BE49-F238E27FC236}">
                <a16:creationId xmlns:a16="http://schemas.microsoft.com/office/drawing/2014/main" id="{CA15083F-FD8A-4B31-85F5-7019FF63CD11}"/>
              </a:ext>
            </a:extLst>
          </p:cNvPr>
          <p:cNvSpPr>
            <a:spLocks noGrp="1"/>
          </p:cNvSpPr>
          <p:nvPr>
            <p:ph idx="1"/>
          </p:nvPr>
        </p:nvSpPr>
        <p:spPr/>
        <p:txBody>
          <a:bodyPr>
            <a:normAutofit fontScale="92500"/>
          </a:bodyPr>
          <a:lstStyle/>
          <a:p>
            <a:pPr marL="0" indent="0">
              <a:buNone/>
            </a:pPr>
            <a:r>
              <a:rPr lang="en-US" dirty="0"/>
              <a:t>In this project we have scraped the flight data from airline webpages. Features like flight duration, number of stops during the journey and the availability of meals are playing major role in predicting the prices of the flights.</a:t>
            </a:r>
          </a:p>
          <a:p>
            <a:pPr marL="0" indent="0">
              <a:buNone/>
            </a:pPr>
            <a:r>
              <a:rPr lang="en-US" dirty="0"/>
              <a:t>It could also help customers to predict future flight prices and plan the journey accordingly because it is difficult for airlines to maintain prices since it changes dynamically due to different conditions. Hence by using Machine Learning techniques we can solve this problem. </a:t>
            </a:r>
          </a:p>
          <a:p>
            <a:pPr marL="0" indent="0">
              <a:buNone/>
            </a:pPr>
            <a:r>
              <a:rPr lang="en-US" dirty="0"/>
              <a:t>The above research will help our client to study the latest flight price market and with the help of the model built he can easily predict the price ranges of the flight, and also will helps him to understand Based on what factors the fight price is decided.</a:t>
            </a:r>
          </a:p>
          <a:p>
            <a:pPr marL="0" indent="0">
              <a:buNone/>
            </a:pPr>
            <a:endParaRPr lang="en-IN" dirty="0"/>
          </a:p>
        </p:txBody>
      </p:sp>
    </p:spTree>
    <p:extLst>
      <p:ext uri="{BB962C8B-B14F-4D97-AF65-F5344CB8AC3E}">
        <p14:creationId xmlns:p14="http://schemas.microsoft.com/office/powerpoint/2010/main" val="1931577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77A25-3DB9-4765-8C8D-FD676D2ED5AF}"/>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43026806-C170-4AD8-B187-5BB2CB95D11A}"/>
              </a:ext>
            </a:extLst>
          </p:cNvPr>
          <p:cNvSpPr>
            <a:spLocks noGrp="1"/>
          </p:cNvSpPr>
          <p:nvPr>
            <p:ph idx="1"/>
          </p:nvPr>
        </p:nvSpPr>
        <p:spPr/>
        <p:txBody>
          <a:bodyPr>
            <a:normAutofit lnSpcReduction="10000"/>
          </a:bodyPr>
          <a:lstStyle/>
          <a:p>
            <a:pPr marL="0" indent="0">
              <a:buNone/>
            </a:pPr>
            <a:r>
              <a:rPr lang="en-US" dirty="0"/>
              <a:t>The airline industry is considered as one of the most sophisticated industry in using complex pricing strategies. Nowadays, ticket prices can vary dynamically and significantly for the same flight, even for nearby seats. Anyone who has booked a flight ticket knows how unexpectedly the prices vary. The cheapest available ticket on a given flight gets more and less expensive over time. This usually happens as an attempt to maximize revenue based on</a:t>
            </a:r>
          </a:p>
          <a:p>
            <a:pPr marL="0" indent="0">
              <a:buNone/>
            </a:pPr>
            <a:r>
              <a:rPr lang="en-US" dirty="0"/>
              <a:t>1. Time of purchase patterns (making sure last-minute purchases are expensive)</a:t>
            </a:r>
          </a:p>
          <a:p>
            <a:pPr marL="0" indent="0">
              <a:buNone/>
            </a:pPr>
            <a:r>
              <a:rPr lang="en-US" dirty="0"/>
              <a:t>2. Keeping the flight as full as they want it (raising prices on a flight which is filling up in order to reduce sales and hold back inventory for those expensive last-minute expensive purchases)</a:t>
            </a:r>
          </a:p>
        </p:txBody>
      </p:sp>
    </p:spTree>
    <p:extLst>
      <p:ext uri="{BB962C8B-B14F-4D97-AF65-F5344CB8AC3E}">
        <p14:creationId xmlns:p14="http://schemas.microsoft.com/office/powerpoint/2010/main" val="234130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66C1E-9B09-40C1-A1CB-6F02BAF1C3FE}"/>
              </a:ext>
            </a:extLst>
          </p:cNvPr>
          <p:cNvSpPr>
            <a:spLocks noGrp="1"/>
          </p:cNvSpPr>
          <p:nvPr>
            <p:ph type="title"/>
          </p:nvPr>
        </p:nvSpPr>
        <p:spPr/>
        <p:txBody>
          <a:bodyPr/>
          <a:lstStyle/>
          <a:p>
            <a:r>
              <a:rPr lang="en-US" dirty="0"/>
              <a:t>LEARNING OUTCOMES OF THE STUDY IN RESPECT OF DATA SCIENCE</a:t>
            </a:r>
            <a:endParaRPr lang="en-IN" dirty="0"/>
          </a:p>
        </p:txBody>
      </p:sp>
      <p:sp>
        <p:nvSpPr>
          <p:cNvPr id="3" name="Content Placeholder 2">
            <a:extLst>
              <a:ext uri="{FF2B5EF4-FFF2-40B4-BE49-F238E27FC236}">
                <a16:creationId xmlns:a16="http://schemas.microsoft.com/office/drawing/2014/main" id="{D99398AD-80AA-439A-804C-6E3402DA340C}"/>
              </a:ext>
            </a:extLst>
          </p:cNvPr>
          <p:cNvSpPr>
            <a:spLocks noGrp="1"/>
          </p:cNvSpPr>
          <p:nvPr>
            <p:ph idx="1"/>
          </p:nvPr>
        </p:nvSpPr>
        <p:spPr/>
        <p:txBody>
          <a:bodyPr>
            <a:normAutofit fontScale="92500" lnSpcReduction="10000"/>
          </a:bodyPr>
          <a:lstStyle/>
          <a:p>
            <a:pPr marL="0" indent="0">
              <a:buNone/>
            </a:pPr>
            <a:r>
              <a:rPr lang="en-US" dirty="0"/>
              <a:t>Visualization part helped me to understand the data as it provides graphical representation of huge data. </a:t>
            </a:r>
          </a:p>
          <a:p>
            <a:pPr marL="0" indent="0">
              <a:buNone/>
            </a:pPr>
            <a:r>
              <a:rPr lang="en-US" dirty="0"/>
              <a:t>It assisted me to understand the feature importance, outliers or skewness detection and to compare the independent-dependent features. </a:t>
            </a:r>
          </a:p>
          <a:p>
            <a:pPr marL="0" indent="0">
              <a:buNone/>
            </a:pPr>
            <a:r>
              <a:rPr lang="en-US" dirty="0"/>
              <a:t>Data cleaning is the most important part of model building and therefore before model building, I made sure the data is cleaned. </a:t>
            </a:r>
          </a:p>
          <a:p>
            <a:pPr marL="0" indent="0">
              <a:buNone/>
            </a:pPr>
            <a:r>
              <a:rPr lang="en-US" dirty="0"/>
              <a:t>I have generated multiple regression machine learning models to get the best model wherein I found Extra Trees Regressor Model being the best based on the metrics I have used.</a:t>
            </a:r>
          </a:p>
          <a:p>
            <a:pPr marL="0" indent="0">
              <a:buNone/>
            </a:pPr>
            <a:r>
              <a:rPr lang="en-US" dirty="0"/>
              <a:t>Ensured that I at least get a decent prediction confidence percentage.</a:t>
            </a:r>
            <a:endParaRPr lang="en-IN" dirty="0"/>
          </a:p>
        </p:txBody>
      </p:sp>
    </p:spTree>
    <p:extLst>
      <p:ext uri="{BB962C8B-B14F-4D97-AF65-F5344CB8AC3E}">
        <p14:creationId xmlns:p14="http://schemas.microsoft.com/office/powerpoint/2010/main" val="222652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ADA7F-3CE7-4CC1-B939-96442F03BA5A}"/>
              </a:ext>
            </a:extLst>
          </p:cNvPr>
          <p:cNvSpPr>
            <a:spLocks noGrp="1"/>
          </p:cNvSpPr>
          <p:nvPr>
            <p:ph type="title"/>
          </p:nvPr>
        </p:nvSpPr>
        <p:spPr/>
        <p:txBody>
          <a:bodyPr/>
          <a:lstStyle/>
          <a:p>
            <a:r>
              <a:rPr lang="en-US" dirty="0"/>
              <a:t>LIMITATIONS OF THIS WORK AND SCOPE FOR FUTURE WORK</a:t>
            </a:r>
            <a:endParaRPr lang="en-IN" dirty="0"/>
          </a:p>
        </p:txBody>
      </p:sp>
      <p:sp>
        <p:nvSpPr>
          <p:cNvPr id="3" name="Content Placeholder 2">
            <a:extLst>
              <a:ext uri="{FF2B5EF4-FFF2-40B4-BE49-F238E27FC236}">
                <a16:creationId xmlns:a16="http://schemas.microsoft.com/office/drawing/2014/main" id="{4C0AAF0D-5CA5-469C-9EED-FD9B0059FD9A}"/>
              </a:ext>
            </a:extLst>
          </p:cNvPr>
          <p:cNvSpPr>
            <a:spLocks noGrp="1"/>
          </p:cNvSpPr>
          <p:nvPr>
            <p:ph idx="1"/>
          </p:nvPr>
        </p:nvSpPr>
        <p:spPr/>
        <p:txBody>
          <a:bodyPr>
            <a:normAutofit fontScale="92500"/>
          </a:bodyPr>
          <a:lstStyle/>
          <a:p>
            <a:pPr marL="0" indent="0">
              <a:buNone/>
            </a:pPr>
            <a:r>
              <a:rPr lang="en-US" dirty="0"/>
              <a:t>Some algorithms are facing over-fitting problem which may be because of a smaller number of features in our dataset.</a:t>
            </a:r>
          </a:p>
          <a:p>
            <a:pPr marL="0" indent="0">
              <a:buNone/>
            </a:pPr>
            <a:r>
              <a:rPr lang="en-US" dirty="0"/>
              <a:t>Limitation of the study is that in the volatile changing market we have taken the data, to be more precise we have taken the data at the time of pandemic and recent data, so when the pandemic ends the market correction might happen slowly. </a:t>
            </a:r>
          </a:p>
          <a:p>
            <a:pPr marL="0" indent="0">
              <a:buNone/>
            </a:pPr>
            <a:r>
              <a:rPr lang="en-US" dirty="0"/>
              <a:t>Therefore based on that again the deciding factors of it may change and we have shortlisted and taken these data from the important cities across India. </a:t>
            </a:r>
          </a:p>
          <a:p>
            <a:pPr marL="0" indent="0">
              <a:buNone/>
            </a:pPr>
            <a:r>
              <a:rPr lang="en-US" dirty="0"/>
              <a:t>If the customer is from the different country our model might fail to predict the accuracy prize of that flight.</a:t>
            </a:r>
            <a:endParaRPr lang="en-IN" dirty="0"/>
          </a:p>
        </p:txBody>
      </p:sp>
    </p:spTree>
    <p:extLst>
      <p:ext uri="{BB962C8B-B14F-4D97-AF65-F5344CB8AC3E}">
        <p14:creationId xmlns:p14="http://schemas.microsoft.com/office/powerpoint/2010/main" val="2170046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93FC76-3F95-4BA9-8147-DD1C8AC4E8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11" y="952500"/>
            <a:ext cx="10820401" cy="4953000"/>
          </a:xfrm>
          <a:prstGeom prst="rect">
            <a:avLst/>
          </a:prstGeom>
        </p:spPr>
      </p:pic>
    </p:spTree>
    <p:extLst>
      <p:ext uri="{BB962C8B-B14F-4D97-AF65-F5344CB8AC3E}">
        <p14:creationId xmlns:p14="http://schemas.microsoft.com/office/powerpoint/2010/main" val="46557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1A436-86D3-4BDB-AF7F-1A05F38343D2}"/>
              </a:ext>
            </a:extLst>
          </p:cNvPr>
          <p:cNvSpPr>
            <a:spLocks noGrp="1"/>
          </p:cNvSpPr>
          <p:nvPr>
            <p:ph type="title"/>
          </p:nvPr>
        </p:nvSpPr>
        <p:spPr/>
        <p:txBody>
          <a:bodyPr/>
          <a:lstStyle/>
          <a:p>
            <a:r>
              <a:rPr lang="en-US" dirty="0"/>
              <a:t>PHASES OF THE PROJECT</a:t>
            </a:r>
            <a:endParaRPr lang="en-IN" dirty="0"/>
          </a:p>
        </p:txBody>
      </p:sp>
      <p:sp>
        <p:nvSpPr>
          <p:cNvPr id="3" name="Content Placeholder 2">
            <a:extLst>
              <a:ext uri="{FF2B5EF4-FFF2-40B4-BE49-F238E27FC236}">
                <a16:creationId xmlns:a16="http://schemas.microsoft.com/office/drawing/2014/main" id="{9BE758BE-9829-4DDE-B096-95F62CF70224}"/>
              </a:ext>
            </a:extLst>
          </p:cNvPr>
          <p:cNvSpPr>
            <a:spLocks noGrp="1"/>
          </p:cNvSpPr>
          <p:nvPr>
            <p:ph idx="1"/>
          </p:nvPr>
        </p:nvSpPr>
        <p:spPr/>
        <p:txBody>
          <a:bodyPr>
            <a:normAutofit fontScale="92500" lnSpcReduction="10000"/>
          </a:bodyPr>
          <a:lstStyle/>
          <a:p>
            <a:pPr marL="0" indent="0">
              <a:buNone/>
            </a:pPr>
            <a:r>
              <a:rPr lang="en-US" dirty="0"/>
              <a:t>This project is done in three parts:</a:t>
            </a:r>
          </a:p>
          <a:p>
            <a:pPr marL="0" indent="0">
              <a:buNone/>
            </a:pPr>
            <a:r>
              <a:rPr lang="en-US" dirty="0"/>
              <a:t>	- Data Collection</a:t>
            </a:r>
          </a:p>
          <a:p>
            <a:pPr marL="0" indent="0">
              <a:buNone/>
            </a:pPr>
            <a:r>
              <a:rPr lang="en-US" dirty="0"/>
              <a:t>	- Data Analysis</a:t>
            </a:r>
          </a:p>
          <a:p>
            <a:pPr marL="0" indent="0">
              <a:buNone/>
            </a:pPr>
            <a:r>
              <a:rPr lang="en-US" dirty="0"/>
              <a:t>	- Model Building</a:t>
            </a:r>
          </a:p>
          <a:p>
            <a:pPr marL="0" indent="0">
              <a:buNone/>
            </a:pPr>
            <a:r>
              <a:rPr lang="en-US" dirty="0"/>
              <a:t>I created two different Jupyter Notebook files to performed the required actions.</a:t>
            </a:r>
          </a:p>
          <a:p>
            <a:pPr marL="0" indent="0">
              <a:buNone/>
            </a:pPr>
            <a:r>
              <a:rPr lang="en-US" dirty="0"/>
              <a:t>As per the requirement of client, I have scrapped the data from online sites and based on that data I have performed analysis like based on which feature of my data does flight prices change and checked the relationship of flight prices with all the other features to get a gist on what flight a passenger should choose.</a:t>
            </a:r>
          </a:p>
        </p:txBody>
      </p:sp>
    </p:spTree>
    <p:extLst>
      <p:ext uri="{BB962C8B-B14F-4D97-AF65-F5344CB8AC3E}">
        <p14:creationId xmlns:p14="http://schemas.microsoft.com/office/powerpoint/2010/main" val="120792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JUPYTER NOTEBOOK USAGE</a:t>
            </a:r>
          </a:p>
        </p:txBody>
      </p:sp>
      <p:sp>
        <p:nvSpPr>
          <p:cNvPr id="10" name="Content Placeholder 9"/>
          <p:cNvSpPr>
            <a:spLocks noGrp="1"/>
          </p:cNvSpPr>
          <p:nvPr>
            <p:ph sz="half" idx="1"/>
          </p:nvPr>
        </p:nvSpPr>
        <p:spPr/>
        <p:txBody>
          <a:bodyPr>
            <a:normAutofit fontScale="92500" lnSpcReduction="10000"/>
          </a:bodyPr>
          <a:lstStyle/>
          <a:p>
            <a:r>
              <a:rPr lang="en-US" dirty="0"/>
              <a:t>Used the Python programming in Jupyter Notebook for 2 separate files</a:t>
            </a:r>
          </a:p>
          <a:p>
            <a:r>
              <a:rPr lang="en-US" dirty="0"/>
              <a:t>In the first notebook I wrote down the code to extract data for Flight prices and details from various web pages and stored them in a comma separated value file</a:t>
            </a:r>
          </a:p>
          <a:p>
            <a:r>
              <a:rPr lang="en-US" dirty="0"/>
              <a:t>Then the second notebook was created to make a Flight Price Prediction project and analyze various ways to get better predicted results</a:t>
            </a:r>
          </a:p>
        </p:txBody>
      </p:sp>
      <p:graphicFrame>
        <p:nvGraphicFramePr>
          <p:cNvPr id="9" name="Content Placeholder 8" descr="Reverse list diagram showing transition between Group A and Group B with tasks under each group"/>
          <p:cNvGraphicFramePr>
            <a:graphicFrameLocks noGrp="1"/>
          </p:cNvGraphicFramePr>
          <p:nvPr>
            <p:ph sz="half" idx="2"/>
            <p:extLst>
              <p:ext uri="{D42A27DB-BD31-4B8C-83A1-F6EECF244321}">
                <p14:modId xmlns:p14="http://schemas.microsoft.com/office/powerpoint/2010/main" val="699386834"/>
              </p:ext>
            </p:extLst>
          </p:nvPr>
        </p:nvGraphicFramePr>
        <p:xfrm>
          <a:off x="6411913" y="2017713"/>
          <a:ext cx="4643437" cy="3441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2053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49371-704B-4E1F-9C01-B1905EAA5FB8}"/>
              </a:ext>
            </a:extLst>
          </p:cNvPr>
          <p:cNvSpPr>
            <a:spLocks noGrp="1"/>
          </p:cNvSpPr>
          <p:nvPr>
            <p:ph type="title"/>
          </p:nvPr>
        </p:nvSpPr>
        <p:spPr/>
        <p:txBody>
          <a:bodyPr/>
          <a:lstStyle/>
          <a:p>
            <a:r>
              <a:rPr lang="en-US" dirty="0"/>
              <a:t>MODEL BUILDING STEPS</a:t>
            </a:r>
            <a:endParaRPr lang="en-IN" dirty="0"/>
          </a:p>
        </p:txBody>
      </p:sp>
      <p:sp>
        <p:nvSpPr>
          <p:cNvPr id="3" name="Content Placeholder 2">
            <a:extLst>
              <a:ext uri="{FF2B5EF4-FFF2-40B4-BE49-F238E27FC236}">
                <a16:creationId xmlns:a16="http://schemas.microsoft.com/office/drawing/2014/main" id="{5DBE234A-1B2F-482B-A205-6DAAEA9509A7}"/>
              </a:ext>
            </a:extLst>
          </p:cNvPr>
          <p:cNvSpPr>
            <a:spLocks noGrp="1"/>
          </p:cNvSpPr>
          <p:nvPr>
            <p:ph idx="1"/>
          </p:nvPr>
        </p:nvSpPr>
        <p:spPr>
          <a:xfrm>
            <a:off x="758824" y="1752600"/>
            <a:ext cx="9601200" cy="4495800"/>
          </a:xfrm>
        </p:spPr>
        <p:txBody>
          <a:bodyPr/>
          <a:lstStyle/>
          <a:p>
            <a:pPr marL="0" indent="0">
              <a:buNone/>
            </a:pPr>
            <a:endParaRPr lang="en-US" dirty="0"/>
          </a:p>
          <a:p>
            <a:pPr marL="0" indent="0">
              <a:buNone/>
            </a:pPr>
            <a:r>
              <a:rPr lang="en-US" dirty="0"/>
              <a:t>1. Data Cleaning</a:t>
            </a:r>
          </a:p>
          <a:p>
            <a:pPr marL="0" indent="0">
              <a:buNone/>
            </a:pPr>
            <a:r>
              <a:rPr lang="en-US" dirty="0"/>
              <a:t>2. Exploratory Data Analysis</a:t>
            </a:r>
          </a:p>
          <a:p>
            <a:pPr marL="0" indent="0">
              <a:buNone/>
            </a:pPr>
            <a:r>
              <a:rPr lang="en-US" dirty="0"/>
              <a:t>3. Data Pre-processing</a:t>
            </a:r>
          </a:p>
          <a:p>
            <a:pPr marL="0" indent="0">
              <a:buNone/>
            </a:pPr>
            <a:r>
              <a:rPr lang="en-US" dirty="0"/>
              <a:t>4. Model Building</a:t>
            </a:r>
          </a:p>
          <a:p>
            <a:pPr marL="0" indent="0">
              <a:buNone/>
            </a:pPr>
            <a:r>
              <a:rPr lang="en-US" dirty="0"/>
              <a:t>5. Model Evaluation</a:t>
            </a:r>
          </a:p>
          <a:p>
            <a:pPr marL="0" indent="0">
              <a:buNone/>
            </a:pPr>
            <a:r>
              <a:rPr lang="en-US" dirty="0"/>
              <a:t>6. Selecting the best model</a:t>
            </a:r>
            <a:endParaRPr lang="en-IN" dirty="0"/>
          </a:p>
        </p:txBody>
      </p:sp>
    </p:spTree>
    <p:extLst>
      <p:ext uri="{BB962C8B-B14F-4D97-AF65-F5344CB8AC3E}">
        <p14:creationId xmlns:p14="http://schemas.microsoft.com/office/powerpoint/2010/main" val="3902450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9A168-03C5-4720-8CB1-329885830478}"/>
              </a:ext>
            </a:extLst>
          </p:cNvPr>
          <p:cNvSpPr>
            <a:spLocks noGrp="1"/>
          </p:cNvSpPr>
          <p:nvPr>
            <p:ph type="title"/>
          </p:nvPr>
        </p:nvSpPr>
        <p:spPr/>
        <p:txBody>
          <a:bodyPr/>
          <a:lstStyle/>
          <a:p>
            <a:r>
              <a:rPr lang="en-US" dirty="0"/>
              <a:t>DATA SCIENCE LIFE CYCLE</a:t>
            </a:r>
            <a:endParaRPr lang="en-IN" dirty="0"/>
          </a:p>
        </p:txBody>
      </p:sp>
      <p:graphicFrame>
        <p:nvGraphicFramePr>
          <p:cNvPr id="3" name="Content Placeholder 3" descr="Accent process showing 3 groups arranged from left to right with task descriptions under each group">
            <a:extLst>
              <a:ext uri="{FF2B5EF4-FFF2-40B4-BE49-F238E27FC236}">
                <a16:creationId xmlns:a16="http://schemas.microsoft.com/office/drawing/2014/main" id="{230494B6-D867-4B2F-8CCA-8E2286C3C3A5}"/>
              </a:ext>
            </a:extLst>
          </p:cNvPr>
          <p:cNvGraphicFramePr>
            <a:graphicFrameLocks/>
          </p:cNvGraphicFramePr>
          <p:nvPr>
            <p:extLst>
              <p:ext uri="{D42A27DB-BD31-4B8C-83A1-F6EECF244321}">
                <p14:modId xmlns:p14="http://schemas.microsoft.com/office/powerpoint/2010/main" val="1344882872"/>
              </p:ext>
            </p:extLst>
          </p:nvPr>
        </p:nvGraphicFramePr>
        <p:xfrm>
          <a:off x="1293813" y="2209800"/>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7531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1C1E4-74FB-4EB7-A2B5-456630431FE4}"/>
              </a:ext>
            </a:extLst>
          </p:cNvPr>
          <p:cNvSpPr>
            <a:spLocks noGrp="1"/>
          </p:cNvSpPr>
          <p:nvPr>
            <p:ph type="title"/>
          </p:nvPr>
        </p:nvSpPr>
        <p:spPr/>
        <p:txBody>
          <a:bodyPr/>
          <a:lstStyle/>
          <a:p>
            <a:r>
              <a:rPr lang="en-US" dirty="0"/>
              <a:t>DATA SCIENCE LIFE CYCLE</a:t>
            </a:r>
            <a:endParaRPr lang="en-IN" dirty="0"/>
          </a:p>
        </p:txBody>
      </p:sp>
      <p:graphicFrame>
        <p:nvGraphicFramePr>
          <p:cNvPr id="3" name="Content Placeholder 3" descr="Accent process showing 3 groups arranged from left to right with task descriptions under each group">
            <a:extLst>
              <a:ext uri="{FF2B5EF4-FFF2-40B4-BE49-F238E27FC236}">
                <a16:creationId xmlns:a16="http://schemas.microsoft.com/office/drawing/2014/main" id="{1680943C-F474-4B32-BAC6-944F8C2E21B6}"/>
              </a:ext>
            </a:extLst>
          </p:cNvPr>
          <p:cNvGraphicFramePr>
            <a:graphicFrameLocks/>
          </p:cNvGraphicFramePr>
          <p:nvPr>
            <p:extLst>
              <p:ext uri="{D42A27DB-BD31-4B8C-83A1-F6EECF244321}">
                <p14:modId xmlns:p14="http://schemas.microsoft.com/office/powerpoint/2010/main" val="1178030573"/>
              </p:ext>
            </p:extLst>
          </p:nvPr>
        </p:nvGraphicFramePr>
        <p:xfrm>
          <a:off x="1293813" y="1981200"/>
          <a:ext cx="9134475"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1841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F8AEA-4AA3-4626-A0DE-68D7B4E4DC6D}"/>
              </a:ext>
            </a:extLst>
          </p:cNvPr>
          <p:cNvSpPr>
            <a:spLocks noGrp="1"/>
          </p:cNvSpPr>
          <p:nvPr>
            <p:ph type="title"/>
          </p:nvPr>
        </p:nvSpPr>
        <p:spPr/>
        <p:txBody>
          <a:bodyPr/>
          <a:lstStyle/>
          <a:p>
            <a:r>
              <a:rPr lang="en-US" dirty="0"/>
              <a:t>WEB SCRAPING WEBPAGES FOR FLIGHTS</a:t>
            </a:r>
            <a:endParaRPr lang="en-IN" dirty="0"/>
          </a:p>
        </p:txBody>
      </p:sp>
      <p:pic>
        <p:nvPicPr>
          <p:cNvPr id="4" name="Picture 3">
            <a:extLst>
              <a:ext uri="{FF2B5EF4-FFF2-40B4-BE49-F238E27FC236}">
                <a16:creationId xmlns:a16="http://schemas.microsoft.com/office/drawing/2014/main" id="{18E7D6B0-5A29-46CB-8115-07E774A28A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813" y="1828800"/>
            <a:ext cx="9372599" cy="4867692"/>
          </a:xfrm>
          <a:prstGeom prst="rect">
            <a:avLst/>
          </a:prstGeom>
        </p:spPr>
      </p:pic>
    </p:spTree>
    <p:extLst>
      <p:ext uri="{BB962C8B-B14F-4D97-AF65-F5344CB8AC3E}">
        <p14:creationId xmlns:p14="http://schemas.microsoft.com/office/powerpoint/2010/main" val="371286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ED73A5-C2D2-4D49-BB89-167E8E32C9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2427FAC-CD3A-494C-985C-09E26C5EA507}">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40262f94-9f35-4ac3-9a90-690165a166b7"/>
    <ds:schemaRef ds:uri="a4f35948-e619-41b3-aa29-22878b09cfd2"/>
    <ds:schemaRef ds:uri="http://www.w3.org/XML/1998/namespace"/>
    <ds:schemaRef ds:uri="http://purl.org/dc/dcmitype/"/>
  </ds:schemaRefs>
</ds:datastoreItem>
</file>

<file path=customXml/itemProps3.xml><?xml version="1.0" encoding="utf-8"?>
<ds:datastoreItem xmlns:ds="http://schemas.openxmlformats.org/officeDocument/2006/customXml" ds:itemID="{B11D6E40-F509-498A-BF02-00C895783B4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Gallery</Template>
  <TotalTime>94</TotalTime>
  <Words>1649</Words>
  <Application>Microsoft Office PowerPoint</Application>
  <PresentationFormat>Custom</PresentationFormat>
  <Paragraphs>154</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Constantia (Body)</vt:lpstr>
      <vt:lpstr>Gill Sans MT</vt:lpstr>
      <vt:lpstr>Palatino Linotype</vt:lpstr>
      <vt:lpstr>Wingdings</vt:lpstr>
      <vt:lpstr>Gallery</vt:lpstr>
      <vt:lpstr>FLIGHT PRICE PREDICTION PROJECT PRESENTATION</vt:lpstr>
      <vt:lpstr>INTRODUCTION</vt:lpstr>
      <vt:lpstr>PROBLEM STATEMENT</vt:lpstr>
      <vt:lpstr>PHASES OF THE PROJECT</vt:lpstr>
      <vt:lpstr>JUPYTER NOTEBOOK USAGE</vt:lpstr>
      <vt:lpstr>MODEL BUILDING STEPS</vt:lpstr>
      <vt:lpstr>DATA SCIENCE LIFE CYCLE</vt:lpstr>
      <vt:lpstr>DATA SCIENCE LIFE CYCLE</vt:lpstr>
      <vt:lpstr>WEB SCRAPING WEBPAGES FOR FLIGHTS</vt:lpstr>
      <vt:lpstr>DATA PREPROCESSING</vt:lpstr>
      <vt:lpstr>DATA PREPROCESSING</vt:lpstr>
      <vt:lpstr>TECHNOLOGY USED</vt:lpstr>
      <vt:lpstr>EXPLORATORY DATA ANALYSIS (EDA) AND VISUALIZATION</vt:lpstr>
      <vt:lpstr>EXPLORATORY DATA ANALYSIS (EDA)</vt:lpstr>
      <vt:lpstr>VISUALIZATION USING PANDAS PROFILING REPORT</vt:lpstr>
      <vt:lpstr>COUNT PLOTS</vt:lpstr>
      <vt:lpstr>BAR PLOTS</vt:lpstr>
      <vt:lpstr>BAR PLOTS AND SCATTER PLOTS</vt:lpstr>
      <vt:lpstr>MISSING VALUES AND DESCRIBE DATA</vt:lpstr>
      <vt:lpstr>HISTOGRAM AND HEATMAP</vt:lpstr>
      <vt:lpstr>CORRELATION AND IMPORTANCE BAR GRAPHS</vt:lpstr>
      <vt:lpstr>OUTLIERS AND SKEWNESS</vt:lpstr>
      <vt:lpstr>MODEL TRAINING PHASES</vt:lpstr>
      <vt:lpstr>REGRESSION MACHINE LEARNING MODEL/S USED</vt:lpstr>
      <vt:lpstr>REGRESSION MODEL FUNCTION WITH EVALUATION METRICS</vt:lpstr>
      <vt:lpstr>RESULT OF MULTIPLE REGRESSION MODELS</vt:lpstr>
      <vt:lpstr>EVALUATION AND HYPER PARAMETER TUNING</vt:lpstr>
      <vt:lpstr>Inference</vt:lpstr>
      <vt:lpstr>KEY FINDINGS AND CONCLUSIONS OF THE STUDY</vt:lpstr>
      <vt:lpstr>LEARNING OUTCOMES OF THE STUDY IN RESPECT OF DATA SCIENCE</vt:lpstr>
      <vt:lpstr>LIMITATIONS OF THIS WORK AND SCOPE FOR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shriyanair4u@gmail.com</cp:lastModifiedBy>
  <cp:revision>21</cp:revision>
  <dcterms:created xsi:type="dcterms:W3CDTF">2021-11-29T18:55:00Z</dcterms:created>
  <dcterms:modified xsi:type="dcterms:W3CDTF">2022-01-29T18:00:20Z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74063900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