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41"/>
  </p:notesMasterIdLst>
  <p:handoutMasterIdLst>
    <p:handoutMasterId r:id="rId42"/>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22" r:id="rId19"/>
    <p:sldId id="305" r:id="rId20"/>
    <p:sldId id="306" r:id="rId21"/>
    <p:sldId id="323"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5" r:id="rId38"/>
    <p:sldId id="324" r:id="rId39"/>
    <p:sldId id="32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62" d="100"/>
          <a:sy n="62" d="100"/>
        </p:scale>
        <p:origin x="828" y="44"/>
      </p:cViewPr>
      <p:guideLst>
        <p:guide pos="3840"/>
        <p:guide orient="horz" pos="2160"/>
      </p:guideLst>
    </p:cSldViewPr>
  </p:slideViewPr>
  <p:outlineViewPr>
    <p:cViewPr>
      <p:scale>
        <a:sx n="33" d="100"/>
        <a:sy n="33" d="100"/>
      </p:scale>
      <p:origin x="0" y="-14544"/>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75" y="243769"/>
          <a:ext cx="1943992" cy="85859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4275" y="243769"/>
        <a:ext cx="1943992" cy="572398"/>
      </dsp:txXfrm>
    </dsp:sp>
    <dsp:sp modelId="{9D677988-374B-4BBA-B73C-8BE59201B4AA}">
      <dsp:nvSpPr>
        <dsp:cNvPr id="0" name=""/>
        <dsp:cNvSpPr/>
      </dsp:nvSpPr>
      <dsp:spPr>
        <a:xfrm>
          <a:off x="402442" y="816167"/>
          <a:ext cx="1943992" cy="2821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459380" y="873105"/>
        <a:ext cx="1830116" cy="2707624"/>
      </dsp:txXfrm>
    </dsp:sp>
    <dsp:sp modelId="{51EA4E37-9197-43C9-9502-961CC2F00719}">
      <dsp:nvSpPr>
        <dsp:cNvPr id="0" name=""/>
        <dsp:cNvSpPr/>
      </dsp:nvSpPr>
      <dsp:spPr>
        <a:xfrm>
          <a:off x="2242969" y="287969"/>
          <a:ext cx="624768" cy="4839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242969" y="384768"/>
        <a:ext cx="479569" cy="290399"/>
      </dsp:txXfrm>
    </dsp:sp>
    <dsp:sp modelId="{6BB0ABCB-2373-47ED-9774-278F8EE9E9B2}">
      <dsp:nvSpPr>
        <dsp:cNvPr id="0" name=""/>
        <dsp:cNvSpPr/>
      </dsp:nvSpPr>
      <dsp:spPr>
        <a:xfrm>
          <a:off x="3127076" y="243769"/>
          <a:ext cx="1943992" cy="85859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127076" y="243769"/>
        <a:ext cx="1943992" cy="572398"/>
      </dsp:txXfrm>
    </dsp:sp>
    <dsp:sp modelId="{93C83A52-6E6B-41FD-9424-D118FD751CED}">
      <dsp:nvSpPr>
        <dsp:cNvPr id="0" name=""/>
        <dsp:cNvSpPr/>
      </dsp:nvSpPr>
      <dsp:spPr>
        <a:xfrm>
          <a:off x="3525243" y="816167"/>
          <a:ext cx="1943992" cy="2821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582181" y="873105"/>
        <a:ext cx="1830116" cy="2707624"/>
      </dsp:txXfrm>
    </dsp:sp>
    <dsp:sp modelId="{A66EA167-6AD2-4AA4-A421-59E2B4561DDF}">
      <dsp:nvSpPr>
        <dsp:cNvPr id="0" name=""/>
        <dsp:cNvSpPr/>
      </dsp:nvSpPr>
      <dsp:spPr>
        <a:xfrm>
          <a:off x="5365770" y="287969"/>
          <a:ext cx="624768" cy="4839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365770" y="384768"/>
        <a:ext cx="479569" cy="290399"/>
      </dsp:txXfrm>
    </dsp:sp>
    <dsp:sp modelId="{3E371716-205E-4EF6-A7ED-14278F63B034}">
      <dsp:nvSpPr>
        <dsp:cNvPr id="0" name=""/>
        <dsp:cNvSpPr/>
      </dsp:nvSpPr>
      <dsp:spPr>
        <a:xfrm>
          <a:off x="6249877" y="243769"/>
          <a:ext cx="1943992" cy="85859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249877" y="243769"/>
        <a:ext cx="1943992" cy="572398"/>
      </dsp:txXfrm>
    </dsp:sp>
    <dsp:sp modelId="{D91F2413-E4E3-4058-AF8C-E44208B5C14B}">
      <dsp:nvSpPr>
        <dsp:cNvPr id="0" name=""/>
        <dsp:cNvSpPr/>
      </dsp:nvSpPr>
      <dsp:spPr>
        <a:xfrm>
          <a:off x="6648044" y="816167"/>
          <a:ext cx="1943992" cy="28215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6704982" y="873105"/>
        <a:ext cx="1830116" cy="2707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75" y="202144"/>
          <a:ext cx="1943992" cy="79784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Building</a:t>
          </a:r>
        </a:p>
      </dsp:txBody>
      <dsp:txXfrm>
        <a:off x="4275" y="202144"/>
        <a:ext cx="1943992" cy="531898"/>
      </dsp:txXfrm>
    </dsp:sp>
    <dsp:sp modelId="{9D677988-374B-4BBA-B73C-8BE59201B4AA}">
      <dsp:nvSpPr>
        <dsp:cNvPr id="0" name=""/>
        <dsp:cNvSpPr/>
      </dsp:nvSpPr>
      <dsp:spPr>
        <a:xfrm>
          <a:off x="402442" y="734042"/>
          <a:ext cx="1943992" cy="294525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regression function is called it is able to process all the necessary parameters</a:t>
          </a:r>
        </a:p>
      </dsp:txBody>
      <dsp:txXfrm>
        <a:off x="459380" y="790980"/>
        <a:ext cx="1830116" cy="2831374"/>
      </dsp:txXfrm>
    </dsp:sp>
    <dsp:sp modelId="{51EA4E37-9197-43C9-9502-961CC2F00719}">
      <dsp:nvSpPr>
        <dsp:cNvPr id="0" name=""/>
        <dsp:cNvSpPr/>
      </dsp:nvSpPr>
      <dsp:spPr>
        <a:xfrm>
          <a:off x="2242969" y="226094"/>
          <a:ext cx="624768" cy="4839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2242969" y="322893"/>
        <a:ext cx="479569" cy="290399"/>
      </dsp:txXfrm>
    </dsp:sp>
    <dsp:sp modelId="{6BB0ABCB-2373-47ED-9774-278F8EE9E9B2}">
      <dsp:nvSpPr>
        <dsp:cNvPr id="0" name=""/>
        <dsp:cNvSpPr/>
      </dsp:nvSpPr>
      <dsp:spPr>
        <a:xfrm>
          <a:off x="3127076" y="202144"/>
          <a:ext cx="1943992" cy="79784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Evaluation</a:t>
          </a:r>
        </a:p>
      </dsp:txBody>
      <dsp:txXfrm>
        <a:off x="3127076" y="202144"/>
        <a:ext cx="1943992" cy="531898"/>
      </dsp:txXfrm>
    </dsp:sp>
    <dsp:sp modelId="{93C83A52-6E6B-41FD-9424-D118FD751CED}">
      <dsp:nvSpPr>
        <dsp:cNvPr id="0" name=""/>
        <dsp:cNvSpPr/>
      </dsp:nvSpPr>
      <dsp:spPr>
        <a:xfrm>
          <a:off x="3525243" y="734042"/>
          <a:ext cx="1943992" cy="294525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582181" y="790980"/>
        <a:ext cx="1830116" cy="2831374"/>
      </dsp:txXfrm>
    </dsp:sp>
    <dsp:sp modelId="{A66EA167-6AD2-4AA4-A421-59E2B4561DDF}">
      <dsp:nvSpPr>
        <dsp:cNvPr id="0" name=""/>
        <dsp:cNvSpPr/>
      </dsp:nvSpPr>
      <dsp:spPr>
        <a:xfrm>
          <a:off x="5365770" y="226094"/>
          <a:ext cx="624768" cy="483997"/>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5365770" y="322893"/>
        <a:ext cx="479569" cy="290399"/>
      </dsp:txXfrm>
    </dsp:sp>
    <dsp:sp modelId="{3E371716-205E-4EF6-A7ED-14278F63B034}">
      <dsp:nvSpPr>
        <dsp:cNvPr id="0" name=""/>
        <dsp:cNvSpPr/>
      </dsp:nvSpPr>
      <dsp:spPr>
        <a:xfrm>
          <a:off x="6249877" y="202144"/>
          <a:ext cx="1943992" cy="79784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Hyperparameter Tuning Best Model</a:t>
          </a:r>
        </a:p>
      </dsp:txBody>
      <dsp:txXfrm>
        <a:off x="6249877" y="202144"/>
        <a:ext cx="1943992" cy="531898"/>
      </dsp:txXfrm>
    </dsp:sp>
    <dsp:sp modelId="{D91F2413-E4E3-4058-AF8C-E44208B5C14B}">
      <dsp:nvSpPr>
        <dsp:cNvPr id="0" name=""/>
        <dsp:cNvSpPr/>
      </dsp:nvSpPr>
      <dsp:spPr>
        <a:xfrm>
          <a:off x="6648044" y="734042"/>
          <a:ext cx="1943992" cy="294525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6704982" y="790980"/>
        <a:ext cx="1830116" cy="283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12700"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12/12/2021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12/12/2021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12/12/2021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72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12/12/2021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75194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12/12/2021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3359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12/12/2021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1311197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12/12/2021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418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12/12/2021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743675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12/12/2021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216442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12/12/2021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05241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12/12/2021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222477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12/12/2021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25848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12/12/2021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93766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12/12/2021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242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583DDF-CA54-461A-A486-592D2374C532}" type="datetimeFigureOut">
              <a:rPr lang="en-US" smtClean="0"/>
              <a:t>12/12/2021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220950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583DDF-CA54-461A-A486-592D2374C532}" type="datetimeFigureOut">
              <a:rPr lang="en-US" smtClean="0"/>
              <a:t>12/12/2021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28844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12/12/2021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30549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IN" smtClean="0"/>
              <a:t>‹#›</a:t>
            </a:fld>
            <a:endParaRPr lang="en-IN"/>
          </a:p>
        </p:txBody>
      </p:sp>
      <p:sp>
        <p:nvSpPr>
          <p:cNvPr id="5" name="Date Placeholder 4"/>
          <p:cNvSpPr>
            <a:spLocks noGrp="1"/>
          </p:cNvSpPr>
          <p:nvPr>
            <p:ph type="dt" sz="half" idx="10"/>
          </p:nvPr>
        </p:nvSpPr>
        <p:spPr/>
        <p:txBody>
          <a:bodyPr/>
          <a:lstStyle/>
          <a:p>
            <a:fld id="{9E583DDF-CA54-461A-A486-592D2374C532}" type="datetimeFigureOut">
              <a:rPr lang="en-US" smtClean="0"/>
              <a:t>12/12/2021</a:t>
            </a:fld>
            <a:endParaRPr lang="en-US"/>
          </a:p>
        </p:txBody>
      </p:sp>
    </p:spTree>
    <p:extLst>
      <p:ext uri="{BB962C8B-B14F-4D97-AF65-F5344CB8AC3E}">
        <p14:creationId xmlns:p14="http://schemas.microsoft.com/office/powerpoint/2010/main" val="359113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583DDF-CA54-461A-A486-592D2374C532}" type="datetimeFigureOut">
              <a:rPr lang="en-US" smtClean="0"/>
              <a:pPr/>
              <a:t>12/12/2021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132204859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Used Car Price Prediction Project Presentation</a:t>
            </a:r>
          </a:p>
        </p:txBody>
      </p:sp>
      <p:sp>
        <p:nvSpPr>
          <p:cNvPr id="5" name="Subtitle 4"/>
          <p:cNvSpPr>
            <a:spLocks noGrp="1"/>
          </p:cNvSpPr>
          <p:nvPr>
            <p:ph type="subTitle" idx="1"/>
          </p:nvPr>
        </p:nvSpPr>
        <p:spPr>
          <a:xfrm>
            <a:off x="7489861" y="4787757"/>
            <a:ext cx="3071974" cy="924674"/>
          </a:xfrm>
        </p:spPr>
        <p:txBody>
          <a:bodyPr/>
          <a:lstStyle/>
          <a:p>
            <a:r>
              <a:rPr lang="en-US" dirty="0">
                <a:solidFill>
                  <a:schemeClr val="tx2">
                    <a:lumMod val="50000"/>
                  </a:schemeClr>
                </a:solidFill>
              </a:rPr>
              <a:t>Submitted by </a:t>
            </a:r>
            <a:r>
              <a:rPr lang="en-US" dirty="0" err="1">
                <a:solidFill>
                  <a:schemeClr val="tx2">
                    <a:lumMod val="50000"/>
                  </a:schemeClr>
                </a:solidFill>
              </a:rPr>
              <a:t>Shriya</a:t>
            </a:r>
            <a:r>
              <a:rPr lang="en-US" dirty="0">
                <a:solidFill>
                  <a:schemeClr val="tx2">
                    <a:lumMod val="50000"/>
                  </a:schemeClr>
                </a:solidFill>
              </a:rPr>
              <a:t> Nair</a:t>
            </a:r>
          </a:p>
          <a:p>
            <a:endParaRPr lang="en-U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485900"/>
            <a:ext cx="7420119" cy="4152901"/>
          </a:xfrm>
        </p:spPr>
        <p:txBody>
          <a:bodyPr>
            <a:normAutofit/>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fill the missing data.</a:t>
            </a:r>
          </a:p>
          <a:p>
            <a:r>
              <a:rPr lang="en-US" dirty="0"/>
              <a:t>Checking the summary of the dataset.</a:t>
            </a:r>
          </a:p>
          <a:p>
            <a:r>
              <a:rPr lang="en-US" dirty="0"/>
              <a:t>Checking unique values.</a:t>
            </a:r>
          </a:p>
          <a:p>
            <a:r>
              <a:rPr lang="en-US" dirty="0"/>
              <a:t>Checking all the categorical columns in the dataset.</a:t>
            </a:r>
          </a:p>
          <a:p>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485900"/>
            <a:ext cx="8325642" cy="4152901"/>
          </a:xfrm>
        </p:spPr>
        <p:txBody>
          <a:bodyPr>
            <a:normAutofit/>
          </a:bodyPr>
          <a:lstStyle/>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Perform Scaling using Standard Scaler method.</a:t>
            </a:r>
          </a:p>
          <a:p>
            <a:r>
              <a:rPr lang="en-US" dirty="0"/>
              <a:t>Checking for the final dimension of dataset to confirm the input details.</a:t>
            </a:r>
          </a:p>
          <a:p>
            <a:r>
              <a:rPr lang="en-US" dirty="0"/>
              <a:t>Creating train test split and the best random state found in the range 1-1000.</a:t>
            </a:r>
          </a:p>
          <a:p>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a:t>
            </a:r>
            <a:r>
              <a:rPr lang="en-IN" dirty="0" err="1"/>
              <a:t>Ryzen</a:t>
            </a:r>
            <a:r>
              <a:rPr lang="en-IN" dirty="0"/>
              <a:t> 5 3550H with Radeon Vega Mobile </a:t>
            </a:r>
            <a:r>
              <a:rPr lang="en-IN" dirty="0" err="1"/>
              <a:t>Gfx</a:t>
            </a:r>
            <a:r>
              <a:rPr lang="en-IN" dirty="0"/>
              <a:t> 2.10 GHz</a:t>
            </a:r>
          </a:p>
          <a:p>
            <a:pPr marL="45720" indent="0">
              <a:buNone/>
            </a:pPr>
            <a:r>
              <a:rPr lang="en-IN" dirty="0"/>
              <a:t>GPU 	: AMD Radeon ™ Vega 8 Graphics and NVIDIA GeForce GTX 1650 </a:t>
            </a:r>
            <a:r>
              <a:rPr lang="en-IN" dirty="0" err="1"/>
              <a:t>Ti</a:t>
            </a:r>
            <a:endParaRPr lang="en-IN" dirty="0"/>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7214424" y="4408510"/>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6EF070F7-E8D9-4FF9-B159-ACFF1B14A0D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02F7344C-120B-44CD-BFD2-E8D95F1F20DB}"/>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AF1B0DCD-3B23-4EF2-8C56-E0A65637DA6F}"/>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2C996ED3-5575-4D16-AC02-3EBDE2708E2A}"/>
              </a:ext>
            </a:extLst>
          </p:cNvPr>
          <p:cNvSpPr txBox="1"/>
          <p:nvPr/>
        </p:nvSpPr>
        <p:spPr>
          <a:xfrm>
            <a:off x="7214424" y="483894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92500" lnSpcReduction="10000"/>
          </a:body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10,000 rows and 6 different columns.</a:t>
            </a:r>
          </a:p>
          <a:p>
            <a:r>
              <a:rPr lang="en-US" dirty="0"/>
              <a:t>We don’t have any null values or missing values present in our dataset from the web scraping.</a:t>
            </a:r>
          </a:p>
          <a:p>
            <a:r>
              <a:rPr lang="en-US" dirty="0"/>
              <a:t>There few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3472772555"/>
              </p:ext>
            </p:extLst>
          </p:nvPr>
        </p:nvGraphicFramePr>
        <p:xfrm>
          <a:off x="546608" y="137160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1606-7D5D-4AE0-AD35-AFBDBADC9C57}"/>
              </a:ext>
            </a:extLst>
          </p:cNvPr>
          <p:cNvSpPr>
            <a:spLocks noGrp="1"/>
          </p:cNvSpPr>
          <p:nvPr>
            <p:ph type="title"/>
          </p:nvPr>
        </p:nvSpPr>
        <p:spPr/>
        <p:txBody>
          <a:bodyPr/>
          <a:lstStyle/>
          <a:p>
            <a:r>
              <a:rPr lang="en-US" dirty="0"/>
              <a:t>VISUALIZATION USING PANDAS PROFILING REPORT</a:t>
            </a:r>
            <a:endParaRPr lang="en-IN" dirty="0"/>
          </a:p>
        </p:txBody>
      </p:sp>
      <p:pic>
        <p:nvPicPr>
          <p:cNvPr id="5" name="Content Placeholder 4">
            <a:extLst>
              <a:ext uri="{FF2B5EF4-FFF2-40B4-BE49-F238E27FC236}">
                <a16:creationId xmlns:a16="http://schemas.microsoft.com/office/drawing/2014/main" id="{A0EAF19A-5B47-46B6-AE36-2EDCE029E6EB}"/>
              </a:ext>
            </a:extLst>
          </p:cNvPr>
          <p:cNvPicPr>
            <a:picLocks noGrp="1" noChangeAspect="1"/>
          </p:cNvPicPr>
          <p:nvPr>
            <p:ph idx="1"/>
          </p:nvPr>
        </p:nvPicPr>
        <p:blipFill>
          <a:blip r:embed="rId2"/>
          <a:stretch>
            <a:fillRect/>
          </a:stretch>
        </p:blipFill>
        <p:spPr>
          <a:xfrm>
            <a:off x="1941441" y="2160588"/>
            <a:ext cx="6069155" cy="3881437"/>
          </a:xfrm>
        </p:spPr>
      </p:pic>
    </p:spTree>
    <p:extLst>
      <p:ext uri="{BB962C8B-B14F-4D97-AF65-F5344CB8AC3E}">
        <p14:creationId xmlns:p14="http://schemas.microsoft.com/office/powerpoint/2010/main" val="271163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8375-208F-48CB-9824-F9EE6F402BB9}"/>
              </a:ext>
            </a:extLst>
          </p:cNvPr>
          <p:cNvSpPr>
            <a:spLocks noGrp="1"/>
          </p:cNvSpPr>
          <p:nvPr>
            <p:ph type="title"/>
          </p:nvPr>
        </p:nvSpPr>
        <p:spPr/>
        <p:txBody>
          <a:bodyPr/>
          <a:lstStyle/>
          <a:p>
            <a:r>
              <a:rPr lang="en-US" dirty="0"/>
              <a:t>MISSING VALUES VISUAL USING MISSINGNO</a:t>
            </a:r>
            <a:endParaRPr lang="en-IN" dirty="0"/>
          </a:p>
        </p:txBody>
      </p:sp>
      <p:pic>
        <p:nvPicPr>
          <p:cNvPr id="5" name="Content Placeholder 4">
            <a:extLst>
              <a:ext uri="{FF2B5EF4-FFF2-40B4-BE49-F238E27FC236}">
                <a16:creationId xmlns:a16="http://schemas.microsoft.com/office/drawing/2014/main" id="{77653020-0D3D-43B3-94FA-5747168B9B19}"/>
              </a:ext>
            </a:extLst>
          </p:cNvPr>
          <p:cNvPicPr>
            <a:picLocks noGrp="1" noChangeAspect="1"/>
          </p:cNvPicPr>
          <p:nvPr>
            <p:ph idx="1"/>
          </p:nvPr>
        </p:nvPicPr>
        <p:blipFill>
          <a:blip r:embed="rId2"/>
          <a:stretch>
            <a:fillRect/>
          </a:stretch>
        </p:blipFill>
        <p:spPr>
          <a:xfrm>
            <a:off x="871815" y="1903086"/>
            <a:ext cx="9821994" cy="3086163"/>
          </a:xfrm>
        </p:spPr>
      </p:pic>
    </p:spTree>
    <p:extLst>
      <p:ext uri="{BB962C8B-B14F-4D97-AF65-F5344CB8AC3E}">
        <p14:creationId xmlns:p14="http://schemas.microsoft.com/office/powerpoint/2010/main" val="40548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t>DESCRIBE DATASET VISUAL ON NUMERIC DATA</a:t>
            </a:r>
            <a:endParaRPr lang="en-IN" dirty="0"/>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1650980" y="1734473"/>
            <a:ext cx="7439754" cy="4639693"/>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t>PURCHASE DETAILS OF USED CARS EACH YEAR</a:t>
            </a:r>
            <a:endParaRPr lang="en-IN" dirty="0"/>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24000" y="1601310"/>
            <a:ext cx="8774097" cy="4959288"/>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COUNT PLOTS</a:t>
            </a:r>
            <a:endParaRPr lang="en-IN" dirty="0"/>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107350" y="2160588"/>
            <a:ext cx="7737338" cy="3881437"/>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28573" y="1485900"/>
            <a:ext cx="8023800" cy="4152901"/>
          </a:xfrm>
        </p:spPr>
        <p:txBody>
          <a:bodyPr>
            <a:normAutofit/>
          </a:bodyPr>
          <a:lstStyle/>
          <a:p>
            <a:pPr marL="45720" indent="0">
              <a:buNone/>
            </a:pPr>
            <a:endParaRPr lang="en-US" dirty="0"/>
          </a:p>
          <a:p>
            <a:pPr marL="45720" indent="0">
              <a:buNone/>
            </a:pPr>
            <a:r>
              <a:rPr lang="en-US" dirty="0"/>
              <a:t>I would like to express my deepest gratitude to my SME (Subject Matter Expert) Shubham Yadav as well as Flip Robo Technologies who gave me the opportunity to do this project on Used Car Price Prediction, which also helped me in doing lots of research wherein I came to know about so many new things especially the data collection part.</a:t>
            </a:r>
          </a:p>
          <a:p>
            <a:pPr marL="45720" indent="0">
              <a:buNone/>
            </a:pPr>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BAR PLOTS</a:t>
            </a:r>
            <a:endParaRPr lang="en-IN" dirty="0"/>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914152" y="2160588"/>
            <a:ext cx="8123733" cy="3881437"/>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PAIR PLOTS</a:t>
            </a:r>
            <a:endParaRPr lang="en-IN" dirty="0"/>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2730517" y="2160588"/>
            <a:ext cx="4491004" cy="3881437"/>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OUTLIERS WITH BOXEN PLOTS</a:t>
            </a:r>
            <a:endParaRPr lang="en-IN" dirty="0"/>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1109833" y="2160588"/>
            <a:ext cx="7732371" cy="3881437"/>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SKEWNESS WITH DISTRIBUTION PLOTS</a:t>
            </a:r>
            <a:endParaRPr lang="en-IN" dirty="0"/>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117414" y="2160588"/>
            <a:ext cx="7717210" cy="3881437"/>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HISTOGRAM</a:t>
            </a:r>
            <a:endParaRPr lang="en-IN" dirty="0"/>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1411550" y="1485899"/>
            <a:ext cx="8646850" cy="5030311"/>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t>HEATMAP</a:t>
            </a:r>
            <a:endParaRPr lang="en-IN" dirty="0"/>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1606859" y="1619064"/>
            <a:ext cx="8096435" cy="4879389"/>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CORRELATIONS BAR GRAPH</a:t>
            </a:r>
            <a:endParaRPr lang="en-IN" dirty="0"/>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2107426" y="2160588"/>
            <a:ext cx="5737185" cy="3881437"/>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1870869" y="2160588"/>
            <a:ext cx="6210299" cy="3881437"/>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30841" y="3049746"/>
            <a:ext cx="3890356" cy="2103120"/>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normAutofit/>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REGRESSION MODEL FUNCTION WITH EVALUATION METRICS</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512114" y="1930400"/>
            <a:ext cx="9210668" cy="4927600"/>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RESULT OF MULTIPLE REGRESSION MODELS</a:t>
            </a:r>
            <a:endParaRPr lang="en-IN" dirty="0"/>
          </a:p>
        </p:txBody>
      </p:sp>
      <p:pic>
        <p:nvPicPr>
          <p:cNvPr id="5" name="Content Placeholder 4">
            <a:extLst>
              <a:ext uri="{FF2B5EF4-FFF2-40B4-BE49-F238E27FC236}">
                <a16:creationId xmlns:a16="http://schemas.microsoft.com/office/drawing/2014/main" id="{DE14916A-C643-4156-969D-9FD927545497}"/>
              </a:ext>
            </a:extLst>
          </p:cNvPr>
          <p:cNvPicPr>
            <a:picLocks noGrp="1" noChangeAspect="1"/>
          </p:cNvPicPr>
          <p:nvPr>
            <p:ph idx="1"/>
          </p:nvPr>
        </p:nvPicPr>
        <p:blipFill>
          <a:blip r:embed="rId2"/>
          <a:stretch>
            <a:fillRect/>
          </a:stretch>
        </p:blipFill>
        <p:spPr>
          <a:xfrm>
            <a:off x="1104106" y="3053556"/>
            <a:ext cx="7743825" cy="2095500"/>
          </a:xfr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After the completion of this project, we got an insight on how to collect data, pre-processing the data, analyzing the data and building a model. First, we collected the used cars data from different websites like OLX, Car Dekho, Cars 24, OLA etc. and it was done by using Web Scraping. </a:t>
            </a:r>
          </a:p>
          <a:p>
            <a:r>
              <a:rPr lang="en-US" dirty="0"/>
              <a:t>The framework used for web scraping was Beautiful Soup and Selenium, which has an advantage of automating our process of collecting data. We collected almost 10000 of data which contained the selling price and other related features of used cars. Then the scrapped data was combined in a single data frame and saved in a csv file so that we can open it and analyze the data. </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We did data cleaning, data pre-processing steps like finding and handling null values, removing words from numbers, converting object to int type, data visualization, handling outliers and skewness etc. After separating our train and test data, we started running different machine learning regression algorithms to find out the best performing model. </a:t>
            </a:r>
          </a:p>
          <a:p>
            <a:r>
              <a:rPr lang="en-US" dirty="0"/>
              <a:t>We found that Extra Tree Regressor Algorithm was performing well according to their r2_score and cross validation scores. Then we performed Hyperparameter Tuning technique using Grid Search CV for getting the best parameters and improving the score. In that Extra Tree Regressor Algorithm did not perform quite well as previously on the defaults but we finalized that model for further predictions as it was still better than the rest. We saved the final model in </a:t>
            </a:r>
            <a:r>
              <a:rPr lang="en-US" dirty="0" err="1"/>
              <a:t>pkl</a:t>
            </a:r>
            <a:r>
              <a:rPr lang="en-US" dirty="0"/>
              <a:t> format using the joblib library after getting a dataframe of predicted and actual used car price details.</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a:xfrm>
            <a:off x="677334" y="609600"/>
            <a:ext cx="8596668" cy="1034265"/>
          </a:xfrm>
        </p:spPr>
        <p:txBody>
          <a:bodyPr>
            <a:normAutofit fontScale="90000"/>
          </a:bodyPr>
          <a:lstStyle/>
          <a:p>
            <a:r>
              <a:rPr lang="en-US" dirty="0"/>
              <a:t>LIMITATIONS OF THIS WORK AND SCOPE FOR FUTURE WORK</a:t>
            </a:r>
            <a:br>
              <a:rPr lang="en-US" dirty="0"/>
            </a:br>
            <a:br>
              <a:rPr lang="en-US" dirty="0"/>
            </a:br>
            <a:endParaRPr lang="en-IN" dirty="0"/>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87767" y="1890444"/>
            <a:ext cx="9996256" cy="4756935"/>
          </a:xfrm>
        </p:spPr>
        <p:txBody>
          <a:bodyPr numCol="1">
            <a:normAutofit/>
          </a:bodyPr>
          <a:lstStyle/>
          <a:p>
            <a:r>
              <a:rPr lang="en-US" dirty="0"/>
              <a:t>The limitations we faced during this project were:</a:t>
            </a:r>
          </a:p>
          <a:p>
            <a:pPr marL="45720" indent="0">
              <a:buNone/>
            </a:pPr>
            <a:r>
              <a:rPr lang="en-US" dirty="0"/>
              <a:t>The website was poorly designed because the scrapping took a lot of time and there were many issues in accessing to next page. Also need further practice in terms of various web scraping techniques. More negative correlated data were present than the positive correlated one's. Presence of outliers and skewness were detected and while dealing with them we had to lose a bit of valuable data. No information for handling these fast-paced websites were provided so that was consuming more time in web scraping part.</a:t>
            </a:r>
          </a:p>
          <a:p>
            <a:r>
              <a:rPr lang="en-US" dirty="0"/>
              <a:t>Future Work Scope:</a:t>
            </a:r>
          </a:p>
          <a:p>
            <a:pPr marL="45720" indent="0">
              <a:buNone/>
            </a:pPr>
            <a:r>
              <a:rPr lang="en-US" dirty="0"/>
              <a:t>Current model is limited to used car data but this can further be improved for other sectors of automobiles by training the model accordingly. The overall score can also be improved further by training the model with more specific data.</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978CAE-AF98-45B4-9EB1-17D451859C83}"/>
              </a:ext>
            </a:extLst>
          </p:cNvPr>
          <p:cNvPicPr>
            <a:picLocks noChangeAspect="1"/>
          </p:cNvPicPr>
          <p:nvPr/>
        </p:nvPicPr>
        <p:blipFill>
          <a:blip r:embed="rId2"/>
          <a:stretch>
            <a:fillRect/>
          </a:stretch>
        </p:blipFill>
        <p:spPr>
          <a:xfrm>
            <a:off x="1447060" y="1060092"/>
            <a:ext cx="8984202" cy="4387285"/>
          </a:xfrm>
          <a:prstGeom prst="rect">
            <a:avLst/>
          </a:prstGeom>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5245091" cy="4152901"/>
          </a:xfrm>
        </p:spPr>
        <p:txBody>
          <a:bodyPr>
            <a:normAutofit/>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160788452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607591039"/>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t>WEB SCRAPING FOR USED CAR DETAILS</a:t>
            </a:r>
            <a:endParaRPr lang="en-IN" dirty="0"/>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633491" y="1485899"/>
            <a:ext cx="8833282" cy="5110209"/>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customXml/itemProps3.xml><?xml version="1.0" encoding="utf-8"?>
<ds:datastoreItem xmlns:ds="http://schemas.openxmlformats.org/officeDocument/2006/customXml" ds:itemID="{6CC9A7CA-BEC5-41E5-AAE1-C9D7FC518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2230</TotalTime>
  <Words>1880</Words>
  <Application>Microsoft Office PowerPoint</Application>
  <PresentationFormat>Widescreen</PresentationFormat>
  <Paragraphs>147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Cambria</vt:lpstr>
      <vt:lpstr>Constantia (Body)</vt:lpstr>
      <vt:lpstr>Trebuchet MS</vt:lpstr>
      <vt:lpstr>Wingdings</vt:lpstr>
      <vt:lpstr>Wingdings 3</vt:lpstr>
      <vt:lpstr>Facet</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VISUALIZATION USING PANDAS PROFILING REPORT</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shriyanair4u@gmail.com</cp:lastModifiedBy>
  <cp:revision>14</cp:revision>
  <dcterms:created xsi:type="dcterms:W3CDTF">2021-11-11T17:57:02Z</dcterms:created>
  <dcterms:modified xsi:type="dcterms:W3CDTF">2021-12-12T16:28:36Z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