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20" r:id="rId3"/>
    <p:sldMasterId id="2147483721" r:id="rId4"/>
    <p:sldMasterId id="2147483722" r:id="rId5"/>
    <p:sldMasterId id="2147483723" r:id="rId6"/>
    <p:sldMasterId id="2147483724" r:id="rId7"/>
    <p:sldMasterId id="214748372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2.xml"/><Relationship Id="rId55" Type="http://schemas.openxmlformats.org/officeDocument/2006/relationships/font" Target="fonts/OpenSans-italic.fntdata"/><Relationship Id="rId10" Type="http://schemas.openxmlformats.org/officeDocument/2006/relationships/slide" Target="slides/slide1.xml"/><Relationship Id="rId54" Type="http://schemas.openxmlformats.org/officeDocument/2006/relationships/font" Target="fonts/OpenSans-bold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5c6e85b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5c6e85b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662f124a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662f124a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878bc5f4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878bc5f4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878bc5f4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878bc5f4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793e44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793e44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793e44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1793e44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f6a80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f6a80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878bc5f4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878bc5f4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793e44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793e44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793e44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793e44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878bc5f4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878bc5f4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878bc5f4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878bc5f4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878bc5f4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878bc5f4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878bc5f46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878bc5f46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878bc5f4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878bc5f4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793e44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793e44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878bc5f4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878bc5f4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78bc5f46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78bc5f46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878bc5f4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878bc5f4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793e440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793e44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793e44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793e44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78bc5f4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78bc5f4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878bc5f4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878bc5f4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878bc5f4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878bc5f4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793e440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793e440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793e440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1793e440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6f6a80a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6f6a80a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878bc5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878bc5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878bc5f4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878bc5f4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878bc5f4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878bc5f4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78bc5f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78bc5f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78bc5f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78bc5f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6e4ee7f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6e4ee7f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5c6e85b7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5c6e85b7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662f124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662f124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662f124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662f124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78bc5f4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78bc5f4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62f124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62f124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jp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Relationship Id="rId3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hyperlink" Target="http://creativecommons.org/licenses/by-nc/4.0/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497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/>
          <p:nvPr/>
        </p:nvSpPr>
        <p:spPr>
          <a:xfrm>
            <a:off x="4449813" y="4672575"/>
            <a:ext cx="11058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Testing the User Interface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7" name="Google Shape;177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1" name="Google Shape;181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5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7" name="Google Shape;187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93" name="Google Shape;19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8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" name="Google Shape;198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9" name="Google Shape;1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8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8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" name="Google Shape;219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8" name="Google Shape;228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2" name="Google Shape;232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5" name="Google Shape;24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9" name="Google Shape;249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0" name="Google Shape;250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54" name="Google Shape;254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60" name="Google Shape;26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61" name="Google Shape;2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" name="Google Shape;266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7" name="Google Shape;267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9" name="Google Shape;26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3" name="Google Shape;283;p54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4" name="Google Shape;28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7" name="Google Shape;287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92" name="Google Shape;29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57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5" name="Google Shape;305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6" name="Google Shape;306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9" name="Google Shape;30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3" name="Google Shape;313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18" name="Google Shape;318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2" name="Google Shape;322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24" name="Google Shape;324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64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64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9" name="Google Shape;329;p64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330" name="Google Shape;33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4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7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7" name="Google Shape;347;p6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8" name="Google Shape;348;p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56" name="Google Shape;356;p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0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9" name="Google Shape;359;p70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0" name="Google Shape;360;p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7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0" name="Google Shape;370;p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3" name="Google Shape;373;p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4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7" name="Google Shape;377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8" name="Google Shape;378;p7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9" name="Google Shape;379;p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382" name="Google Shape;382;p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6" name="Google Shape;386;p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388" name="Google Shape;38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389" name="Google Shape;38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77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77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7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4" name="Google Shape;394;p77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77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397" name="Google Shape;39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77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77"/>
          <p:cNvSpPr txBox="1"/>
          <p:nvPr/>
        </p:nvSpPr>
        <p:spPr>
          <a:xfrm>
            <a:off x="44072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164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59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69.xml"/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8" name="Google Shape;20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0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75" name="Google Shape;27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3"/>
          <p:cNvSpPr txBox="1"/>
          <p:nvPr/>
        </p:nvSpPr>
        <p:spPr>
          <a:xfrm>
            <a:off x="23054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336" name="Google Shape;336;p6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6"/>
          <p:cNvSpPr txBox="1"/>
          <p:nvPr/>
        </p:nvSpPr>
        <p:spPr>
          <a:xfrm>
            <a:off x="4559625" y="4756453"/>
            <a:ext cx="1105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UI testing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23054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4" name="Google Shape;3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junit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support/test/rule/ActivityTestRule.html" TargetMode="External"/><Relationship Id="rId4" Type="http://schemas.openxmlformats.org/officeDocument/2006/relationships/hyperlink" Target="https://developer.android.com/reference/android/support/test/rule/ActivityTestRule.html" TargetMode="External"/><Relationship Id="rId5" Type="http://schemas.openxmlformats.org/officeDocument/2006/relationships/hyperlink" Target="https://developer.android.com/reference/android/support/test/rule/ServiceTestRule.html" TargetMode="External"/><Relationship Id="rId6" Type="http://schemas.openxmlformats.org/officeDocument/2006/relationships/hyperlink" Target="https://developer.android.com/reference/android/support/test/rule/ServiceTestRul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de.google.com/archive/p/hamcrest/wikis/Tutorial.wiki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support/test/espresso/ViewInteraction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hyperlink" Target="https://code.google.com/archive/p/hamcrest/wikis/Tutorial.wiki" TargetMode="External"/><Relationship Id="rId10" Type="http://schemas.openxmlformats.org/officeDocument/2006/relationships/hyperlink" Target="https://google.github.io/android-testing-support-library/docs/espresso/advanced/" TargetMode="External"/><Relationship Id="rId13" Type="http://schemas.openxmlformats.org/officeDocument/2006/relationships/hyperlink" Target="https://developer.android.com/reference/android/support/test/package-summary.html" TargetMode="External"/><Relationship Id="rId12" Type="http://schemas.openxmlformats.org/officeDocument/2006/relationships/hyperlink" Target="http://hamcrest.org/JavaHamcrest/javadoc/1.3/" TargetMode="External"/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d.android.com/tools/testing/testing_android.html" TargetMode="External"/><Relationship Id="rId4" Type="http://schemas.openxmlformats.org/officeDocument/2006/relationships/hyperlink" Target="https://google.github.io/android-testing-support-library/docs/espresso/basics/" TargetMode="External"/><Relationship Id="rId9" Type="http://schemas.openxmlformats.org/officeDocument/2006/relationships/hyperlink" Target="https://developer.android.com/training/testing/unit-testing/instrumented-unit-tests.html" TargetMode="External"/><Relationship Id="rId5" Type="http://schemas.openxmlformats.org/officeDocument/2006/relationships/hyperlink" Target="https://google.github.io/android-testing-support-library/docs/espresso/cheatsheet/index.html" TargetMode="External"/><Relationship Id="rId6" Type="http://schemas.openxmlformats.org/officeDocument/2006/relationships/hyperlink" Target="https://developer.android.com/training/testing/index.html" TargetMode="External"/><Relationship Id="rId7" Type="http://schemas.openxmlformats.org/officeDocument/2006/relationships/hyperlink" Target="https://developer.android.com/training/testing/start/index.html" TargetMode="External"/><Relationship Id="rId8" Type="http://schemas.openxmlformats.org/officeDocument/2006/relationships/hyperlink" Target="https://developer.android.com/training/testing/ui-testing/espresso-testing.htm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oogle.github.io/android-testing-support-library/docs/espresso/index.html" TargetMode="External"/><Relationship Id="rId4" Type="http://schemas.openxmlformats.org/officeDocument/2006/relationships/hyperlink" Target="https://google.github.io/android-testing-support-library/samples/index.html" TargetMode="External"/><Relationship Id="rId5" Type="http://schemas.openxmlformats.org/officeDocument/2006/relationships/hyperlink" Target="https://youtu.be/W8LJjfkTKik" TargetMode="External"/><Relationship Id="rId6" Type="http://schemas.openxmlformats.org/officeDocument/2006/relationships/hyperlink" Target="https://youtu.be/kL3MCQV2M2s" TargetMode="External"/><Relationship Id="rId7" Type="http://schemas.openxmlformats.org/officeDocument/2006/relationships/hyperlink" Target="https://youtu.be/zi7v47kYKrk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googletesting.blogspot.com/2015/03/android-ui-automated-testing.html" TargetMode="External"/><Relationship Id="rId4" Type="http://schemas.openxmlformats.org/officeDocument/2006/relationships/hyperlink" Target="https://spin.atomicobject.com/2016/04/15/espresso-testing-recyclerviews/" TargetMode="External"/><Relationship Id="rId5" Type="http://schemas.openxmlformats.org/officeDocument/2006/relationships/hyperlink" Target="http://stackoverflow.com/questions/31394569/how-to-assert-inside-a-recyclerview-in-espresso" TargetMode="External"/><Relationship Id="rId6" Type="http://schemas.openxmlformats.org/officeDocument/2006/relationships/hyperlink" Target="https://github.com/googlesamples/android-testing" TargetMode="External"/><Relationship Id="rId7" Type="http://schemas.openxmlformats.org/officeDocument/2006/relationships/hyperlink" Target="https://codelabs.developers.google.com/codelabs/android-testing/index.html#0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6-testing-your-ui/6-1-c-ui-testing/6-1-c-ui-testing.html" TargetMode="External"/><Relationship Id="rId4" Type="http://schemas.openxmlformats.org/officeDocument/2006/relationships/hyperlink" Target="https://codelabs.developers.google.com/codelabs/android-training-espresso-for-ui-testing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7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79"/>
          <p:cNvSpPr txBox="1"/>
          <p:nvPr>
            <p:ph type="title"/>
          </p:nvPr>
        </p:nvSpPr>
        <p:spPr>
          <a:xfrm>
            <a:off x="265500" y="10898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your UI</a:t>
            </a:r>
            <a:endParaRPr/>
          </a:p>
        </p:txBody>
      </p:sp>
      <p:sp>
        <p:nvSpPr>
          <p:cNvPr id="409" name="Google Shape;409;p7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7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411" name="Google Shape;411;p79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6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7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8"/>
          <p:cNvSpPr txBox="1"/>
          <p:nvPr>
            <p:ph idx="1" type="body"/>
          </p:nvPr>
        </p:nvSpPr>
        <p:spPr>
          <a:xfrm>
            <a:off x="311700" y="11898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set of hooks in the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Loads test package and app into same process, allowing tests to call methods and examine fields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components independently of app’s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Control how Android loads apps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2" name="Google Shape;472;p8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instrumentation?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3" name="Google Shape;473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9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monitor all interaction with Android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invoke methods in the app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Tests can modify and examine fields in the app independent of the app’s lifecycle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instrumentation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0" name="Google Shape;48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0"/>
          <p:cNvSpPr txBox="1"/>
          <p:nvPr>
            <p:ph type="title"/>
          </p:nvPr>
        </p:nvSpPr>
        <p:spPr>
          <a:xfrm>
            <a:off x="265500" y="1233175"/>
            <a:ext cx="4008900" cy="27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</a:t>
            </a:r>
            <a:r>
              <a:rPr lang="en"/>
              <a:t>nvironment </a:t>
            </a:r>
            <a:br>
              <a:rPr lang="en"/>
            </a:br>
            <a:r>
              <a:rPr lang="en"/>
              <a:t>And Espresso s</a:t>
            </a:r>
            <a:r>
              <a:rPr lang="en"/>
              <a:t>etup</a:t>
            </a:r>
            <a:endParaRPr/>
          </a:p>
        </p:txBody>
      </p:sp>
      <p:sp>
        <p:nvSpPr>
          <p:cNvPr id="486" name="Google Shape;486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1"/>
          <p:cNvSpPr txBox="1"/>
          <p:nvPr>
            <p:ph idx="1" type="body"/>
          </p:nvPr>
        </p:nvSpPr>
        <p:spPr>
          <a:xfrm>
            <a:off x="311700" y="1494675"/>
            <a:ext cx="8520600" cy="25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Android Studio choose T</a:t>
            </a:r>
            <a:r>
              <a:rPr b="1" lang="en"/>
              <a:t>ools &gt; Android &gt; SDK Manager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SDK Tools</a:t>
            </a:r>
            <a:r>
              <a:rPr lang="en"/>
              <a:t> and look for </a:t>
            </a:r>
            <a:r>
              <a:rPr b="1" lang="en"/>
              <a:t>Android Support Repository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If necessary, update or install the library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92" name="Google Shape;492;p9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 Android Support Library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2"/>
          <p:cNvSpPr txBox="1"/>
          <p:nvPr>
            <p:ph idx="1" type="body"/>
          </p:nvPr>
        </p:nvSpPr>
        <p:spPr>
          <a:xfrm>
            <a:off x="0" y="1113675"/>
            <a:ext cx="91440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dependencies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dependencies: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testImplementation 'junit:junit:4.12'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'com.android.support.test:runner:1.0.1'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androidTestImplementation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'com.android.support.test.espresso:espresso-core:3.0.1'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9" name="Google Shape;499;p9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dependencies 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Google Shape;500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93"/>
          <p:cNvSpPr txBox="1"/>
          <p:nvPr>
            <p:ph idx="1" type="body"/>
          </p:nvPr>
        </p:nvSpPr>
        <p:spPr>
          <a:xfrm>
            <a:off x="311700" y="1195525"/>
            <a:ext cx="85206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Studio templates include defaultConfig setting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needed, add the following to defaultConfig section: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testInstrumentationRunner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"android.support.test.runner.AndroidJUnitRunner"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9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defaultConfig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build.gradle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Google Shape;507;p9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4"/>
          <p:cNvSpPr txBox="1"/>
          <p:nvPr>
            <p:ph idx="1" type="body"/>
          </p:nvPr>
        </p:nvSpPr>
        <p:spPr>
          <a:xfrm>
            <a:off x="311700" y="1113675"/>
            <a:ext cx="85206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on USB Debugging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Turn off all animations in </a:t>
            </a:r>
            <a:r>
              <a:rPr b="1" lang="en"/>
              <a:t>Developer Options &gt; Drawing</a:t>
            </a:r>
            <a:endParaRPr b="1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Window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Transition animation scale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Animator duration scale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9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Prepare your device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4" name="Google Shape;514;p9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5"/>
          <p:cNvSpPr txBox="1"/>
          <p:nvPr>
            <p:ph idx="1" type="body"/>
          </p:nvPr>
        </p:nvSpPr>
        <p:spPr>
          <a:xfrm>
            <a:off x="311700" y="1647075"/>
            <a:ext cx="85206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 in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module-name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/src/androidTests/java/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Android Studio: app &gt; java &gt; </a:t>
            </a:r>
            <a:r>
              <a:rPr i="1" lang="en"/>
              <a:t>module-name</a:t>
            </a:r>
            <a:r>
              <a:rPr lang="en"/>
              <a:t> (androidTest)</a:t>
            </a:r>
            <a:endParaRPr b="1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tests as </a:t>
            </a:r>
            <a:r>
              <a:rPr lang="en" u="sng">
                <a:solidFill>
                  <a:schemeClr val="hlink"/>
                </a:solidFill>
                <a:hlinkClick r:id="rId3"/>
              </a:rPr>
              <a:t>JUnit</a:t>
            </a:r>
            <a:r>
              <a:rPr lang="en"/>
              <a:t> classes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0" name="Google Shape;520;p9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tests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1" name="Google Shape;521;p9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6"/>
          <p:cNvSpPr txBox="1"/>
          <p:nvPr>
            <p:ph type="title"/>
          </p:nvPr>
        </p:nvSpPr>
        <p:spPr>
          <a:xfrm>
            <a:off x="220425" y="1233175"/>
            <a:ext cx="4135800" cy="16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Espresso tests </a:t>
            </a:r>
            <a:endParaRPr/>
          </a:p>
        </p:txBody>
      </p:sp>
      <p:sp>
        <p:nvSpPr>
          <p:cNvPr id="527" name="Google Shape;527;p9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7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@RunWith(AndroidJUnit4.class)</a:t>
            </a:r>
            <a:r>
              <a:rPr b="1" lang="en" sz="1800"/>
              <a:t> </a:t>
            </a:r>
            <a:r>
              <a:rPr lang="en" sz="1800"/>
              <a:t>— Required annotation for tests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/>
              <a:t>— </a:t>
            </a:r>
            <a:r>
              <a:rPr lang="en" sz="1800"/>
              <a:t>Based on resources the test uses and time to run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ChangeTextBehaviorTest {}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@SmallTest </a:t>
            </a:r>
            <a:r>
              <a:rPr lang="en" sz="1800"/>
              <a:t>— Runs in &lt; 60s and uses no external resources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@MediumTest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in &lt; 300s, only local network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@LargeTest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Runs for a long time and uses many resources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9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class definition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0"/>
          <p:cNvSpPr txBox="1"/>
          <p:nvPr>
            <p:ph type="ctrTitle"/>
          </p:nvPr>
        </p:nvSpPr>
        <p:spPr>
          <a:xfrm>
            <a:off x="311700" y="1493580"/>
            <a:ext cx="8520600" cy="17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6.1 UI testing</a:t>
            </a:r>
            <a:endParaRPr/>
          </a:p>
        </p:txBody>
      </p:sp>
      <p:sp>
        <p:nvSpPr>
          <p:cNvPr id="418" name="Google Shape;418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8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ActivityTestRule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&lt;MainActivity&gt; mActivityRule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new ActivityTestRule&lt;&gt;(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MainActivity.class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Activity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a single specified activity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" sz="18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Service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TestRule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Testing support for starting, binding,  shutting down a service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9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@Rule specifies the context of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1" name="Google Shape;541;p9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9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initValidString()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mStringToBetyped = "Espresso";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@Before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</a:t>
            </a:r>
            <a:r>
              <a:rPr lang="en" sz="1800"/>
              <a:t> S</a:t>
            </a:r>
            <a:r>
              <a:rPr lang="en" sz="1800"/>
              <a:t>etup, initializations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— </a:t>
            </a:r>
            <a:r>
              <a:rPr lang="en" sz="1800"/>
              <a:t>Teardown, freeing resources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7" name="Google Shape;547;p99"/>
          <p:cNvSpPr txBox="1"/>
          <p:nvPr>
            <p:ph type="title"/>
          </p:nvPr>
        </p:nvSpPr>
        <p:spPr>
          <a:xfrm>
            <a:off x="112725" y="170825"/>
            <a:ext cx="885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@Before and @After set up and tear down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8" name="Google Shape;548;p9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0"/>
          <p:cNvSpPr txBox="1"/>
          <p:nvPr>
            <p:ph idx="1" type="body"/>
          </p:nvPr>
        </p:nvSpPr>
        <p:spPr>
          <a:xfrm>
            <a:off x="311700" y="1021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1. Find a 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2. Perform an action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// 3. Verify action was taken, assert result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10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@Test method structure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10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1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“Hamcrest” an anagram of “Matchers”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Framework for creating custom matchers and assertions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Match rules defined declaratively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Enables precise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The Hamcrest Tutorial</a:t>
            </a:r>
            <a:endParaRPr/>
          </a:p>
        </p:txBody>
      </p:sp>
      <p:sp>
        <p:nvSpPr>
          <p:cNvPr id="561" name="Google Shape;561;p10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"Hamcrest" simplifies tests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2" name="Google Shape;562;p10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2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ViewMatcher — find Views by id, content, focus, hierarchy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ViewAction — perform an action on a 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ViewAssertion — assert state and verify the result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p10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Hamcrest Matchers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3"/>
          <p:cNvSpPr txBox="1"/>
          <p:nvPr>
            <p:ph idx="1" type="body"/>
          </p:nvPr>
        </p:nvSpPr>
        <p:spPr>
          <a:xfrm>
            <a:off x="311700" y="1018200"/>
            <a:ext cx="8520600" cy="3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changeText_sameActivity()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 1. Find view by Id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(R.id.editTextUserInput))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2. Perform action—type string and click button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// 3. Check that the text was changed</a:t>
            </a:r>
            <a:endParaRPr sz="18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10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Basic example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4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withId() </a:t>
            </a:r>
            <a:r>
              <a:rPr lang="en" sz="2000">
                <a:solidFill>
                  <a:schemeClr val="dk1"/>
                </a:solidFill>
              </a:rPr>
              <a:t>— find a view with the specified Android id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onView(withId</a:t>
            </a:r>
            <a:r>
              <a:rPr lang="en" sz="1800">
                <a:solidFill>
                  <a:srgbClr val="000000"/>
                </a:solidFill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(R.id.editTextUserInput))</a:t>
            </a:r>
            <a:endParaRPr sz="2000">
              <a:solidFill>
                <a:srgbClr val="000000"/>
              </a:solidFill>
              <a:highlight>
                <a:srgbClr val="D9EAD3"/>
              </a:highlight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withText() </a:t>
            </a:r>
            <a:r>
              <a:rPr lang="en" sz="2000">
                <a:solidFill>
                  <a:schemeClr val="dk1"/>
                </a:solidFill>
              </a:rPr>
              <a:t>— find a view with specific text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allOf() </a:t>
            </a:r>
            <a:r>
              <a:rPr lang="en" sz="2000">
                <a:solidFill>
                  <a:schemeClr val="dk1"/>
                </a:solidFill>
              </a:rPr>
              <a:t>— find a view to that matches multiple conditions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Example: Find a visible list item with the given text: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onView(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allOf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(withId(R.id.word),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withText("Clicked! Word 15"),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isDisplayed()))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82" name="Google Shape;582;p10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views with onView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5"/>
          <p:cNvSpPr txBox="1"/>
          <p:nvPr>
            <p:ph idx="1" type="body"/>
          </p:nvPr>
        </p:nvSpPr>
        <p:spPr>
          <a:xfrm>
            <a:off x="311700" y="8850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need to reuse the View returned by onView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readable or explicit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check()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perform()</a:t>
            </a:r>
            <a:r>
              <a:rPr lang="en"/>
              <a:t> methods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ViewInteraction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textView = onView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allOf(withId(R.id.word), withText("Clicked! Word 15"), 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isDisplayed()));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textView.check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(matches(withText("Clicked! Word 15")));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10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onView returns ViewInteraction object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0" name="Google Shape;590;p10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6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an action on the View found by a ViewMatcher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Can be any action you can perform on the 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1. 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 view by 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onView(withId(R.id.editTextUserInput))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2. Perform action—type string and click button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.perform(typeText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(mStringToBetyped), closeSoftKeyboard());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onView(withId(R.id.changeTextBt))</a:t>
            </a:r>
            <a:r>
              <a:rPr b="1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.perform(click()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10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 actions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7" name="Google Shape;597;p10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7"/>
          <p:cNvSpPr txBox="1"/>
          <p:nvPr>
            <p:ph idx="1" type="body"/>
          </p:nvPr>
        </p:nvSpPr>
        <p:spPr>
          <a:xfrm>
            <a:off x="311700" y="1647075"/>
            <a:ext cx="8520600" cy="26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Asserts or checks the state of the View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// 3. Check that the text was changed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onView(withId(R.id.textToBeChanged))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.check(matches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(withText(mStringToBetyped)));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3" name="Google Shape;603;p10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Check result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4" name="Google Shape;604;p10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81"/>
          <p:cNvSpPr txBox="1"/>
          <p:nvPr>
            <p:ph idx="1" type="body"/>
          </p:nvPr>
        </p:nvSpPr>
        <p:spPr>
          <a:xfrm>
            <a:off x="387900" y="1000900"/>
            <a:ext cx="82911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t</a:t>
            </a:r>
            <a:r>
              <a:rPr lang="en"/>
              <a:t>esting overview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Test environment and Espresso setup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Espresso tests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Espresso test examples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Recording tests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5" name="Google Shape;425;p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8"/>
          <p:cNvSpPr txBox="1"/>
          <p:nvPr>
            <p:ph idx="1" type="body"/>
          </p:nvPr>
        </p:nvSpPr>
        <p:spPr>
          <a:xfrm>
            <a:off x="311700" y="10374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onView(withId(R.id.text_message))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.check(matches(withText("This is a failing test.")));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 snippet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android.support.test.espresso.base.DefaultFailureHandler$AssertionFailedWithCauseError: 'with text: is "This is a failing test."' doesn't match the selected view.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Expected: with text: is "This is a failing test."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Got: "AppCompatTextView{id=2131427417, res-name=text_message ...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10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 test fails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1" name="Google Shape;611;p10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09"/>
          <p:cNvSpPr txBox="1"/>
          <p:nvPr>
            <p:ph type="title"/>
          </p:nvPr>
        </p:nvSpPr>
        <p:spPr>
          <a:xfrm>
            <a:off x="265500" y="1233175"/>
            <a:ext cx="4045200" cy="19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Recording </a:t>
            </a:r>
            <a:br>
              <a:rPr lang="en"/>
            </a:br>
            <a:r>
              <a:rPr lang="en"/>
              <a:t>tests</a:t>
            </a:r>
            <a:endParaRPr/>
          </a:p>
        </p:txBody>
      </p:sp>
      <p:sp>
        <p:nvSpPr>
          <p:cNvPr id="617" name="Google Shape;617;p10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0"/>
          <p:cNvSpPr txBox="1"/>
          <p:nvPr>
            <p:ph idx="1" type="body"/>
          </p:nvPr>
        </p:nvSpPr>
        <p:spPr>
          <a:xfrm>
            <a:off x="311700" y="111367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app normally, clicking through the UI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Editable test code generated automatically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Add assertions to check if a view holds a certain value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Record multiple interactions in one session, or record multiple sessions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3" name="Google Shape;623;p11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4" name="Google Shape;624;p1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1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Run &gt; Record Espresso Test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</a:t>
            </a:r>
            <a:r>
              <a:rPr b="1" lang="en"/>
              <a:t>Restart app</a:t>
            </a:r>
            <a:r>
              <a:rPr lang="en"/>
              <a:t>, select target, and click </a:t>
            </a:r>
            <a:r>
              <a:rPr b="1" lang="en"/>
              <a:t>OK</a:t>
            </a:r>
            <a:endParaRPr b="1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Interact with the app to do what you want to test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11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recording an Espresso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1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2" name="Google Shape;63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600" y="1355950"/>
            <a:ext cx="3532799" cy="27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2"/>
          <p:cNvSpPr txBox="1"/>
          <p:nvPr>
            <p:ph idx="1" type="body"/>
          </p:nvPr>
        </p:nvSpPr>
        <p:spPr>
          <a:xfrm>
            <a:off x="311700" y="1113675"/>
            <a:ext cx="49947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Add Assertion</a:t>
            </a:r>
            <a:r>
              <a:rPr lang="en"/>
              <a:t> and select a UI element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Choose </a:t>
            </a:r>
            <a:r>
              <a:rPr b="1" lang="en"/>
              <a:t>text is</a:t>
            </a:r>
            <a:r>
              <a:rPr lang="en"/>
              <a:t> and enter the text you expect to see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 startAt="4"/>
            </a:pPr>
            <a:r>
              <a:rPr lang="en"/>
              <a:t>Click </a:t>
            </a:r>
            <a:r>
              <a:rPr b="1" lang="en"/>
              <a:t>Save Assertion</a:t>
            </a:r>
            <a:r>
              <a:rPr lang="en"/>
              <a:t> and click </a:t>
            </a:r>
            <a:r>
              <a:rPr b="1" lang="en"/>
              <a:t>Complete Recording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112"/>
          <p:cNvSpPr txBox="1"/>
          <p:nvPr>
            <p:ph type="title"/>
          </p:nvPr>
        </p:nvSpPr>
        <p:spPr>
          <a:xfrm>
            <a:off x="167775" y="170825"/>
            <a:ext cx="900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assertion to Espresso test recording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639" name="Google Shape;639;p1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350" y="1293500"/>
            <a:ext cx="3532800" cy="28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1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 from developer docs</a:t>
            </a:r>
            <a:endParaRPr/>
          </a:p>
        </p:txBody>
      </p:sp>
      <p:sp>
        <p:nvSpPr>
          <p:cNvPr id="646" name="Google Shape;646;p113"/>
          <p:cNvSpPr txBox="1"/>
          <p:nvPr>
            <p:ph idx="1" type="body"/>
          </p:nvPr>
        </p:nvSpPr>
        <p:spPr>
          <a:xfrm>
            <a:off x="418650" y="1059775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Studio Documentation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Test Your App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basics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Espresso cheat sheet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7" name="Google Shape;647;p1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8" name="Google Shape;648;p113"/>
          <p:cNvSpPr txBox="1"/>
          <p:nvPr>
            <p:ph idx="1" type="body"/>
          </p:nvPr>
        </p:nvSpPr>
        <p:spPr>
          <a:xfrm>
            <a:off x="4790825" y="1174350"/>
            <a:ext cx="41532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Developer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Best Practices for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Getting Started with 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8"/>
              </a:rPr>
              <a:t>Testing UI for a Single App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9"/>
              </a:rPr>
              <a:t>Building Instrumented Unit Tests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0"/>
              </a:rPr>
              <a:t>Espresso Advanced Samples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The Hamcrest Tutorial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2"/>
              </a:rPr>
              <a:t>Hamcrest API and Utility Classes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3"/>
              </a:rPr>
              <a:t>Test Support APIs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54" name="Google Shape;654;p114"/>
          <p:cNvSpPr txBox="1"/>
          <p:nvPr>
            <p:ph idx="1" type="body"/>
          </p:nvPr>
        </p:nvSpPr>
        <p:spPr>
          <a:xfrm>
            <a:off x="119750" y="1324875"/>
            <a:ext cx="8812800" cy="31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Android Testing Support Library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Espresso documentation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Espresso Samples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Android Testing Support - Android Testing Patterns #1</a:t>
            </a:r>
            <a:r>
              <a:rPr lang="en" sz="1800"/>
              <a:t> (introduction)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Support - Android Testing Patterns #2</a:t>
            </a:r>
            <a:r>
              <a:rPr lang="en" sz="1800"/>
              <a:t> (onView view matching)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Android Testing Support - Android Testing Patterns #3</a:t>
            </a:r>
            <a:r>
              <a:rPr lang="en" sz="1800"/>
              <a:t> (onData &amp; adapter views)</a:t>
            </a:r>
            <a:endParaRPr sz="1800"/>
          </a:p>
        </p:txBody>
      </p:sp>
      <p:sp>
        <p:nvSpPr>
          <p:cNvPr id="655" name="Google Shape;655;p1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even more</a:t>
            </a:r>
            <a:endParaRPr/>
          </a:p>
        </p:txBody>
      </p:sp>
      <p:sp>
        <p:nvSpPr>
          <p:cNvPr id="661" name="Google Shape;661;p115"/>
          <p:cNvSpPr txBox="1"/>
          <p:nvPr>
            <p:ph idx="1" type="body"/>
          </p:nvPr>
        </p:nvSpPr>
        <p:spPr>
          <a:xfrm>
            <a:off x="235500" y="1324875"/>
            <a:ext cx="86901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Testing Blog: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Android UI Automated Testing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Atomic Object: “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Espresso – Testing RecyclerViews at Specific Positions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Stack Overflow: “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How to assert inside a RecyclerView in Espresso?</a:t>
            </a:r>
            <a:r>
              <a:rPr lang="en" sz="1800"/>
              <a:t>”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GitHub: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Android Testing Samples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Codelabs: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Android Testing Codelab</a:t>
            </a:r>
            <a:endParaRPr sz="1800"/>
          </a:p>
        </p:txBody>
      </p:sp>
      <p:sp>
        <p:nvSpPr>
          <p:cNvPr id="662" name="Google Shape;662;p1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668" name="Google Shape;668;p1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116"/>
          <p:cNvSpPr txBox="1"/>
          <p:nvPr/>
        </p:nvSpPr>
        <p:spPr>
          <a:xfrm>
            <a:off x="311700" y="2139925"/>
            <a:ext cx="8520600" cy="13899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6.1 UI testing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6.1 Espresso for UI testing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75" name="Google Shape;675;p1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1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2"/>
          <p:cNvSpPr txBox="1"/>
          <p:nvPr>
            <p:ph type="title"/>
          </p:nvPr>
        </p:nvSpPr>
        <p:spPr>
          <a:xfrm>
            <a:off x="265500" y="1233175"/>
            <a:ext cx="40089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testing overview</a:t>
            </a:r>
            <a:endParaRPr/>
          </a:p>
        </p:txBody>
      </p:sp>
      <p:sp>
        <p:nvSpPr>
          <p:cNvPr id="431" name="Google Shape;431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3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Perform all user UI actions with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Tap a View, and enter data or make a choice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Examine the values of the properties of each View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Provide input to all View elements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Try invalid values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Check returned output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or expected values? 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Correct presentation?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4"/>
          <p:cNvSpPr txBox="1"/>
          <p:nvPr>
            <p:ph idx="1" type="body"/>
          </p:nvPr>
        </p:nvSpPr>
        <p:spPr>
          <a:xfrm>
            <a:off x="311700" y="885075"/>
            <a:ext cx="83589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Time consuming, tedious, error-prone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may change and need frequent retesting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Some paths fail over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 app gets more complex, possible sequences of actions may grow non-linearly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 with testing manually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5"/>
          <p:cNvSpPr txBox="1"/>
          <p:nvPr>
            <p:ph idx="1" type="body"/>
          </p:nvPr>
        </p:nvSpPr>
        <p:spPr>
          <a:xfrm>
            <a:off x="311700" y="1415700"/>
            <a:ext cx="85206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Free your time and resources for other work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Faster than manual testing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Repeatable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 tests for different device states and configurations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1" name="Google Shape;45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Benefits of testing automatically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Google Shape;45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6"/>
          <p:cNvSpPr txBox="1"/>
          <p:nvPr>
            <p:ph idx="1" type="body"/>
          </p:nvPr>
        </p:nvSpPr>
        <p:spPr>
          <a:xfrm>
            <a:off x="311700" y="1196650"/>
            <a:ext cx="8520600" cy="28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the UI behaves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Check that the app returns the correct UI output in response to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Navigation and controls behave correctly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responds correctly to mocked-out dependencies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8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Espresso for single app testing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9" name="Google Shape;45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7"/>
          <p:cNvSpPr txBox="1"/>
          <p:nvPr>
            <p:ph idx="1" type="body"/>
          </p:nvPr>
        </p:nvSpPr>
        <p:spPr>
          <a:xfrm>
            <a:off x="311700" y="1037475"/>
            <a:ext cx="85206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Verify that interactions between different user apps and system apps behave as expected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Interact with visible elements on a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Monitor interactions between app and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Simulate user interactions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instrumentation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5" name="Google Shape;465;p8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UI Automator for multiple apps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Google Shape;466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