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embeddedFontLst>
    <p:embeddedFont>
      <p:font typeface="Corbel" panose="020B0503020204020204" pitchFamily="34" charset="0"/>
      <p:regular r:id="rId16"/>
      <p:bold r:id="rId17"/>
      <p:italic r:id="rId18"/>
      <p:boldItalic r:id="rId19"/>
    </p:embeddedFont>
    <p:embeddedFont>
      <p:font typeface="Monotype Corsiva" panose="03010101010201010101" pitchFamily="66" charset="0"/>
      <p:italic r:id="rId20"/>
    </p:embeddedFont>
    <p:embeddedFont>
      <p:font typeface="Calibri" panose="020F0502020204030204" pitchFamily="34" charset="0"/>
      <p:regular r:id="rId21"/>
      <p:bold r:id="rId22"/>
      <p:italic r:id="rId23"/>
      <p:boldItalic r:id="rId24"/>
    </p:embeddedFont>
    <p:embeddedFont>
      <p:font typeface="Quintessential"/>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itpBWG5YeMX40Xl6uG70rTNsLUE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3ECE57F-3277-480B-BF35-D4CAC51ADC3F}">
  <a:tblStyle styleId="{C3ECE57F-3277-480B-BF35-D4CAC51ADC3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604" autoAdjust="0"/>
  </p:normalViewPr>
  <p:slideViewPr>
    <p:cSldViewPr snapToGrid="0">
      <p:cViewPr varScale="1">
        <p:scale>
          <a:sx n="88" d="100"/>
          <a:sy n="88" d="100"/>
        </p:scale>
        <p:origin x="176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ff53ffc67b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ff53ffc67b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Two constraints -</a:t>
            </a:r>
            <a:endParaRPr/>
          </a:p>
          <a:p>
            <a:pPr marL="0" lvl="0" indent="0" algn="l" rtl="0">
              <a:spcBef>
                <a:spcPts val="0"/>
              </a:spcBef>
              <a:spcAft>
                <a:spcPts val="0"/>
              </a:spcAft>
              <a:buNone/>
            </a:pPr>
            <a:r>
              <a:rPr lang="en-US"/>
              <a:t>”unique_data_source_id” : ensures that data_source and its related id are only saved once to avoid duplicates</a:t>
            </a:r>
            <a:endParaRPr/>
          </a:p>
          <a:p>
            <a:pPr marL="0" lvl="0" indent="0" algn="l" rtl="0">
              <a:spcBef>
                <a:spcPts val="0"/>
              </a:spcBef>
              <a:spcAft>
                <a:spcPts val="0"/>
              </a:spcAft>
              <a:buNone/>
            </a:pPr>
            <a:r>
              <a:rPr lang="en-US"/>
              <a:t>“unique_joboffer” : another check to avoid duplicates, ensures that joboffer_url is unique in the case that 2 of our data sources get their data from the same source (could be the case for okjob?, they got their information from linkedin)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US"/>
              <a:t>Make a reference to the README on Git Hub</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US"/>
              <a:t>close to 100.000 job offers currently in our database</a:t>
            </a:r>
            <a:endParaRPr/>
          </a:p>
        </p:txBody>
      </p:sp>
      <p:sp>
        <p:nvSpPr>
          <p:cNvPr id="226" name="Google Shape;226;g1ff53ffc67b_0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ff53ffc67b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ff53ffc67b_0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Short explanation: instead of 1 model for the </a:t>
            </a:r>
            <a:r>
              <a:rPr lang="en-US" dirty="0" err="1"/>
              <a:t>avg</a:t>
            </a:r>
            <a:r>
              <a:rPr lang="en-US" dirty="0"/>
              <a:t> value we do 2 models, more relevant to have upper and lower limit </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US" dirty="0"/>
              <a:t>The .score() method provides a quantitative measure of the model's performance. Specifically, this method returns the coefficient of determination, commonly known as 𝑅2  (R-squared).</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
        <p:nvSpPr>
          <p:cNvPr id="235" name="Google Shape;235;g1ff53ffc67b_0_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120650" lvl="0" indent="0" algn="l" rtl="0">
              <a:spcBef>
                <a:spcPts val="0"/>
              </a:spcBef>
              <a:spcAft>
                <a:spcPts val="0"/>
              </a:spcAft>
              <a:buClr>
                <a:srgbClr val="1186C3"/>
              </a:buClr>
              <a:buSzPts val="1000"/>
              <a:buNone/>
            </a:pPr>
            <a:endParaRPr sz="1000" dirty="0"/>
          </a:p>
        </p:txBody>
      </p:sp>
      <p:sp>
        <p:nvSpPr>
          <p:cNvPr id="247" name="Google Shape;24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3" name="Google Shape;25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54" name="Google Shape;254;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000"/>
              <a:t>This report introduces a newly developed application by Andreas Wagner, Boris Tsonkov, and Yue Wang. The application was developed job seekers to rectify a common problem encountered during job posting: an improved way of making estimates on salaries with a better degree of accuracy. The development of the application was focused mainly on the ETL process that is relevant for Data Engineering experience. The application also leverages a Machine Learning (ML) model to give end-users an estimate of their probable salaries, leading towards better, more informative career choices. We provided a simple yet efficient API interface to access the trained model and we zoomed specifically on Data-related job postings.</a:t>
            </a:r>
            <a:endParaRPr sz="2000"/>
          </a:p>
        </p:txBody>
      </p:sp>
      <p:sp>
        <p:nvSpPr>
          <p:cNvPr id="159" name="Google Shape;159;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Explain the methodology that we followed before we move to the data sources. How were decisions made to go in the direction we went? </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sz="1500"/>
              <a:t>Defining what the project would look like down the road was very difficult at the conception phase when we didn’t have enough knowledge of the technologies we will have to use. Coming up with the main purpose the application will serve was elusive and we were exploring the suggested data sources. After the initial brainstorming, it became apparent that the Salary information will play a key role and we began to search for a data sources that will have plenty of postings with disclosed salary and at the same time will have open public APIs.   </a:t>
            </a:r>
            <a:endParaRPr sz="1500"/>
          </a:p>
          <a:p>
            <a:pPr marL="0" marR="0" lvl="0" indent="0" algn="l" rtl="0">
              <a:lnSpc>
                <a:spcPct val="100000"/>
              </a:lnSpc>
              <a:spcBef>
                <a:spcPts val="0"/>
              </a:spcBef>
              <a:spcAft>
                <a:spcPts val="0"/>
              </a:spcAft>
              <a:buClr>
                <a:schemeClr val="dk1"/>
              </a:buClr>
              <a:buSzPts val="1200"/>
              <a:buFont typeface="Calibri"/>
              <a:buNone/>
            </a:pPr>
            <a:endParaRPr sz="1500"/>
          </a:p>
          <a:p>
            <a:pPr marL="0" marR="0" lvl="0" indent="0" algn="l" rtl="0">
              <a:lnSpc>
                <a:spcPct val="100000"/>
              </a:lnSpc>
              <a:spcBef>
                <a:spcPts val="0"/>
              </a:spcBef>
              <a:spcAft>
                <a:spcPts val="0"/>
              </a:spcAft>
              <a:buClr>
                <a:schemeClr val="dk1"/>
              </a:buClr>
              <a:buSzPts val="1200"/>
              <a:buFont typeface="Calibri"/>
              <a:buNone/>
            </a:pPr>
            <a:r>
              <a:rPr lang="en-US" sz="1500"/>
              <a:t>Explain that we started with the exploration of the provided data sources. We decided that we want to split the project into microservices and that they should be implemented by Docker containers. Using microservices in application development offers a number of benefits: Scalability, Flexibility in Technology, CI/CD is easier, App Crash prevention, Better Maintainability, Improved Productivity, Reusable Code, Granular Scaling. To manage the workload the microservices are a good option to split the tasks between the project members. </a:t>
            </a:r>
            <a:endParaRPr sz="1500"/>
          </a:p>
          <a:p>
            <a:pPr marL="0" marR="0" lvl="0" indent="0" algn="l" rtl="0">
              <a:lnSpc>
                <a:spcPct val="100000"/>
              </a:lnSpc>
              <a:spcBef>
                <a:spcPts val="0"/>
              </a:spcBef>
              <a:spcAft>
                <a:spcPts val="0"/>
              </a:spcAft>
              <a:buClr>
                <a:schemeClr val="dk1"/>
              </a:buClr>
              <a:buSzPts val="1200"/>
              <a:buFont typeface="Calibri"/>
              <a:buNone/>
            </a:pPr>
            <a:endParaRPr sz="1500"/>
          </a:p>
          <a:p>
            <a:pPr marL="0" lvl="0" indent="0" algn="l" rtl="0">
              <a:spcBef>
                <a:spcPts val="0"/>
              </a:spcBef>
              <a:spcAft>
                <a:spcPts val="0"/>
              </a:spcAft>
              <a:buClr>
                <a:schemeClr val="dk1"/>
              </a:buClr>
              <a:buSzPts val="1200"/>
              <a:buFont typeface="Calibri"/>
              <a:buNone/>
            </a:pPr>
            <a:r>
              <a:rPr lang="en-US" sz="1500"/>
              <a:t>Why Docker is a good choice - Consistent Environment, Isolated Environments, Portable (physical or virtual), Complements Microservice Architecture (managing them independently), Rapid Deployment and Scaling, Suitable for CI/CD.</a:t>
            </a:r>
            <a:endParaRPr sz="1500"/>
          </a:p>
          <a:p>
            <a:pPr marL="0" lvl="0" indent="0" algn="l" rtl="0">
              <a:spcBef>
                <a:spcPts val="0"/>
              </a:spcBef>
              <a:spcAft>
                <a:spcPts val="0"/>
              </a:spcAft>
              <a:buClr>
                <a:schemeClr val="dk1"/>
              </a:buClr>
              <a:buSzPts val="1200"/>
              <a:buFont typeface="Calibri"/>
              <a:buNone/>
            </a:pPr>
            <a:endParaRPr sz="1500"/>
          </a:p>
          <a:p>
            <a:pPr marL="0" lvl="0" indent="0" algn="l" rtl="0">
              <a:spcBef>
                <a:spcPts val="0"/>
              </a:spcBef>
              <a:spcAft>
                <a:spcPts val="0"/>
              </a:spcAft>
              <a:buClr>
                <a:schemeClr val="dk1"/>
              </a:buClr>
              <a:buSzPts val="1200"/>
              <a:buFont typeface="Calibri"/>
              <a:buNone/>
            </a:pPr>
            <a:r>
              <a:rPr lang="en-US" sz="1500"/>
              <a:t>Why Postgres is a good choice - Because of Advanced SQL Compliance, Performance and Scalability, Open-source approach, Multi-platform Support, PostgreSQL is often chosen for applications that require dependable data integrity, robust feature support, and customizable solutions without the high costs associated with other enterprise database systems. Whether it's a complex system with high transaction rates or a simple application requiring a reliable and light database, Postgres is frequently a top choice.</a:t>
            </a:r>
            <a:endParaRPr sz="1500"/>
          </a:p>
          <a:p>
            <a:pPr marL="0" marR="0" lvl="0" indent="0" algn="l" rtl="0">
              <a:lnSpc>
                <a:spcPct val="100000"/>
              </a:lnSpc>
              <a:spcBef>
                <a:spcPts val="0"/>
              </a:spcBef>
              <a:spcAft>
                <a:spcPts val="0"/>
              </a:spcAft>
              <a:buClr>
                <a:schemeClr val="dk1"/>
              </a:buClr>
              <a:buSzPts val="1200"/>
              <a:buFont typeface="Calibri"/>
              <a:buNone/>
            </a:pPr>
            <a:endParaRPr sz="1500"/>
          </a:p>
          <a:p>
            <a:pPr marL="0" marR="0" lvl="0" indent="0" algn="l" rtl="0">
              <a:lnSpc>
                <a:spcPct val="100000"/>
              </a:lnSpc>
              <a:spcBef>
                <a:spcPts val="0"/>
              </a:spcBef>
              <a:spcAft>
                <a:spcPts val="0"/>
              </a:spcAft>
              <a:buClr>
                <a:schemeClr val="dk1"/>
              </a:buClr>
              <a:buSzPts val="1200"/>
              <a:buFont typeface="Calibri"/>
              <a:buNone/>
            </a:pPr>
            <a:r>
              <a:rPr lang="en-US" sz="1500"/>
              <a:t>Initially we created two databases, MongoDB would hold the raw data and after transformation we would store the useful data into Postgres. MongoDB is a popular NoSQL database known for its flexibility, scalability, and performance, particularly well-suited for applications that handle large volumes of unstructured data. However, down the road, the Postgres service became more sophisticated and the MongoDB became redundant.</a:t>
            </a:r>
            <a:endParaRPr sz="1500"/>
          </a:p>
          <a:p>
            <a:pPr marL="0" marR="0" lvl="0" indent="0" algn="l" rtl="0">
              <a:lnSpc>
                <a:spcPct val="100000"/>
              </a:lnSpc>
              <a:spcBef>
                <a:spcPts val="0"/>
              </a:spcBef>
              <a:spcAft>
                <a:spcPts val="0"/>
              </a:spcAft>
              <a:buClr>
                <a:schemeClr val="dk1"/>
              </a:buClr>
              <a:buSzPts val="1200"/>
              <a:buFont typeface="Calibri"/>
              <a:buNone/>
            </a:pPr>
            <a:endParaRPr sz="1500"/>
          </a:p>
          <a:p>
            <a:pPr marL="0" marR="0" lvl="0" indent="0" algn="l" rtl="0">
              <a:lnSpc>
                <a:spcPct val="100000"/>
              </a:lnSpc>
              <a:spcBef>
                <a:spcPts val="0"/>
              </a:spcBef>
              <a:spcAft>
                <a:spcPts val="0"/>
              </a:spcAft>
              <a:buClr>
                <a:schemeClr val="dk1"/>
              </a:buClr>
              <a:buSzPts val="1200"/>
              <a:buFont typeface="Calibri"/>
              <a:buNone/>
            </a:pPr>
            <a:r>
              <a:rPr lang="en-US" sz="1500"/>
              <a:t>Using Uvicorn as the server for FastAPI applications offers a host of benefits that make it a compelling choice for developers:High Performance, Asynchronous Support, Automatic Interactive API Documentation, Modern Python Features, Development Speed and Ease of Use.</a:t>
            </a:r>
            <a:endParaRPr sz="1500"/>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REMARK: - microservices (chatgpt) - docker container - postgres database for transformed data -&gt; efficient and consumes little storage (chatgpt) - mongodb for raw and application data because flexible schema -&gt; easy to adept (removed during the project), api server: uvicorn from fastAPI because easy to use</a:t>
            </a:r>
            <a:endParaRPr/>
          </a:p>
          <a:p>
            <a:pPr marL="0" marR="0" lvl="0" indent="0" algn="l" rtl="0">
              <a:lnSpc>
                <a:spcPct val="100000"/>
              </a:lnSpc>
              <a:spcBef>
                <a:spcPts val="0"/>
              </a:spcBef>
              <a:spcAft>
                <a:spcPts val="0"/>
              </a:spcAft>
              <a:buClr>
                <a:schemeClr val="dk1"/>
              </a:buClr>
              <a:buSzPts val="1200"/>
              <a:buFont typeface="Calibri"/>
              <a:buNone/>
            </a:pPr>
            <a:endParaRPr/>
          </a:p>
          <a:p>
            <a:pPr marL="0" lvl="0" indent="0" algn="l" rtl="0">
              <a:spcBef>
                <a:spcPts val="0"/>
              </a:spcBef>
              <a:spcAft>
                <a:spcPts val="0"/>
              </a:spcAft>
              <a:buNone/>
            </a:pPr>
            <a:endParaRPr/>
          </a:p>
        </p:txBody>
      </p:sp>
      <p:sp>
        <p:nvSpPr>
          <p:cNvPr id="167" name="Google Shape;16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500"/>
              <a:t>This application relies on job boards with public API, treating each of them as an essential source of salary information, job title categorization and job descriptions. The list we evaluated at the start is as follows - arbeitnow.com, jobicy.com, jooble.org, okjob.io, reed.co.uk, themuse.com, and adzuna.com. As well as Indeed.com, Glassdoor.com, LinkedIn.com, but these providers have protection against data scraping. </a:t>
            </a:r>
            <a:endParaRPr sz="1500"/>
          </a:p>
          <a:p>
            <a:pPr marL="0" lvl="0" indent="0" algn="l" rtl="0">
              <a:spcBef>
                <a:spcPts val="0"/>
              </a:spcBef>
              <a:spcAft>
                <a:spcPts val="0"/>
              </a:spcAft>
              <a:buSzPts val="1200"/>
              <a:buNone/>
            </a:pPr>
            <a:endParaRPr sz="1500"/>
          </a:p>
          <a:p>
            <a:pPr marL="0" lvl="0" indent="0" algn="l" rtl="0">
              <a:spcBef>
                <a:spcPts val="0"/>
              </a:spcBef>
              <a:spcAft>
                <a:spcPts val="0"/>
              </a:spcAft>
              <a:buSzPts val="1200"/>
              <a:buNone/>
            </a:pPr>
            <a:r>
              <a:rPr lang="en-US" sz="1500"/>
              <a:t>We pivoted toward job boards that will offer as much overlap as possible and will provide Salary information. Thus, the following sources have been selected:</a:t>
            </a:r>
            <a:endParaRPr sz="1500"/>
          </a:p>
          <a:p>
            <a:pPr marL="0" lvl="0" indent="0" algn="l" rtl="0">
              <a:spcBef>
                <a:spcPts val="0"/>
              </a:spcBef>
              <a:spcAft>
                <a:spcPts val="0"/>
              </a:spcAft>
              <a:buSzPts val="1200"/>
              <a:buNone/>
            </a:pPr>
            <a:endParaRPr sz="1500"/>
          </a:p>
          <a:p>
            <a:pPr marL="0" lvl="0" indent="0" algn="l" rtl="0">
              <a:spcBef>
                <a:spcPts val="0"/>
              </a:spcBef>
              <a:spcAft>
                <a:spcPts val="0"/>
              </a:spcAft>
              <a:buSzPts val="1200"/>
              <a:buNone/>
            </a:pPr>
            <a:r>
              <a:rPr lang="en-US" sz="1500"/>
              <a:t>Reed - jobTitle, locationName, minimumSalary, maximumSalary, currency, jobDescription, jobUrl, date;</a:t>
            </a:r>
            <a:endParaRPr sz="1500"/>
          </a:p>
          <a:p>
            <a:pPr marL="0" lvl="0" indent="0" algn="l" rtl="0">
              <a:spcBef>
                <a:spcPts val="0"/>
              </a:spcBef>
              <a:spcAft>
                <a:spcPts val="0"/>
              </a:spcAft>
              <a:buSzPts val="1200"/>
              <a:buNone/>
            </a:pPr>
            <a:r>
              <a:rPr lang="en-US" sz="1500"/>
              <a:t>OkJob - Job-Title, Location, Salary-Min, Salary-Max, Job-Description, Job-Type(Remote,100% Salary, Four Days), Job-Tags(SaaS), Job-Category (IT), Hours, Apply-Link</a:t>
            </a:r>
            <a:endParaRPr sz="1500"/>
          </a:p>
          <a:p>
            <a:pPr marL="0" lvl="0" indent="0" algn="l" rtl="0">
              <a:spcBef>
                <a:spcPts val="0"/>
              </a:spcBef>
              <a:spcAft>
                <a:spcPts val="0"/>
              </a:spcAft>
              <a:buSzPts val="1200"/>
              <a:buNone/>
            </a:pPr>
            <a:r>
              <a:rPr lang="en-US" sz="1500"/>
              <a:t>TheMuse - short_name, locations, contents(description includes Salary - &lt;br&gt;$16.00 - $24.00&lt;br&gt;&lt;br&gt;This pay range represents the base hourly rate or base annual full-time salary), levels(Junior), categories, landing_page, tags, publication_date </a:t>
            </a:r>
            <a:endParaRPr sz="1500"/>
          </a:p>
          <a:p>
            <a:pPr marL="0" lvl="0" indent="0" algn="l" rtl="0">
              <a:spcBef>
                <a:spcPts val="0"/>
              </a:spcBef>
              <a:spcAft>
                <a:spcPts val="0"/>
              </a:spcAft>
              <a:buSzPts val="1200"/>
              <a:buNone/>
            </a:pPr>
            <a:endParaRPr sz="1500"/>
          </a:p>
          <a:p>
            <a:pPr marL="0" lvl="0" indent="0" algn="l" rtl="0">
              <a:spcBef>
                <a:spcPts val="0"/>
              </a:spcBef>
              <a:spcAft>
                <a:spcPts val="0"/>
              </a:spcAft>
              <a:buSzPts val="1200"/>
              <a:buNone/>
            </a:pPr>
            <a:endParaRPr sz="1500"/>
          </a:p>
          <a:p>
            <a:pPr marL="0" lvl="0" indent="0" algn="l" rtl="0">
              <a:spcBef>
                <a:spcPts val="0"/>
              </a:spcBef>
              <a:spcAft>
                <a:spcPts val="0"/>
              </a:spcAft>
              <a:buClr>
                <a:schemeClr val="dk1"/>
              </a:buClr>
              <a:buSzPts val="1200"/>
              <a:buFont typeface="Calibri"/>
              <a:buNone/>
            </a:pPr>
            <a:endParaRPr sz="1500"/>
          </a:p>
        </p:txBody>
      </p:sp>
      <p:sp>
        <p:nvSpPr>
          <p:cNvPr id="177" name="Google Shape;177;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Why we selected the technologies </a:t>
            </a:r>
            <a:endParaRPr/>
          </a:p>
          <a:p>
            <a:pPr marL="0" lvl="0" indent="0" algn="l" rtl="0">
              <a:spcBef>
                <a:spcPts val="0"/>
              </a:spcBef>
              <a:spcAft>
                <a:spcPts val="0"/>
              </a:spcAft>
              <a:buNone/>
            </a:pPr>
            <a:r>
              <a:rPr lang="en-US"/>
              <a:t>2 slides one for the architecture and one for the data flow</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Sys Architecture contains 5 services, 3 services connected to pipeline (executed one after another) ETL model creation pipeline:</a:t>
            </a:r>
            <a:endParaRPr/>
          </a:p>
          <a:p>
            <a:pPr marL="0" lvl="0" indent="0" algn="l" rtl="0">
              <a:spcBef>
                <a:spcPts val="0"/>
              </a:spcBef>
              <a:spcAft>
                <a:spcPts val="0"/>
              </a:spcAft>
              <a:buNone/>
            </a:pPr>
            <a:r>
              <a:rPr lang="en-US"/>
              <a:t>1-postgres server</a:t>
            </a:r>
            <a:endParaRPr/>
          </a:p>
          <a:p>
            <a:pPr marL="0" lvl="0" indent="0" algn="l" rtl="0">
              <a:spcBef>
                <a:spcPts val="0"/>
              </a:spcBef>
              <a:spcAft>
                <a:spcPts val="0"/>
              </a:spcAft>
              <a:buNone/>
            </a:pPr>
            <a:r>
              <a:rPr lang="en-US"/>
              <a:t>2-API server</a:t>
            </a:r>
            <a:endParaRPr/>
          </a:p>
          <a:p>
            <a:pPr marL="0" lvl="0" indent="0" algn="l" rtl="0">
              <a:spcBef>
                <a:spcPts val="0"/>
              </a:spcBef>
              <a:spcAft>
                <a:spcPts val="0"/>
              </a:spcAft>
              <a:buNone/>
            </a:pPr>
            <a:r>
              <a:rPr lang="en-US"/>
              <a:t>3-Data retrieval</a:t>
            </a:r>
            <a:endParaRPr/>
          </a:p>
          <a:p>
            <a:pPr marL="0" lvl="0" indent="0" algn="l" rtl="0">
              <a:spcBef>
                <a:spcPts val="0"/>
              </a:spcBef>
              <a:spcAft>
                <a:spcPts val="0"/>
              </a:spcAft>
              <a:buNone/>
            </a:pPr>
            <a:r>
              <a:rPr lang="en-US"/>
              <a:t>4-Transformation and storage</a:t>
            </a:r>
            <a:endParaRPr/>
          </a:p>
          <a:p>
            <a:pPr marL="0" lvl="0" indent="0" algn="l" rtl="0">
              <a:spcBef>
                <a:spcPts val="0"/>
              </a:spcBef>
              <a:spcAft>
                <a:spcPts val="0"/>
              </a:spcAft>
              <a:buNone/>
            </a:pPr>
            <a:r>
              <a:rPr lang="en-US"/>
              <a:t>5-Data Model </a:t>
            </a:r>
            <a:endParaRPr/>
          </a:p>
        </p:txBody>
      </p:sp>
      <p:sp>
        <p:nvSpPr>
          <p:cNvPr id="189" name="Google Shape;189;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ff53ffc67b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ff53ffc67b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457200" lvl="0" indent="-317500" algn="l" rtl="0">
              <a:spcBef>
                <a:spcPts val="0"/>
              </a:spcBef>
              <a:spcAft>
                <a:spcPts val="0"/>
              </a:spcAft>
              <a:buSzPts val="1400"/>
              <a:buChar char="-"/>
            </a:pPr>
            <a:r>
              <a:rPr lang="en-US" dirty="0"/>
              <a:t>setup/installation:</a:t>
            </a:r>
            <a:endParaRPr dirty="0"/>
          </a:p>
          <a:p>
            <a:pPr marL="457200" lvl="0" indent="0" algn="l" rtl="0">
              <a:spcBef>
                <a:spcPts val="0"/>
              </a:spcBef>
              <a:spcAft>
                <a:spcPts val="0"/>
              </a:spcAft>
              <a:buNone/>
            </a:pPr>
            <a:r>
              <a:rPr lang="en-US" dirty="0"/>
              <a:t>	setup database (keeps running)</a:t>
            </a:r>
            <a:endParaRPr dirty="0"/>
          </a:p>
          <a:p>
            <a:pPr marL="457200" lvl="0" indent="0" algn="l" rtl="0">
              <a:spcBef>
                <a:spcPts val="0"/>
              </a:spcBef>
              <a:spcAft>
                <a:spcPts val="0"/>
              </a:spcAft>
              <a:buNone/>
            </a:pPr>
            <a:r>
              <a:rPr lang="en-US" dirty="0"/>
              <a:t>	run initial data retrieval/transformation/model creation pipeline (services end after they did their work)</a:t>
            </a:r>
            <a:endParaRPr dirty="0"/>
          </a:p>
          <a:p>
            <a:pPr marL="457200" lvl="0" indent="0" algn="l" rtl="0">
              <a:spcBef>
                <a:spcPts val="0"/>
              </a:spcBef>
              <a:spcAft>
                <a:spcPts val="0"/>
              </a:spcAft>
              <a:buNone/>
            </a:pPr>
            <a:r>
              <a:rPr lang="en-US" dirty="0"/>
              <a:t>	start </a:t>
            </a:r>
            <a:r>
              <a:rPr lang="en-US" dirty="0" err="1"/>
              <a:t>api</a:t>
            </a:r>
            <a:r>
              <a:rPr lang="en-US" dirty="0"/>
              <a:t> service (keeps running)</a:t>
            </a:r>
            <a:endParaRPr dirty="0"/>
          </a:p>
          <a:p>
            <a:pPr marL="457200" lvl="0" indent="0" algn="l" rtl="0">
              <a:spcBef>
                <a:spcPts val="0"/>
              </a:spcBef>
              <a:spcAft>
                <a:spcPts val="0"/>
              </a:spcAft>
              <a:buNone/>
            </a:pPr>
            <a:r>
              <a:rPr lang="en-US" dirty="0"/>
              <a:t>	add </a:t>
            </a:r>
            <a:r>
              <a:rPr lang="en-US" dirty="0" err="1"/>
              <a:t>cronjob</a:t>
            </a:r>
            <a:r>
              <a:rPr lang="en-US" dirty="0"/>
              <a:t> for the update pipeline </a:t>
            </a:r>
            <a:endParaRPr dirty="0"/>
          </a:p>
          <a:p>
            <a:pPr marL="457200" lvl="0" indent="0" algn="l" rtl="0">
              <a:spcBef>
                <a:spcPts val="0"/>
              </a:spcBef>
              <a:spcAft>
                <a:spcPts val="0"/>
              </a:spcAft>
              <a:buNone/>
            </a:pPr>
            <a:r>
              <a:rPr lang="en-US" dirty="0"/>
              <a:t>	run test to validate everything is fine</a:t>
            </a:r>
            <a:endParaRPr dirty="0"/>
          </a:p>
          <a:p>
            <a:pPr marL="457200" lvl="0" indent="-317500" algn="l" rtl="0">
              <a:spcBef>
                <a:spcPts val="0"/>
              </a:spcBef>
              <a:spcAft>
                <a:spcPts val="0"/>
              </a:spcAft>
              <a:buSzPts val="1400"/>
              <a:buChar char="-"/>
            </a:pPr>
            <a:r>
              <a:rPr lang="en-US" dirty="0"/>
              <a:t>automatically run </a:t>
            </a:r>
            <a:r>
              <a:rPr lang="en-US" dirty="0" err="1"/>
              <a:t>cronjob</a:t>
            </a:r>
            <a:r>
              <a:rPr lang="en-US" dirty="0"/>
              <a:t> at </a:t>
            </a:r>
            <a:r>
              <a:rPr lang="en-US" dirty="0" err="1"/>
              <a:t>sunday</a:t>
            </a:r>
            <a:r>
              <a:rPr lang="en-US" dirty="0"/>
              <a:t> 23:00 for the update pipeline:</a:t>
            </a:r>
            <a:endParaRPr dirty="0"/>
          </a:p>
          <a:p>
            <a:pPr marL="457200" lvl="0" indent="0" algn="l" rtl="0">
              <a:spcBef>
                <a:spcPts val="0"/>
              </a:spcBef>
              <a:spcAft>
                <a:spcPts val="0"/>
              </a:spcAft>
              <a:buNone/>
            </a:pPr>
            <a:r>
              <a:rPr lang="en-US" dirty="0"/>
              <a:t>	data retrieval/transformation/model creation  (services end after they did their work</a:t>
            </a:r>
            <a:endParaRPr dirty="0"/>
          </a:p>
          <a:p>
            <a:pPr marL="457200" lvl="0" indent="-317500" algn="l" rtl="0">
              <a:spcBef>
                <a:spcPts val="0"/>
              </a:spcBef>
              <a:spcAft>
                <a:spcPts val="0"/>
              </a:spcAft>
              <a:buSzPts val="1400"/>
              <a:buChar char="-"/>
            </a:pPr>
            <a:r>
              <a:rPr lang="en-US" dirty="0"/>
              <a:t>ensure that database and </a:t>
            </a:r>
            <a:r>
              <a:rPr lang="en-US" dirty="0" err="1"/>
              <a:t>api</a:t>
            </a:r>
            <a:r>
              <a:rPr lang="en-US" dirty="0"/>
              <a:t> will be restarted in case of a system shutdown or failure -&gt; restart_services.sh</a:t>
            </a:r>
            <a:endParaRPr dirty="0"/>
          </a:p>
          <a:p>
            <a:pPr marL="457200" lvl="0" indent="0" algn="l" rtl="0">
              <a:spcBef>
                <a:spcPts val="0"/>
              </a:spcBef>
              <a:spcAft>
                <a:spcPts val="0"/>
              </a:spcAft>
              <a:buNone/>
            </a:pPr>
            <a:endParaRPr dirty="0"/>
          </a:p>
          <a:p>
            <a:pPr marL="0" lvl="0" indent="0" algn="l" rtl="0">
              <a:spcBef>
                <a:spcPts val="0"/>
              </a:spcBef>
              <a:spcAft>
                <a:spcPts val="0"/>
              </a:spcAft>
              <a:buClr>
                <a:schemeClr val="dk1"/>
              </a:buClr>
              <a:buFont typeface="Arial"/>
              <a:buNone/>
            </a:pPr>
            <a:r>
              <a:rPr lang="en-US" dirty="0"/>
              <a:t>REMARK: we could mention here also the “life time” of our services, the pipeline is started at the setup stage to make the initial data retrieval (get huge amount of data), each service does its task and then ends</a:t>
            </a:r>
            <a:br>
              <a:rPr lang="en-US" dirty="0"/>
            </a:br>
            <a:r>
              <a:rPr lang="en-US" dirty="0"/>
              <a:t>the pipeline will also be used for frequent updates run once per week (</a:t>
            </a:r>
            <a:r>
              <a:rPr lang="en-US" dirty="0" err="1"/>
              <a:t>sunday</a:t>
            </a:r>
            <a:r>
              <a:rPr lang="en-US" dirty="0"/>
              <a:t> 23:00) to get new data</a:t>
            </a:r>
            <a:br>
              <a:rPr lang="en-US" dirty="0"/>
            </a:br>
            <a:r>
              <a:rPr lang="en-US" dirty="0"/>
              <a:t>the database and the </a:t>
            </a:r>
            <a:r>
              <a:rPr lang="en-US" dirty="0" err="1"/>
              <a:t>api</a:t>
            </a:r>
            <a:r>
              <a:rPr lang="en-US" dirty="0"/>
              <a:t> service will be started and are never supposed to stop their work, we made sure that these services will be restarted if shutdown</a:t>
            </a:r>
            <a:endParaRPr dirty="0"/>
          </a:p>
          <a:p>
            <a:pPr marL="0" lvl="0" indent="0" algn="l" rtl="0">
              <a:spcBef>
                <a:spcPts val="0"/>
              </a:spcBef>
              <a:spcAft>
                <a:spcPts val="0"/>
              </a:spcAft>
              <a:buNone/>
            </a:pPr>
            <a:endParaRPr dirty="0"/>
          </a:p>
        </p:txBody>
      </p:sp>
      <p:sp>
        <p:nvSpPr>
          <p:cNvPr id="196" name="Google Shape;196;g1ff53ffc67b_0_3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ff53ffc67b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ff53ffc67b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Explain the diagram</a:t>
            </a:r>
            <a:endParaRPr/>
          </a:p>
        </p:txBody>
      </p:sp>
      <p:sp>
        <p:nvSpPr>
          <p:cNvPr id="203" name="Google Shape;203;g1ff53ffc67b_0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sz="1500"/>
          </a:p>
          <a:p>
            <a:pPr marL="0" lvl="0" indent="0" algn="l" rtl="0">
              <a:spcBef>
                <a:spcPts val="0"/>
              </a:spcBef>
              <a:spcAft>
                <a:spcPts val="0"/>
              </a:spcAft>
              <a:buNone/>
            </a:pPr>
            <a:endParaRPr sz="1500"/>
          </a:p>
          <a:p>
            <a:pPr marL="0" lvl="0" indent="0" algn="l" rtl="0">
              <a:spcBef>
                <a:spcPts val="0"/>
              </a:spcBef>
              <a:spcAft>
                <a:spcPts val="0"/>
              </a:spcAft>
              <a:buNone/>
            </a:pPr>
            <a:r>
              <a:rPr lang="en-US" sz="1500"/>
              <a:t>We use only API calls, depending on the data source, sometimes the main call is followed by a number of sub-calls. </a:t>
            </a:r>
            <a:endParaRPr sz="1500"/>
          </a:p>
          <a:p>
            <a:pPr marL="0" lvl="0" indent="0" algn="l" rtl="0">
              <a:spcBef>
                <a:spcPts val="0"/>
              </a:spcBef>
              <a:spcAft>
                <a:spcPts val="0"/>
              </a:spcAft>
              <a:buNone/>
            </a:pPr>
            <a:r>
              <a:rPr lang="en-US" sz="1500"/>
              <a:t>We have a mechanism here that stores a 100 records per file until the cap of 10,000 records is reached. </a:t>
            </a:r>
            <a:endParaRPr sz="1500"/>
          </a:p>
          <a:p>
            <a:pPr marL="0" lvl="0" indent="0" algn="l" rtl="0">
              <a:spcBef>
                <a:spcPts val="0"/>
              </a:spcBef>
              <a:spcAft>
                <a:spcPts val="0"/>
              </a:spcAft>
              <a:buNone/>
            </a:pPr>
            <a:r>
              <a:rPr lang="en-US" sz="1500"/>
              <a:t>creation of json and csv files</a:t>
            </a:r>
            <a:endParaRPr sz="1500"/>
          </a:p>
          <a:p>
            <a:pPr marL="0" lvl="0" indent="0" algn="l" rtl="0">
              <a:spcBef>
                <a:spcPts val="0"/>
              </a:spcBef>
              <a:spcAft>
                <a:spcPts val="0"/>
              </a:spcAft>
              <a:buNone/>
            </a:pPr>
            <a:r>
              <a:rPr lang="en-US" sz="1500"/>
              <a:t>Then we merge those files into a single one that gets stored in the persistent volume of the container.</a:t>
            </a:r>
            <a:endParaRPr sz="1500"/>
          </a:p>
          <a:p>
            <a:pPr marL="0" lvl="0" indent="0" algn="l" rtl="0">
              <a:spcBef>
                <a:spcPts val="0"/>
              </a:spcBef>
              <a:spcAft>
                <a:spcPts val="0"/>
              </a:spcAft>
              <a:buClr>
                <a:schemeClr val="dk1"/>
              </a:buClr>
              <a:buSzPts val="1100"/>
              <a:buFont typeface="Arial"/>
              <a:buNone/>
            </a:pPr>
            <a:r>
              <a:rPr lang="en-US" sz="1500"/>
              <a:t>For one of the data sources we saved the detailed description that came in HTML format for future exploration and enrichment that will guarantee greater accuracy of our ML model.</a:t>
            </a:r>
            <a:endParaRPr sz="1500"/>
          </a:p>
          <a:p>
            <a:pPr marL="0" lvl="0" indent="0" algn="l" rtl="0">
              <a:spcBef>
                <a:spcPts val="0"/>
              </a:spcBef>
              <a:spcAft>
                <a:spcPts val="0"/>
              </a:spcAft>
              <a:buClr>
                <a:schemeClr val="dk1"/>
              </a:buClr>
              <a:buSzPts val="1100"/>
              <a:buFont typeface="Arial"/>
              <a:buNone/>
            </a:pPr>
            <a:r>
              <a:rPr lang="en-US" sz="1500"/>
              <a:t>REMARK: data retrieval saves the job offers from the api response , add a  “source id” for each job offer and merges all the subcall data into one file that is then saved in json and csv format</a:t>
            </a:r>
            <a:endParaRPr sz="1500"/>
          </a:p>
          <a:p>
            <a:pPr marL="152400" marR="152400" lvl="0" indent="0" algn="l" rtl="0">
              <a:lnSpc>
                <a:spcPct val="145000"/>
              </a:lnSpc>
              <a:spcBef>
                <a:spcPts val="0"/>
              </a:spcBef>
              <a:spcAft>
                <a:spcPts val="0"/>
              </a:spcAft>
              <a:buClr>
                <a:schemeClr val="dk1"/>
              </a:buClr>
              <a:buSzPts val="1100"/>
              <a:buFont typeface="Arial"/>
              <a:buNone/>
            </a:pPr>
            <a:endParaRPr sz="1000">
              <a:solidFill>
                <a:srgbClr val="1F2328"/>
              </a:solidFill>
              <a:highlight>
                <a:srgbClr val="F6F8FA"/>
              </a:highlight>
              <a:latin typeface="Arial"/>
              <a:ea typeface="Arial"/>
              <a:cs typeface="Arial"/>
              <a:sym typeface="Arial"/>
            </a:endParaRPr>
          </a:p>
          <a:p>
            <a:pPr marL="0" lvl="0" indent="0" algn="l" rtl="0">
              <a:spcBef>
                <a:spcPts val="0"/>
              </a:spcBef>
              <a:spcAft>
                <a:spcPts val="0"/>
              </a:spcAft>
              <a:buNone/>
            </a:pPr>
            <a:r>
              <a:rPr lang="en-US" sz="1500"/>
              <a:t>With main.py command here we can execute it in 2 different states:</a:t>
            </a:r>
            <a:endParaRPr sz="1500"/>
          </a:p>
          <a:p>
            <a:pPr marL="0" lvl="0" indent="0" algn="l" rtl="0">
              <a:spcBef>
                <a:spcPts val="0"/>
              </a:spcBef>
              <a:spcAft>
                <a:spcPts val="0"/>
              </a:spcAft>
              <a:buNone/>
            </a:pPr>
            <a:r>
              <a:rPr lang="en-US" sz="1500"/>
              <a:t>argument = 'init' </a:t>
            </a:r>
            <a:endParaRPr sz="1500"/>
          </a:p>
          <a:p>
            <a:pPr marL="0" lvl="0" indent="0" algn="l" rtl="0">
              <a:spcBef>
                <a:spcPts val="0"/>
              </a:spcBef>
              <a:spcAft>
                <a:spcPts val="0"/>
              </a:spcAft>
              <a:buNone/>
            </a:pPr>
            <a:r>
              <a:rPr lang="en-US" sz="1500"/>
              <a:t>argument = 'update'. these are controlled by environment variable PIPELINE_ACTION</a:t>
            </a:r>
            <a:endParaRPr sz="1500"/>
          </a:p>
          <a:p>
            <a:pPr marL="0" lvl="0" indent="0" algn="l" rtl="0">
              <a:spcBef>
                <a:spcPts val="0"/>
              </a:spcBef>
              <a:spcAft>
                <a:spcPts val="0"/>
              </a:spcAft>
              <a:buNone/>
            </a:pPr>
            <a:r>
              <a:rPr lang="en-US" sz="1500"/>
              <a:t>we also have different parameter for the initial data retrieval (for testing, that it doesn´t get too big)</a:t>
            </a:r>
            <a:endParaRPr sz="1500"/>
          </a:p>
          <a:p>
            <a:pPr marL="0" lvl="0" indent="0" algn="l" rtl="0">
              <a:spcBef>
                <a:spcPts val="0"/>
              </a:spcBef>
              <a:spcAft>
                <a:spcPts val="0"/>
              </a:spcAft>
              <a:buNone/>
            </a:pPr>
            <a:r>
              <a:rPr lang="en-US" sz="1500"/>
              <a:t>The only difference between the two is that the first one is using a step for the API calls where we can specify the start and the end index. Thanks to this and the sleep time we avoid breaching the API limitations because we have to accumulate a lot of data.  </a:t>
            </a:r>
            <a:endParaRPr sz="1500"/>
          </a:p>
          <a:p>
            <a:pPr marL="0" lvl="0" indent="0" algn="l" rtl="0">
              <a:spcBef>
                <a:spcPts val="0"/>
              </a:spcBef>
              <a:spcAft>
                <a:spcPts val="0"/>
              </a:spcAft>
              <a:buClr>
                <a:schemeClr val="dk1"/>
              </a:buClr>
              <a:buSzPts val="1100"/>
              <a:buFont typeface="Arial"/>
              <a:buNone/>
            </a:pPr>
            <a:endParaRPr sz="1500"/>
          </a:p>
          <a:p>
            <a:pPr marL="0" lvl="0" indent="0" algn="l" rtl="0">
              <a:spcBef>
                <a:spcPts val="0"/>
              </a:spcBef>
              <a:spcAft>
                <a:spcPts val="0"/>
              </a:spcAft>
              <a:buClr>
                <a:schemeClr val="dk1"/>
              </a:buClr>
              <a:buFont typeface="Arial"/>
              <a:buNone/>
            </a:pPr>
            <a:endParaRPr sz="1500"/>
          </a:p>
        </p:txBody>
      </p:sp>
      <p:sp>
        <p:nvSpPr>
          <p:cNvPr id="210" name="Google Shape;21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How many services are involved – single one as it is the transform container.</a:t>
            </a:r>
            <a:endParaRPr/>
          </a:p>
          <a:p>
            <a:pPr marL="0" lvl="0" indent="0" algn="l" rtl="0">
              <a:spcBef>
                <a:spcPts val="0"/>
              </a:spcBef>
              <a:spcAft>
                <a:spcPts val="0"/>
              </a:spcAft>
              <a:buNone/>
            </a:pPr>
            <a:endParaRPr/>
          </a:p>
          <a:p>
            <a:pPr marL="0" lvl="0" indent="0" algn="l" rtl="0">
              <a:spcBef>
                <a:spcPts val="0"/>
              </a:spcBef>
              <a:spcAft>
                <a:spcPts val="0"/>
              </a:spcAft>
              <a:buNone/>
            </a:pPr>
            <a:r>
              <a:rPr lang="en-US"/>
              <a:t>The `determine_salary_period` function identifies salary periods like "per hour", "per day", "per week", "per month", "ph", "pd" by using a regex to match the given periods to the job descriptions.</a:t>
            </a:r>
            <a:endParaRPr/>
          </a:p>
          <a:p>
            <a:pPr marL="0" lvl="0" indent="0" algn="l" rtl="0">
              <a:spcBef>
                <a:spcPts val="0"/>
              </a:spcBef>
              <a:spcAft>
                <a:spcPts val="0"/>
              </a:spcAft>
              <a:buNone/>
            </a:pPr>
            <a:r>
              <a:rPr lang="en-US"/>
              <a:t>The `transform_salary_to_yearly` function converts salaries to their annual equivalents using specified conversion rates</a:t>
            </a:r>
            <a:endParaRPr/>
          </a:p>
          <a:p>
            <a:pPr marL="0" lvl="0" indent="0" algn="l" rtl="0">
              <a:spcBef>
                <a:spcPts val="0"/>
              </a:spcBef>
              <a:spcAft>
                <a:spcPts val="0"/>
              </a:spcAft>
              <a:buNone/>
            </a:pPr>
            <a:endParaRPr/>
          </a:p>
          <a:p>
            <a:pPr marL="0" lvl="0" indent="0" algn="l" rtl="0">
              <a:spcBef>
                <a:spcPts val="0"/>
              </a:spcBef>
              <a:spcAft>
                <a:spcPts val="0"/>
              </a:spcAft>
              <a:buNone/>
            </a:pPr>
            <a:r>
              <a:rPr lang="en-US"/>
              <a:t>The spaCy model en_core_web_sm is a small-sized model for processing English text. We take advantage of the Tokenization: This model can split text into words, punctuation marks, and other elements (tokens); and Lemmatization: The model reduces words to their base or root form (lemma), aiding in standardizing variations of the same word (e.g., "walking" to "walk"). This model is typically used in scenarios where speed and efficiency are more critical than having the deepest level of linguistic detail.</a:t>
            </a:r>
            <a:endParaRPr/>
          </a:p>
        </p:txBody>
      </p:sp>
      <p:sp>
        <p:nvSpPr>
          <p:cNvPr id="218" name="Google Shape;218;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12"/>
          <p:cNvGrpSpPr/>
          <p:nvPr/>
        </p:nvGrpSpPr>
        <p:grpSpPr>
          <a:xfrm>
            <a:off x="270933" y="1"/>
            <a:ext cx="5037667" cy="6858001"/>
            <a:chOff x="203200" y="0"/>
            <a:chExt cx="3778250" cy="6858001"/>
          </a:xfrm>
        </p:grpSpPr>
        <p:sp>
          <p:nvSpPr>
            <p:cNvPr id="24" name="Google Shape;24;p12"/>
            <p:cNvSpPr/>
            <p:nvPr/>
          </p:nvSpPr>
          <p:spPr>
            <a:xfrm>
              <a:off x="641350" y="0"/>
              <a:ext cx="1365250" cy="3971925"/>
            </a:xfrm>
            <a:custGeom>
              <a:avLst/>
              <a:gdLst/>
              <a:ahLst/>
              <a:cxnLst/>
              <a:rect l="l" t="t" r="r" b="b"/>
              <a:pathLst>
                <a:path w="860" h="2502" extrusionOk="0">
                  <a:moveTo>
                    <a:pt x="0" y="2445"/>
                  </a:moveTo>
                  <a:lnTo>
                    <a:pt x="228" y="2502"/>
                  </a:lnTo>
                  <a:lnTo>
                    <a:pt x="860" y="0"/>
                  </a:lnTo>
                  <a:lnTo>
                    <a:pt x="620" y="0"/>
                  </a:lnTo>
                  <a:lnTo>
                    <a:pt x="0" y="2445"/>
                  </a:lnTo>
                  <a:close/>
                </a:path>
              </a:pathLst>
            </a:custGeom>
            <a:solidFill>
              <a:schemeClr val="accent1"/>
            </a:solidFill>
            <a:ln>
              <a:noFill/>
            </a:ln>
          </p:spPr>
        </p:sp>
        <p:sp>
          <p:nvSpPr>
            <p:cNvPr id="25" name="Google Shape;25;p12"/>
            <p:cNvSpPr/>
            <p:nvPr/>
          </p:nvSpPr>
          <p:spPr>
            <a:xfrm>
              <a:off x="203200" y="0"/>
              <a:ext cx="1336675" cy="3862388"/>
            </a:xfrm>
            <a:custGeom>
              <a:avLst/>
              <a:gdLst/>
              <a:ahLst/>
              <a:cxnLst/>
              <a:rect l="l" t="t" r="r" b="b"/>
              <a:pathLst>
                <a:path w="842" h="2433" extrusionOk="0">
                  <a:moveTo>
                    <a:pt x="842" y="0"/>
                  </a:moveTo>
                  <a:lnTo>
                    <a:pt x="602" y="0"/>
                  </a:lnTo>
                  <a:lnTo>
                    <a:pt x="0" y="2376"/>
                  </a:lnTo>
                  <a:lnTo>
                    <a:pt x="228" y="2433"/>
                  </a:lnTo>
                  <a:lnTo>
                    <a:pt x="842" y="0"/>
                  </a:lnTo>
                  <a:close/>
                </a:path>
              </a:pathLst>
            </a:custGeom>
            <a:solidFill>
              <a:srgbClr val="595959"/>
            </a:solidFill>
            <a:ln>
              <a:noFill/>
            </a:ln>
          </p:spPr>
        </p:sp>
        <p:sp>
          <p:nvSpPr>
            <p:cNvPr id="26" name="Google Shape;26;p12"/>
            <p:cNvSpPr/>
            <p:nvPr/>
          </p:nvSpPr>
          <p:spPr>
            <a:xfrm>
              <a:off x="207963" y="3776663"/>
              <a:ext cx="1936750" cy="3081338"/>
            </a:xfrm>
            <a:custGeom>
              <a:avLst/>
              <a:gdLst/>
              <a:ahLst/>
              <a:cxnLst/>
              <a:rect l="l" t="t" r="r" b="b"/>
              <a:pathLst>
                <a:path w="1220" h="1941" extrusionOk="0">
                  <a:moveTo>
                    <a:pt x="0" y="0"/>
                  </a:moveTo>
                  <a:lnTo>
                    <a:pt x="1166" y="1941"/>
                  </a:lnTo>
                  <a:lnTo>
                    <a:pt x="1220" y="1941"/>
                  </a:lnTo>
                  <a:lnTo>
                    <a:pt x="0" y="0"/>
                  </a:lnTo>
                  <a:close/>
                </a:path>
              </a:pathLst>
            </a:custGeom>
            <a:solidFill>
              <a:srgbClr val="262626"/>
            </a:solidFill>
            <a:ln>
              <a:noFill/>
            </a:ln>
          </p:spPr>
        </p:sp>
        <p:sp>
          <p:nvSpPr>
            <p:cNvPr id="27" name="Google Shape;27;p12"/>
            <p:cNvSpPr/>
            <p:nvPr/>
          </p:nvSpPr>
          <p:spPr>
            <a:xfrm>
              <a:off x="646113" y="3886200"/>
              <a:ext cx="2373313" cy="2971800"/>
            </a:xfrm>
            <a:custGeom>
              <a:avLst/>
              <a:gdLst/>
              <a:ahLst/>
              <a:cxnLst/>
              <a:rect l="l" t="t" r="r" b="b"/>
              <a:pathLst>
                <a:path w="1495" h="1872" extrusionOk="0">
                  <a:moveTo>
                    <a:pt x="1495" y="1872"/>
                  </a:moveTo>
                  <a:lnTo>
                    <a:pt x="0" y="0"/>
                  </a:lnTo>
                  <a:lnTo>
                    <a:pt x="1442" y="1872"/>
                  </a:lnTo>
                  <a:lnTo>
                    <a:pt x="1495" y="1872"/>
                  </a:lnTo>
                  <a:close/>
                </a:path>
              </a:pathLst>
            </a:custGeom>
            <a:solidFill>
              <a:srgbClr val="0B5982"/>
            </a:solidFill>
            <a:ln>
              <a:noFill/>
            </a:ln>
          </p:spPr>
        </p:sp>
        <p:sp>
          <p:nvSpPr>
            <p:cNvPr id="28" name="Google Shape;28;p12"/>
            <p:cNvSpPr/>
            <p:nvPr/>
          </p:nvSpPr>
          <p:spPr>
            <a:xfrm>
              <a:off x="641350" y="3881438"/>
              <a:ext cx="3340100" cy="2976563"/>
            </a:xfrm>
            <a:custGeom>
              <a:avLst/>
              <a:gdLst/>
              <a:ahLst/>
              <a:cxnLst/>
              <a:rect l="l" t="t" r="r" b="b"/>
              <a:pathLst>
                <a:path w="2104" h="1875" extrusionOk="0">
                  <a:moveTo>
                    <a:pt x="0" y="0"/>
                  </a:moveTo>
                  <a:lnTo>
                    <a:pt x="3" y="3"/>
                  </a:lnTo>
                  <a:lnTo>
                    <a:pt x="1498" y="1875"/>
                  </a:lnTo>
                  <a:lnTo>
                    <a:pt x="2104" y="1875"/>
                  </a:lnTo>
                  <a:lnTo>
                    <a:pt x="228" y="57"/>
                  </a:lnTo>
                  <a:lnTo>
                    <a:pt x="0" y="0"/>
                  </a:lnTo>
                  <a:close/>
                </a:path>
              </a:pathLst>
            </a:custGeom>
            <a:solidFill>
              <a:srgbClr val="1186C3"/>
            </a:solidFill>
            <a:ln>
              <a:noFill/>
            </a:ln>
          </p:spPr>
        </p:sp>
        <p:sp>
          <p:nvSpPr>
            <p:cNvPr id="29" name="Google Shape;29;p12"/>
            <p:cNvSpPr/>
            <p:nvPr/>
          </p:nvSpPr>
          <p:spPr>
            <a:xfrm>
              <a:off x="203200" y="3771900"/>
              <a:ext cx="2660650" cy="3086100"/>
            </a:xfrm>
            <a:custGeom>
              <a:avLst/>
              <a:gdLst/>
              <a:ahLst/>
              <a:cxnLst/>
              <a:rect l="l" t="t" r="r" b="b"/>
              <a:pathLst>
                <a:path w="1676" h="1944" extrusionOk="0">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rgbClr val="3F3F3F"/>
            </a:solidFill>
            <a:ln>
              <a:noFill/>
            </a:ln>
          </p:spPr>
        </p:sp>
      </p:grpSp>
      <p:sp>
        <p:nvSpPr>
          <p:cNvPr id="30" name="Google Shape;30;p12"/>
          <p:cNvSpPr txBox="1">
            <a:spLocks noGrp="1"/>
          </p:cNvSpPr>
          <p:nvPr>
            <p:ph type="ctrTitle"/>
          </p:nvPr>
        </p:nvSpPr>
        <p:spPr>
          <a:xfrm>
            <a:off x="2319565" y="914401"/>
            <a:ext cx="9262836" cy="3488266"/>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5400"/>
              <a:buFont typeface="Corbel"/>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2"/>
          <p:cNvSpPr txBox="1">
            <a:spLocks noGrp="1"/>
          </p:cNvSpPr>
          <p:nvPr>
            <p:ph type="subTitle" idx="1"/>
          </p:nvPr>
        </p:nvSpPr>
        <p:spPr>
          <a:xfrm>
            <a:off x="3898985" y="4402667"/>
            <a:ext cx="7683417" cy="1364531"/>
          </a:xfrm>
          <a:prstGeom prst="rect">
            <a:avLst/>
          </a:prstGeom>
          <a:noFill/>
          <a:ln>
            <a:noFill/>
          </a:ln>
        </p:spPr>
        <p:txBody>
          <a:bodyPr spcFirstLastPara="1" wrap="square" lIns="91425" tIns="45700" rIns="91425" bIns="45700" anchor="t" anchorCtr="0">
            <a:normAutofit/>
          </a:bodyPr>
          <a:lstStyle>
            <a:lvl1pPr lvl="0" algn="r">
              <a:spcBef>
                <a:spcPts val="360"/>
              </a:spcBef>
              <a:spcAft>
                <a:spcPts val="0"/>
              </a:spcAft>
              <a:buSzPts val="2610"/>
              <a:buNone/>
              <a:defRPr sz="18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a:endParaRPr/>
          </a:p>
        </p:txBody>
      </p:sp>
      <p:sp>
        <p:nvSpPr>
          <p:cNvPr id="32" name="Google Shape;32;p12"/>
          <p:cNvSpPr txBox="1">
            <a:spLocks noGrp="1"/>
          </p:cNvSpPr>
          <p:nvPr>
            <p:ph type="dt" idx="10"/>
          </p:nvPr>
        </p:nvSpPr>
        <p:spPr>
          <a:xfrm>
            <a:off x="9767698" y="6117337"/>
            <a:ext cx="114329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2"/>
          <p:cNvSpPr txBox="1">
            <a:spLocks noGrp="1"/>
          </p:cNvSpPr>
          <p:nvPr>
            <p:ph type="ftr" idx="11"/>
          </p:nvPr>
        </p:nvSpPr>
        <p:spPr>
          <a:xfrm>
            <a:off x="4831644" y="6117337"/>
            <a:ext cx="481258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2"/>
          <p:cNvSpPr txBox="1">
            <a:spLocks noGrp="1"/>
          </p:cNvSpPr>
          <p:nvPr>
            <p:ph type="sldNum" idx="12"/>
          </p:nvPr>
        </p:nvSpPr>
        <p:spPr>
          <a:xfrm>
            <a:off x="11033760" y="6117337"/>
            <a:ext cx="54864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5" name="Google Shape;35;p12"/>
          <p:cNvSpPr/>
          <p:nvPr/>
        </p:nvSpPr>
        <p:spPr>
          <a:xfrm>
            <a:off x="270933" y="3771900"/>
            <a:ext cx="482600" cy="90488"/>
          </a:xfrm>
          <a:custGeom>
            <a:avLst/>
            <a:gdLst/>
            <a:ahLst/>
            <a:cxnLst/>
            <a:rect l="l" t="t" r="r" b="b"/>
            <a:pathLst>
              <a:path w="228" h="57" extrusionOk="0">
                <a:moveTo>
                  <a:pt x="228" y="57"/>
                </a:moveTo>
                <a:lnTo>
                  <a:pt x="0" y="0"/>
                </a:lnTo>
                <a:lnTo>
                  <a:pt x="222" y="54"/>
                </a:lnTo>
                <a:lnTo>
                  <a:pt x="228" y="57"/>
                </a:lnTo>
                <a:close/>
              </a:path>
            </a:pathLst>
          </a:custGeom>
          <a:solidFill>
            <a:srgbClr val="29ABE2"/>
          </a:solidFill>
          <a:ln>
            <a:noFill/>
          </a:ln>
        </p:spPr>
      </p:sp>
      <p:sp>
        <p:nvSpPr>
          <p:cNvPr id="36" name="Google Shape;36;p12"/>
          <p:cNvSpPr/>
          <p:nvPr/>
        </p:nvSpPr>
        <p:spPr>
          <a:xfrm>
            <a:off x="747185" y="3867150"/>
            <a:ext cx="82551" cy="80963"/>
          </a:xfrm>
          <a:custGeom>
            <a:avLst/>
            <a:gdLst/>
            <a:ahLst/>
            <a:cxnLst/>
            <a:rect l="l" t="t" r="r" b="b"/>
            <a:pathLst>
              <a:path w="39" h="51" extrusionOk="0">
                <a:moveTo>
                  <a:pt x="0" y="0"/>
                </a:moveTo>
                <a:lnTo>
                  <a:pt x="39" y="51"/>
                </a:lnTo>
                <a:lnTo>
                  <a:pt x="3" y="0"/>
                </a:lnTo>
                <a:lnTo>
                  <a:pt x="0" y="0"/>
                </a:lnTo>
                <a:close/>
              </a:path>
            </a:pathLst>
          </a:custGeom>
          <a:solidFill>
            <a:srgbClr val="29ABE2"/>
          </a:solidFill>
          <a:ln>
            <a:noFill/>
          </a:ln>
        </p:spPr>
      </p:sp>
    </p:spTree>
  </p:cSld>
  <p:clrMapOvr>
    <a:masterClrMapping/>
  </p:clrMapOvr>
  <mc:AlternateContent xmlns:mc="http://schemas.openxmlformats.org/markup-compatibility/2006" xmlns:p14="http://schemas.microsoft.com/office/powerpoint/2010/main">
    <mc:Choice Requires="p14">
      <p:transition spd="slow">
        <p14:vortex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8"/>
        <p:cNvGrpSpPr/>
        <p:nvPr/>
      </p:nvGrpSpPr>
      <p:grpSpPr>
        <a:xfrm>
          <a:off x="0" y="0"/>
          <a:ext cx="0" cy="0"/>
          <a:chOff x="0" y="0"/>
          <a:chExt cx="0" cy="0"/>
        </a:xfrm>
      </p:grpSpPr>
      <p:sp>
        <p:nvSpPr>
          <p:cNvPr id="89" name="Google Shape;89;p21"/>
          <p:cNvSpPr txBox="1">
            <a:spLocks noGrp="1"/>
          </p:cNvSpPr>
          <p:nvPr>
            <p:ph type="title"/>
          </p:nvPr>
        </p:nvSpPr>
        <p:spPr>
          <a:xfrm>
            <a:off x="1484698" y="4732865"/>
            <a:ext cx="10021321" cy="566738"/>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1"/>
          <p:cNvSpPr>
            <a:spLocks noGrp="1"/>
          </p:cNvSpPr>
          <p:nvPr>
            <p:ph type="pic" idx="2"/>
          </p:nvPr>
        </p:nvSpPr>
        <p:spPr>
          <a:xfrm>
            <a:off x="2386634" y="932112"/>
            <a:ext cx="8228087" cy="3164976"/>
          </a:xfrm>
          <a:prstGeom prst="roundRect">
            <a:avLst>
              <a:gd name="adj" fmla="val 4380"/>
            </a:avLst>
          </a:prstGeom>
          <a:noFill/>
          <a:ln w="38100" cap="flat" cmpd="sng">
            <a:solidFill>
              <a:schemeClr val="lt2"/>
            </a:solidFill>
            <a:prstDash val="solid"/>
            <a:round/>
            <a:headEnd type="none" w="sm" len="sm"/>
            <a:tailEnd type="none" w="sm" len="sm"/>
          </a:ln>
        </p:spPr>
      </p:sp>
      <p:sp>
        <p:nvSpPr>
          <p:cNvPr id="91" name="Google Shape;91;p21"/>
          <p:cNvSpPr txBox="1">
            <a:spLocks noGrp="1"/>
          </p:cNvSpPr>
          <p:nvPr>
            <p:ph type="body" idx="1"/>
          </p:nvPr>
        </p:nvSpPr>
        <p:spPr>
          <a:xfrm>
            <a:off x="1484698" y="5299603"/>
            <a:ext cx="10021321" cy="493712"/>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92" name="Google Shape;92;p21"/>
          <p:cNvSpPr txBox="1">
            <a:spLocks noGrp="1"/>
          </p:cNvSpPr>
          <p:nvPr>
            <p:ph type="dt" idx="10"/>
          </p:nvPr>
        </p:nvSpPr>
        <p:spPr>
          <a:xfrm>
            <a:off x="9811573" y="6116071"/>
            <a:ext cx="114329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1"/>
          <p:cNvSpPr txBox="1">
            <a:spLocks noGrp="1"/>
          </p:cNvSpPr>
          <p:nvPr>
            <p:ph type="ftr" idx="11"/>
          </p:nvPr>
        </p:nvSpPr>
        <p:spPr>
          <a:xfrm>
            <a:off x="2649330" y="6116071"/>
            <a:ext cx="708602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1"/>
          <p:cNvSpPr txBox="1">
            <a:spLocks noGrp="1"/>
          </p:cNvSpPr>
          <p:nvPr>
            <p:ph type="sldNum" idx="12"/>
          </p:nvPr>
        </p:nvSpPr>
        <p:spPr>
          <a:xfrm>
            <a:off x="11031090" y="6116071"/>
            <a:ext cx="55131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vortex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5"/>
        <p:cNvGrpSpPr/>
        <p:nvPr/>
      </p:nvGrpSpPr>
      <p:grpSpPr>
        <a:xfrm>
          <a:off x="0" y="0"/>
          <a:ext cx="0" cy="0"/>
          <a:chOff x="0" y="0"/>
          <a:chExt cx="0" cy="0"/>
        </a:xfrm>
      </p:grpSpPr>
      <p:sp>
        <p:nvSpPr>
          <p:cNvPr id="96" name="Google Shape;96;p22"/>
          <p:cNvSpPr txBox="1">
            <a:spLocks noGrp="1"/>
          </p:cNvSpPr>
          <p:nvPr>
            <p:ph type="title"/>
          </p:nvPr>
        </p:nvSpPr>
        <p:spPr>
          <a:xfrm>
            <a:off x="1484700" y="685800"/>
            <a:ext cx="10021321" cy="3048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2"/>
          <p:cNvSpPr txBox="1">
            <a:spLocks noGrp="1"/>
          </p:cNvSpPr>
          <p:nvPr>
            <p:ph type="body" idx="1"/>
          </p:nvPr>
        </p:nvSpPr>
        <p:spPr>
          <a:xfrm>
            <a:off x="1484699" y="4343400"/>
            <a:ext cx="10021323"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98" name="Google Shape;98;p22"/>
          <p:cNvSpPr txBox="1">
            <a:spLocks noGrp="1"/>
          </p:cNvSpPr>
          <p:nvPr>
            <p:ph type="dt" idx="10"/>
          </p:nvPr>
        </p:nvSpPr>
        <p:spPr>
          <a:xfrm>
            <a:off x="9811573" y="6116071"/>
            <a:ext cx="114329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2"/>
          <p:cNvSpPr txBox="1">
            <a:spLocks noGrp="1"/>
          </p:cNvSpPr>
          <p:nvPr>
            <p:ph type="ftr" idx="11"/>
          </p:nvPr>
        </p:nvSpPr>
        <p:spPr>
          <a:xfrm>
            <a:off x="2649330" y="6116071"/>
            <a:ext cx="708602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2"/>
          <p:cNvSpPr txBox="1">
            <a:spLocks noGrp="1"/>
          </p:cNvSpPr>
          <p:nvPr>
            <p:ph type="sldNum" idx="12"/>
          </p:nvPr>
        </p:nvSpPr>
        <p:spPr>
          <a:xfrm>
            <a:off x="11031090" y="6116071"/>
            <a:ext cx="55131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vortex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1"/>
        <p:cNvGrpSpPr/>
        <p:nvPr/>
      </p:nvGrpSpPr>
      <p:grpSpPr>
        <a:xfrm>
          <a:off x="0" y="0"/>
          <a:ext cx="0" cy="0"/>
          <a:chOff x="0" y="0"/>
          <a:chExt cx="0" cy="0"/>
        </a:xfrm>
      </p:grpSpPr>
      <p:sp>
        <p:nvSpPr>
          <p:cNvPr id="102" name="Google Shape;102;p23"/>
          <p:cNvSpPr txBox="1"/>
          <p:nvPr/>
        </p:nvSpPr>
        <p:spPr>
          <a:xfrm>
            <a:off x="1292562" y="863023"/>
            <a:ext cx="609759"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n-US" sz="8000" b="0" cap="none">
                <a:solidFill>
                  <a:schemeClr val="dk1"/>
                </a:solidFill>
                <a:latin typeface="Corbel"/>
                <a:ea typeface="Corbel"/>
                <a:cs typeface="Corbel"/>
                <a:sym typeface="Corbel"/>
              </a:rPr>
              <a:t>“</a:t>
            </a:r>
            <a:endParaRPr/>
          </a:p>
        </p:txBody>
      </p:sp>
      <p:sp>
        <p:nvSpPr>
          <p:cNvPr id="103" name="Google Shape;103;p23"/>
          <p:cNvSpPr txBox="1"/>
          <p:nvPr/>
        </p:nvSpPr>
        <p:spPr>
          <a:xfrm>
            <a:off x="10896263" y="2819399"/>
            <a:ext cx="609759"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n-US" sz="8000" b="0" cap="none">
                <a:solidFill>
                  <a:schemeClr val="dk1"/>
                </a:solidFill>
                <a:latin typeface="Corbel"/>
                <a:ea typeface="Corbel"/>
                <a:cs typeface="Corbel"/>
                <a:sym typeface="Corbel"/>
              </a:rPr>
              <a:t>”</a:t>
            </a:r>
            <a:endParaRPr/>
          </a:p>
        </p:txBody>
      </p:sp>
      <p:sp>
        <p:nvSpPr>
          <p:cNvPr id="104" name="Google Shape;104;p23"/>
          <p:cNvSpPr txBox="1">
            <a:spLocks noGrp="1"/>
          </p:cNvSpPr>
          <p:nvPr>
            <p:ph type="title"/>
          </p:nvPr>
        </p:nvSpPr>
        <p:spPr>
          <a:xfrm>
            <a:off x="1902322" y="685801"/>
            <a:ext cx="9298820"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3"/>
          <p:cNvSpPr txBox="1">
            <a:spLocks noGrp="1"/>
          </p:cNvSpPr>
          <p:nvPr>
            <p:ph type="body" idx="1"/>
          </p:nvPr>
        </p:nvSpPr>
        <p:spPr>
          <a:xfrm>
            <a:off x="2130980" y="3428999"/>
            <a:ext cx="8841504"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360"/>
              </a:spcBef>
              <a:spcAft>
                <a:spcPts val="0"/>
              </a:spcAft>
              <a:buSzPts val="2610"/>
              <a:buFont typeface="Corbel"/>
              <a:buNone/>
              <a:defRPr sz="1800"/>
            </a:lvl1pPr>
            <a:lvl2pPr marL="914400" lvl="1" indent="-228600" algn="l">
              <a:spcBef>
                <a:spcPts val="600"/>
              </a:spcBef>
              <a:spcAft>
                <a:spcPts val="0"/>
              </a:spcAft>
              <a:buSzPts val="2900"/>
              <a:buFont typeface="Corbel"/>
              <a:buNone/>
              <a:defRPr/>
            </a:lvl2pPr>
            <a:lvl3pPr marL="1371600" lvl="2" indent="-228600" algn="l">
              <a:spcBef>
                <a:spcPts val="600"/>
              </a:spcBef>
              <a:spcAft>
                <a:spcPts val="0"/>
              </a:spcAft>
              <a:buSzPts val="2610"/>
              <a:buFont typeface="Corbel"/>
              <a:buNone/>
              <a:defRPr/>
            </a:lvl3pPr>
            <a:lvl4pPr marL="1828800" lvl="3" indent="-228600" algn="l">
              <a:spcBef>
                <a:spcPts val="600"/>
              </a:spcBef>
              <a:spcAft>
                <a:spcPts val="0"/>
              </a:spcAft>
              <a:buSzPts val="2320"/>
              <a:buFont typeface="Corbel"/>
              <a:buNone/>
              <a:defRPr/>
            </a:lvl4pPr>
            <a:lvl5pPr marL="2286000" lvl="4" indent="-228600" algn="l">
              <a:spcBef>
                <a:spcPts val="600"/>
              </a:spcBef>
              <a:spcAft>
                <a:spcPts val="0"/>
              </a:spcAft>
              <a:buSzPts val="2030"/>
              <a:buFont typeface="Corbel"/>
              <a:buNone/>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06" name="Google Shape;106;p23"/>
          <p:cNvSpPr txBox="1">
            <a:spLocks noGrp="1"/>
          </p:cNvSpPr>
          <p:nvPr>
            <p:ph type="body" idx="2"/>
          </p:nvPr>
        </p:nvSpPr>
        <p:spPr>
          <a:xfrm>
            <a:off x="1484698" y="4343400"/>
            <a:ext cx="10021321"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07" name="Google Shape;107;p23"/>
          <p:cNvSpPr txBox="1">
            <a:spLocks noGrp="1"/>
          </p:cNvSpPr>
          <p:nvPr>
            <p:ph type="dt" idx="10"/>
          </p:nvPr>
        </p:nvSpPr>
        <p:spPr>
          <a:xfrm>
            <a:off x="9811573" y="6116071"/>
            <a:ext cx="114329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3"/>
          <p:cNvSpPr txBox="1">
            <a:spLocks noGrp="1"/>
          </p:cNvSpPr>
          <p:nvPr>
            <p:ph type="ftr" idx="11"/>
          </p:nvPr>
        </p:nvSpPr>
        <p:spPr>
          <a:xfrm>
            <a:off x="2649330" y="6116071"/>
            <a:ext cx="708602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3"/>
          <p:cNvSpPr txBox="1">
            <a:spLocks noGrp="1"/>
          </p:cNvSpPr>
          <p:nvPr>
            <p:ph type="sldNum" idx="12"/>
          </p:nvPr>
        </p:nvSpPr>
        <p:spPr>
          <a:xfrm>
            <a:off x="11031090" y="6116071"/>
            <a:ext cx="55131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vortex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10"/>
        <p:cNvGrpSpPr/>
        <p:nvPr/>
      </p:nvGrpSpPr>
      <p:grpSpPr>
        <a:xfrm>
          <a:off x="0" y="0"/>
          <a:ext cx="0" cy="0"/>
          <a:chOff x="0" y="0"/>
          <a:chExt cx="0" cy="0"/>
        </a:xfrm>
      </p:grpSpPr>
      <p:sp>
        <p:nvSpPr>
          <p:cNvPr id="111" name="Google Shape;111;p24"/>
          <p:cNvSpPr txBox="1">
            <a:spLocks noGrp="1"/>
          </p:cNvSpPr>
          <p:nvPr>
            <p:ph type="title"/>
          </p:nvPr>
        </p:nvSpPr>
        <p:spPr>
          <a:xfrm>
            <a:off x="1484701" y="3308581"/>
            <a:ext cx="10021319" cy="14688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4"/>
          <p:cNvSpPr txBox="1">
            <a:spLocks noGrp="1"/>
          </p:cNvSpPr>
          <p:nvPr>
            <p:ph type="body" idx="1"/>
          </p:nvPr>
        </p:nvSpPr>
        <p:spPr>
          <a:xfrm>
            <a:off x="1484699" y="4777381"/>
            <a:ext cx="10021320"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13" name="Google Shape;113;p24"/>
          <p:cNvSpPr txBox="1">
            <a:spLocks noGrp="1"/>
          </p:cNvSpPr>
          <p:nvPr>
            <p:ph type="dt" idx="10"/>
          </p:nvPr>
        </p:nvSpPr>
        <p:spPr>
          <a:xfrm>
            <a:off x="9811573" y="6116071"/>
            <a:ext cx="114329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4"/>
          <p:cNvSpPr txBox="1">
            <a:spLocks noGrp="1"/>
          </p:cNvSpPr>
          <p:nvPr>
            <p:ph type="ftr" idx="11"/>
          </p:nvPr>
        </p:nvSpPr>
        <p:spPr>
          <a:xfrm>
            <a:off x="2649330" y="6116071"/>
            <a:ext cx="708602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24"/>
          <p:cNvSpPr txBox="1">
            <a:spLocks noGrp="1"/>
          </p:cNvSpPr>
          <p:nvPr>
            <p:ph type="sldNum" idx="12"/>
          </p:nvPr>
        </p:nvSpPr>
        <p:spPr>
          <a:xfrm>
            <a:off x="11031090" y="6116071"/>
            <a:ext cx="55131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vortex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6"/>
        <p:cNvGrpSpPr/>
        <p:nvPr/>
      </p:nvGrpSpPr>
      <p:grpSpPr>
        <a:xfrm>
          <a:off x="0" y="0"/>
          <a:ext cx="0" cy="0"/>
          <a:chOff x="0" y="0"/>
          <a:chExt cx="0" cy="0"/>
        </a:xfrm>
      </p:grpSpPr>
      <p:sp>
        <p:nvSpPr>
          <p:cNvPr id="117" name="Google Shape;117;p25"/>
          <p:cNvSpPr txBox="1"/>
          <p:nvPr/>
        </p:nvSpPr>
        <p:spPr>
          <a:xfrm>
            <a:off x="1292562" y="863023"/>
            <a:ext cx="609759"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n-US" sz="8000" b="0" cap="none">
                <a:solidFill>
                  <a:schemeClr val="dk1"/>
                </a:solidFill>
                <a:latin typeface="Corbel"/>
                <a:ea typeface="Corbel"/>
                <a:cs typeface="Corbel"/>
                <a:sym typeface="Corbel"/>
              </a:rPr>
              <a:t>“</a:t>
            </a:r>
            <a:endParaRPr/>
          </a:p>
        </p:txBody>
      </p:sp>
      <p:sp>
        <p:nvSpPr>
          <p:cNvPr id="118" name="Google Shape;118;p25"/>
          <p:cNvSpPr txBox="1"/>
          <p:nvPr/>
        </p:nvSpPr>
        <p:spPr>
          <a:xfrm>
            <a:off x="10896263" y="2819399"/>
            <a:ext cx="609759"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n-US" sz="8000" b="0" cap="none">
                <a:solidFill>
                  <a:schemeClr val="dk1"/>
                </a:solidFill>
                <a:latin typeface="Corbel"/>
                <a:ea typeface="Corbel"/>
                <a:cs typeface="Corbel"/>
                <a:sym typeface="Corbel"/>
              </a:rPr>
              <a:t>”</a:t>
            </a:r>
            <a:endParaRPr/>
          </a:p>
        </p:txBody>
      </p:sp>
      <p:sp>
        <p:nvSpPr>
          <p:cNvPr id="119" name="Google Shape;119;p25"/>
          <p:cNvSpPr txBox="1">
            <a:spLocks noGrp="1"/>
          </p:cNvSpPr>
          <p:nvPr>
            <p:ph type="title"/>
          </p:nvPr>
        </p:nvSpPr>
        <p:spPr>
          <a:xfrm>
            <a:off x="1902322" y="685801"/>
            <a:ext cx="9298820"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25"/>
          <p:cNvSpPr txBox="1">
            <a:spLocks noGrp="1"/>
          </p:cNvSpPr>
          <p:nvPr>
            <p:ph type="body" idx="1"/>
          </p:nvPr>
        </p:nvSpPr>
        <p:spPr>
          <a:xfrm>
            <a:off x="1484700" y="3886200"/>
            <a:ext cx="10021320" cy="889000"/>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21" name="Google Shape;121;p25"/>
          <p:cNvSpPr txBox="1">
            <a:spLocks noGrp="1"/>
          </p:cNvSpPr>
          <p:nvPr>
            <p:ph type="body" idx="2"/>
          </p:nvPr>
        </p:nvSpPr>
        <p:spPr>
          <a:xfrm>
            <a:off x="1484699" y="4775200"/>
            <a:ext cx="10021320" cy="1016000"/>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22" name="Google Shape;122;p25"/>
          <p:cNvSpPr txBox="1">
            <a:spLocks noGrp="1"/>
          </p:cNvSpPr>
          <p:nvPr>
            <p:ph type="dt" idx="10"/>
          </p:nvPr>
        </p:nvSpPr>
        <p:spPr>
          <a:xfrm>
            <a:off x="9811573" y="6116071"/>
            <a:ext cx="114329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5"/>
          <p:cNvSpPr txBox="1">
            <a:spLocks noGrp="1"/>
          </p:cNvSpPr>
          <p:nvPr>
            <p:ph type="ftr" idx="11"/>
          </p:nvPr>
        </p:nvSpPr>
        <p:spPr>
          <a:xfrm>
            <a:off x="2649330" y="6116071"/>
            <a:ext cx="708602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5"/>
          <p:cNvSpPr txBox="1">
            <a:spLocks noGrp="1"/>
          </p:cNvSpPr>
          <p:nvPr>
            <p:ph type="sldNum" idx="12"/>
          </p:nvPr>
        </p:nvSpPr>
        <p:spPr>
          <a:xfrm>
            <a:off x="11031090" y="6116071"/>
            <a:ext cx="55131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vortex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5"/>
        <p:cNvGrpSpPr/>
        <p:nvPr/>
      </p:nvGrpSpPr>
      <p:grpSpPr>
        <a:xfrm>
          <a:off x="0" y="0"/>
          <a:ext cx="0" cy="0"/>
          <a:chOff x="0" y="0"/>
          <a:chExt cx="0" cy="0"/>
        </a:xfrm>
      </p:grpSpPr>
      <p:sp>
        <p:nvSpPr>
          <p:cNvPr id="126" name="Google Shape;126;p26"/>
          <p:cNvSpPr txBox="1">
            <a:spLocks noGrp="1"/>
          </p:cNvSpPr>
          <p:nvPr>
            <p:ph type="title"/>
          </p:nvPr>
        </p:nvSpPr>
        <p:spPr>
          <a:xfrm>
            <a:off x="1484701" y="685802"/>
            <a:ext cx="10021321" cy="27273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6"/>
          <p:cNvSpPr txBox="1">
            <a:spLocks noGrp="1"/>
          </p:cNvSpPr>
          <p:nvPr>
            <p:ph type="body" idx="1"/>
          </p:nvPr>
        </p:nvSpPr>
        <p:spPr>
          <a:xfrm>
            <a:off x="1484699" y="3505200"/>
            <a:ext cx="10021323"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560"/>
              </a:spcBef>
              <a:spcAft>
                <a:spcPts val="0"/>
              </a:spcAft>
              <a:buSzPts val="4060"/>
              <a:buNone/>
              <a:defRPr sz="28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28" name="Google Shape;128;p26"/>
          <p:cNvSpPr txBox="1">
            <a:spLocks noGrp="1"/>
          </p:cNvSpPr>
          <p:nvPr>
            <p:ph type="body" idx="2"/>
          </p:nvPr>
        </p:nvSpPr>
        <p:spPr>
          <a:xfrm>
            <a:off x="1484699" y="4343400"/>
            <a:ext cx="10021323" cy="14478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29" name="Google Shape;129;p26"/>
          <p:cNvSpPr txBox="1">
            <a:spLocks noGrp="1"/>
          </p:cNvSpPr>
          <p:nvPr>
            <p:ph type="dt" idx="10"/>
          </p:nvPr>
        </p:nvSpPr>
        <p:spPr>
          <a:xfrm>
            <a:off x="9811573" y="6116071"/>
            <a:ext cx="114329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6"/>
          <p:cNvSpPr txBox="1">
            <a:spLocks noGrp="1"/>
          </p:cNvSpPr>
          <p:nvPr>
            <p:ph type="ftr" idx="11"/>
          </p:nvPr>
        </p:nvSpPr>
        <p:spPr>
          <a:xfrm>
            <a:off x="2649330" y="6116071"/>
            <a:ext cx="708602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6"/>
          <p:cNvSpPr txBox="1">
            <a:spLocks noGrp="1"/>
          </p:cNvSpPr>
          <p:nvPr>
            <p:ph type="sldNum" idx="12"/>
          </p:nvPr>
        </p:nvSpPr>
        <p:spPr>
          <a:xfrm>
            <a:off x="11031090" y="6116071"/>
            <a:ext cx="55131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vortex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2"/>
        <p:cNvGrpSpPr/>
        <p:nvPr/>
      </p:nvGrpSpPr>
      <p:grpSpPr>
        <a:xfrm>
          <a:off x="0" y="0"/>
          <a:ext cx="0" cy="0"/>
          <a:chOff x="0" y="0"/>
          <a:chExt cx="0" cy="0"/>
        </a:xfrm>
      </p:grpSpPr>
      <p:sp>
        <p:nvSpPr>
          <p:cNvPr id="133" name="Google Shape;133;p27"/>
          <p:cNvSpPr txBox="1">
            <a:spLocks noGrp="1"/>
          </p:cNvSpPr>
          <p:nvPr>
            <p:ph type="title"/>
          </p:nvPr>
        </p:nvSpPr>
        <p:spPr>
          <a:xfrm>
            <a:off x="1309512" y="457201"/>
            <a:ext cx="10272889" cy="1981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7"/>
          <p:cNvSpPr txBox="1">
            <a:spLocks noGrp="1"/>
          </p:cNvSpPr>
          <p:nvPr>
            <p:ph type="body" idx="1"/>
          </p:nvPr>
        </p:nvSpPr>
        <p:spPr>
          <a:xfrm rot="5400000">
            <a:off x="4767459" y="-790946"/>
            <a:ext cx="3356995" cy="10272888"/>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35" name="Google Shape;135;p27"/>
          <p:cNvSpPr txBox="1">
            <a:spLocks noGrp="1"/>
          </p:cNvSpPr>
          <p:nvPr>
            <p:ph type="dt" idx="10"/>
          </p:nvPr>
        </p:nvSpPr>
        <p:spPr>
          <a:xfrm>
            <a:off x="9811573" y="6116071"/>
            <a:ext cx="114329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7"/>
          <p:cNvSpPr txBox="1">
            <a:spLocks noGrp="1"/>
          </p:cNvSpPr>
          <p:nvPr>
            <p:ph type="ftr" idx="11"/>
          </p:nvPr>
        </p:nvSpPr>
        <p:spPr>
          <a:xfrm>
            <a:off x="2649330" y="6116071"/>
            <a:ext cx="708602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7"/>
          <p:cNvSpPr txBox="1">
            <a:spLocks noGrp="1"/>
          </p:cNvSpPr>
          <p:nvPr>
            <p:ph type="sldNum" idx="12"/>
          </p:nvPr>
        </p:nvSpPr>
        <p:spPr>
          <a:xfrm>
            <a:off x="11031090" y="6116071"/>
            <a:ext cx="55131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vortex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8"/>
        <p:cNvGrpSpPr/>
        <p:nvPr/>
      </p:nvGrpSpPr>
      <p:grpSpPr>
        <a:xfrm>
          <a:off x="0" y="0"/>
          <a:ext cx="0" cy="0"/>
          <a:chOff x="0" y="0"/>
          <a:chExt cx="0" cy="0"/>
        </a:xfrm>
      </p:grpSpPr>
      <p:sp>
        <p:nvSpPr>
          <p:cNvPr id="139" name="Google Shape;139;p28"/>
          <p:cNvSpPr txBox="1">
            <a:spLocks noGrp="1"/>
          </p:cNvSpPr>
          <p:nvPr>
            <p:ph type="title"/>
          </p:nvPr>
        </p:nvSpPr>
        <p:spPr>
          <a:xfrm rot="5400000">
            <a:off x="8067907" y="2353085"/>
            <a:ext cx="5105400" cy="1770831"/>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28"/>
          <p:cNvSpPr txBox="1">
            <a:spLocks noGrp="1"/>
          </p:cNvSpPr>
          <p:nvPr>
            <p:ph type="body" idx="1"/>
          </p:nvPr>
        </p:nvSpPr>
        <p:spPr>
          <a:xfrm rot="5400000">
            <a:off x="2942915" y="-772415"/>
            <a:ext cx="5105400" cy="8021831"/>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41" name="Google Shape;141;p28"/>
          <p:cNvSpPr txBox="1">
            <a:spLocks noGrp="1"/>
          </p:cNvSpPr>
          <p:nvPr>
            <p:ph type="dt" idx="10"/>
          </p:nvPr>
        </p:nvSpPr>
        <p:spPr>
          <a:xfrm>
            <a:off x="9811573" y="6116071"/>
            <a:ext cx="114329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28"/>
          <p:cNvSpPr txBox="1">
            <a:spLocks noGrp="1"/>
          </p:cNvSpPr>
          <p:nvPr>
            <p:ph type="ftr" idx="11"/>
          </p:nvPr>
        </p:nvSpPr>
        <p:spPr>
          <a:xfrm>
            <a:off x="2649330" y="6116071"/>
            <a:ext cx="708602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28"/>
          <p:cNvSpPr txBox="1">
            <a:spLocks noGrp="1"/>
          </p:cNvSpPr>
          <p:nvPr>
            <p:ph type="sldNum" idx="12"/>
          </p:nvPr>
        </p:nvSpPr>
        <p:spPr>
          <a:xfrm>
            <a:off x="11031090" y="6116071"/>
            <a:ext cx="55131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vortex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7"/>
        <p:cNvGrpSpPr/>
        <p:nvPr/>
      </p:nvGrpSpPr>
      <p:grpSpPr>
        <a:xfrm>
          <a:off x="0" y="0"/>
          <a:ext cx="0" cy="0"/>
          <a:chOff x="0" y="0"/>
          <a:chExt cx="0" cy="0"/>
        </a:xfrm>
      </p:grpSpPr>
      <p:sp>
        <p:nvSpPr>
          <p:cNvPr id="38" name="Google Shape;38;p13"/>
          <p:cNvSpPr txBox="1">
            <a:spLocks noGrp="1"/>
          </p:cNvSpPr>
          <p:nvPr>
            <p:ph type="title"/>
          </p:nvPr>
        </p:nvSpPr>
        <p:spPr>
          <a:xfrm>
            <a:off x="1309512" y="457201"/>
            <a:ext cx="10272889" cy="1981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3"/>
          <p:cNvSpPr txBox="1">
            <a:spLocks noGrp="1"/>
          </p:cNvSpPr>
          <p:nvPr>
            <p:ph type="body" idx="1"/>
          </p:nvPr>
        </p:nvSpPr>
        <p:spPr>
          <a:xfrm>
            <a:off x="1309512" y="2667000"/>
            <a:ext cx="10272889" cy="3332816"/>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40" name="Google Shape;40;p13"/>
          <p:cNvSpPr txBox="1">
            <a:spLocks noGrp="1"/>
          </p:cNvSpPr>
          <p:nvPr>
            <p:ph type="dt" idx="10"/>
          </p:nvPr>
        </p:nvSpPr>
        <p:spPr>
          <a:xfrm>
            <a:off x="9792440" y="6108174"/>
            <a:ext cx="114329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3"/>
          <p:cNvSpPr txBox="1">
            <a:spLocks noGrp="1"/>
          </p:cNvSpPr>
          <p:nvPr>
            <p:ph type="ftr" idx="11"/>
          </p:nvPr>
        </p:nvSpPr>
        <p:spPr>
          <a:xfrm>
            <a:off x="2630197" y="6108174"/>
            <a:ext cx="708602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3"/>
          <p:cNvSpPr txBox="1">
            <a:spLocks noGrp="1"/>
          </p:cNvSpPr>
          <p:nvPr>
            <p:ph type="sldNum" idx="12"/>
          </p:nvPr>
        </p:nvSpPr>
        <p:spPr>
          <a:xfrm>
            <a:off x="11011957" y="6108174"/>
            <a:ext cx="57044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vortex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
        <p:nvSpPr>
          <p:cNvPr id="44" name="Google Shape;44;p14"/>
          <p:cNvSpPr txBox="1">
            <a:spLocks noGrp="1"/>
          </p:cNvSpPr>
          <p:nvPr>
            <p:ph type="dt" idx="10"/>
          </p:nvPr>
        </p:nvSpPr>
        <p:spPr>
          <a:xfrm>
            <a:off x="9811573" y="6116071"/>
            <a:ext cx="114329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4"/>
          <p:cNvSpPr txBox="1">
            <a:spLocks noGrp="1"/>
          </p:cNvSpPr>
          <p:nvPr>
            <p:ph type="ftr" idx="11"/>
          </p:nvPr>
        </p:nvSpPr>
        <p:spPr>
          <a:xfrm>
            <a:off x="2649330" y="6116071"/>
            <a:ext cx="708602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4"/>
          <p:cNvSpPr txBox="1">
            <a:spLocks noGrp="1"/>
          </p:cNvSpPr>
          <p:nvPr>
            <p:ph type="sldNum" idx="12"/>
          </p:nvPr>
        </p:nvSpPr>
        <p:spPr>
          <a:xfrm>
            <a:off x="11031090" y="6116071"/>
            <a:ext cx="55131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vortex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15"/>
          <p:cNvSpPr txBox="1">
            <a:spLocks noGrp="1"/>
          </p:cNvSpPr>
          <p:nvPr>
            <p:ph type="title"/>
          </p:nvPr>
        </p:nvSpPr>
        <p:spPr>
          <a:xfrm>
            <a:off x="2649328" y="2666999"/>
            <a:ext cx="8933073" cy="2360071"/>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4000"/>
              <a:buFont typeface="Corbel"/>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5"/>
          <p:cNvSpPr txBox="1">
            <a:spLocks noGrp="1"/>
          </p:cNvSpPr>
          <p:nvPr>
            <p:ph type="body" idx="1"/>
          </p:nvPr>
        </p:nvSpPr>
        <p:spPr>
          <a:xfrm>
            <a:off x="2649331" y="5027070"/>
            <a:ext cx="8933069"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50" name="Google Shape;50;p15"/>
          <p:cNvSpPr txBox="1">
            <a:spLocks noGrp="1"/>
          </p:cNvSpPr>
          <p:nvPr>
            <p:ph type="dt" idx="10"/>
          </p:nvPr>
        </p:nvSpPr>
        <p:spPr>
          <a:xfrm>
            <a:off x="9811573" y="6116071"/>
            <a:ext cx="114329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5"/>
          <p:cNvSpPr txBox="1">
            <a:spLocks noGrp="1"/>
          </p:cNvSpPr>
          <p:nvPr>
            <p:ph type="ftr" idx="11"/>
          </p:nvPr>
        </p:nvSpPr>
        <p:spPr>
          <a:xfrm>
            <a:off x="2649330" y="6116071"/>
            <a:ext cx="708602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sldNum" idx="12"/>
          </p:nvPr>
        </p:nvSpPr>
        <p:spPr>
          <a:xfrm>
            <a:off x="11031090" y="6116071"/>
            <a:ext cx="55131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vortex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3"/>
        <p:cNvGrpSpPr/>
        <p:nvPr/>
      </p:nvGrpSpPr>
      <p:grpSpPr>
        <a:xfrm>
          <a:off x="0" y="0"/>
          <a:ext cx="0" cy="0"/>
          <a:chOff x="0" y="0"/>
          <a:chExt cx="0" cy="0"/>
        </a:xfrm>
      </p:grpSpPr>
      <p:sp>
        <p:nvSpPr>
          <p:cNvPr id="54" name="Google Shape;54;p16"/>
          <p:cNvSpPr txBox="1">
            <a:spLocks noGrp="1"/>
          </p:cNvSpPr>
          <p:nvPr>
            <p:ph type="title"/>
          </p:nvPr>
        </p:nvSpPr>
        <p:spPr>
          <a:xfrm>
            <a:off x="1309512" y="685802"/>
            <a:ext cx="10272889"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6"/>
          <p:cNvSpPr txBox="1">
            <a:spLocks noGrp="1"/>
          </p:cNvSpPr>
          <p:nvPr>
            <p:ph type="body" idx="1"/>
          </p:nvPr>
        </p:nvSpPr>
        <p:spPr>
          <a:xfrm>
            <a:off x="1309511" y="2667000"/>
            <a:ext cx="4986528" cy="3368674"/>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56" name="Google Shape;56;p16"/>
          <p:cNvSpPr txBox="1">
            <a:spLocks noGrp="1"/>
          </p:cNvSpPr>
          <p:nvPr>
            <p:ph type="body" idx="2"/>
          </p:nvPr>
        </p:nvSpPr>
        <p:spPr>
          <a:xfrm>
            <a:off x="6595872" y="2667000"/>
            <a:ext cx="4986528" cy="3346824"/>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57" name="Google Shape;57;p16"/>
          <p:cNvSpPr txBox="1">
            <a:spLocks noGrp="1"/>
          </p:cNvSpPr>
          <p:nvPr>
            <p:ph type="dt" idx="10"/>
          </p:nvPr>
        </p:nvSpPr>
        <p:spPr>
          <a:xfrm>
            <a:off x="9811573" y="6116071"/>
            <a:ext cx="114329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6"/>
          <p:cNvSpPr txBox="1">
            <a:spLocks noGrp="1"/>
          </p:cNvSpPr>
          <p:nvPr>
            <p:ph type="ftr" idx="11"/>
          </p:nvPr>
        </p:nvSpPr>
        <p:spPr>
          <a:xfrm>
            <a:off x="2649330" y="6116071"/>
            <a:ext cx="708602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6"/>
          <p:cNvSpPr txBox="1">
            <a:spLocks noGrp="1"/>
          </p:cNvSpPr>
          <p:nvPr>
            <p:ph type="sldNum" idx="12"/>
          </p:nvPr>
        </p:nvSpPr>
        <p:spPr>
          <a:xfrm>
            <a:off x="11031090" y="6116071"/>
            <a:ext cx="55131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vortex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0"/>
        <p:cNvGrpSpPr/>
        <p:nvPr/>
      </p:nvGrpSpPr>
      <p:grpSpPr>
        <a:xfrm>
          <a:off x="0" y="0"/>
          <a:ext cx="0" cy="0"/>
          <a:chOff x="0" y="0"/>
          <a:chExt cx="0" cy="0"/>
        </a:xfrm>
      </p:grpSpPr>
      <p:sp>
        <p:nvSpPr>
          <p:cNvPr id="61" name="Google Shape;61;p17"/>
          <p:cNvSpPr txBox="1">
            <a:spLocks noGrp="1"/>
          </p:cNvSpPr>
          <p:nvPr>
            <p:ph type="title"/>
          </p:nvPr>
        </p:nvSpPr>
        <p:spPr>
          <a:xfrm>
            <a:off x="1309512" y="457201"/>
            <a:ext cx="10272889" cy="1981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7"/>
          <p:cNvSpPr txBox="1">
            <a:spLocks noGrp="1"/>
          </p:cNvSpPr>
          <p:nvPr>
            <p:ph type="body" idx="1"/>
          </p:nvPr>
        </p:nvSpPr>
        <p:spPr>
          <a:xfrm>
            <a:off x="1772642" y="2658533"/>
            <a:ext cx="4608388"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4060"/>
              <a:buNone/>
              <a:defRPr sz="2800" b="0">
                <a:solidFill>
                  <a:srgbClr val="1186C3"/>
                </a:solidFill>
              </a:defRPr>
            </a:lvl1pPr>
            <a:lvl2pPr marL="914400" lvl="1" indent="-228600" algn="l">
              <a:spcBef>
                <a:spcPts val="600"/>
              </a:spcBef>
              <a:spcAft>
                <a:spcPts val="0"/>
              </a:spcAft>
              <a:buSzPts val="2900"/>
              <a:buNone/>
              <a:defRPr sz="2000" b="1"/>
            </a:lvl2pPr>
            <a:lvl3pPr marL="1371600" lvl="2" indent="-228600" algn="l">
              <a:spcBef>
                <a:spcPts val="600"/>
              </a:spcBef>
              <a:spcAft>
                <a:spcPts val="0"/>
              </a:spcAft>
              <a:buSzPts val="2610"/>
              <a:buNone/>
              <a:defRPr sz="1800" b="1"/>
            </a:lvl3pPr>
            <a:lvl4pPr marL="1828800" lvl="3" indent="-228600" algn="l">
              <a:spcBef>
                <a:spcPts val="600"/>
              </a:spcBef>
              <a:spcAft>
                <a:spcPts val="0"/>
              </a:spcAft>
              <a:buSzPts val="2320"/>
              <a:buNone/>
              <a:defRPr sz="1600" b="1"/>
            </a:lvl4pPr>
            <a:lvl5pPr marL="2286000" lvl="4" indent="-228600" algn="l">
              <a:spcBef>
                <a:spcPts val="600"/>
              </a:spcBef>
              <a:spcAft>
                <a:spcPts val="0"/>
              </a:spcAft>
              <a:buSzPts val="2320"/>
              <a:buNone/>
              <a:defRPr sz="1600" b="1"/>
            </a:lvl5pPr>
            <a:lvl6pPr marL="2743200" lvl="5" indent="-228600" algn="l">
              <a:spcBef>
                <a:spcPts val="600"/>
              </a:spcBef>
              <a:spcAft>
                <a:spcPts val="0"/>
              </a:spcAft>
              <a:buSzPts val="2320"/>
              <a:buNone/>
              <a:defRPr sz="1600" b="1"/>
            </a:lvl6pPr>
            <a:lvl7pPr marL="3200400" lvl="6" indent="-228600" algn="l">
              <a:spcBef>
                <a:spcPts val="600"/>
              </a:spcBef>
              <a:spcAft>
                <a:spcPts val="0"/>
              </a:spcAft>
              <a:buSzPts val="2320"/>
              <a:buNone/>
              <a:defRPr sz="1600" b="1"/>
            </a:lvl7pPr>
            <a:lvl8pPr marL="3657600" lvl="7" indent="-228600" algn="l">
              <a:spcBef>
                <a:spcPts val="600"/>
              </a:spcBef>
              <a:spcAft>
                <a:spcPts val="0"/>
              </a:spcAft>
              <a:buSzPts val="2320"/>
              <a:buNone/>
              <a:defRPr sz="1600" b="1"/>
            </a:lvl8pPr>
            <a:lvl9pPr marL="4114800" lvl="8" indent="-228600" algn="l">
              <a:spcBef>
                <a:spcPts val="600"/>
              </a:spcBef>
              <a:spcAft>
                <a:spcPts val="600"/>
              </a:spcAft>
              <a:buSzPts val="2320"/>
              <a:buNone/>
              <a:defRPr sz="1600" b="1"/>
            </a:lvl9pPr>
          </a:lstStyle>
          <a:p>
            <a:endParaRPr/>
          </a:p>
        </p:txBody>
      </p:sp>
      <p:sp>
        <p:nvSpPr>
          <p:cNvPr id="63" name="Google Shape;63;p17"/>
          <p:cNvSpPr txBox="1">
            <a:spLocks noGrp="1"/>
          </p:cNvSpPr>
          <p:nvPr>
            <p:ph type="body" idx="2"/>
          </p:nvPr>
        </p:nvSpPr>
        <p:spPr>
          <a:xfrm>
            <a:off x="1484697" y="3335337"/>
            <a:ext cx="4896331" cy="2665259"/>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64" name="Google Shape;64;p17"/>
          <p:cNvSpPr txBox="1">
            <a:spLocks noGrp="1"/>
          </p:cNvSpPr>
          <p:nvPr>
            <p:ph type="body" idx="3"/>
          </p:nvPr>
        </p:nvSpPr>
        <p:spPr>
          <a:xfrm>
            <a:off x="6882280" y="2667000"/>
            <a:ext cx="4623741"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4060"/>
              <a:buNone/>
              <a:defRPr sz="2800" b="0">
                <a:solidFill>
                  <a:srgbClr val="1186C3"/>
                </a:solidFill>
              </a:defRPr>
            </a:lvl1pPr>
            <a:lvl2pPr marL="914400" lvl="1" indent="-228600" algn="l">
              <a:spcBef>
                <a:spcPts val="600"/>
              </a:spcBef>
              <a:spcAft>
                <a:spcPts val="0"/>
              </a:spcAft>
              <a:buSzPts val="2900"/>
              <a:buNone/>
              <a:defRPr sz="2000" b="1"/>
            </a:lvl2pPr>
            <a:lvl3pPr marL="1371600" lvl="2" indent="-228600" algn="l">
              <a:spcBef>
                <a:spcPts val="600"/>
              </a:spcBef>
              <a:spcAft>
                <a:spcPts val="0"/>
              </a:spcAft>
              <a:buSzPts val="2610"/>
              <a:buNone/>
              <a:defRPr sz="1800" b="1"/>
            </a:lvl3pPr>
            <a:lvl4pPr marL="1828800" lvl="3" indent="-228600" algn="l">
              <a:spcBef>
                <a:spcPts val="600"/>
              </a:spcBef>
              <a:spcAft>
                <a:spcPts val="0"/>
              </a:spcAft>
              <a:buSzPts val="2320"/>
              <a:buNone/>
              <a:defRPr sz="1600" b="1"/>
            </a:lvl4pPr>
            <a:lvl5pPr marL="2286000" lvl="4" indent="-228600" algn="l">
              <a:spcBef>
                <a:spcPts val="600"/>
              </a:spcBef>
              <a:spcAft>
                <a:spcPts val="0"/>
              </a:spcAft>
              <a:buSzPts val="2320"/>
              <a:buNone/>
              <a:defRPr sz="1600" b="1"/>
            </a:lvl5pPr>
            <a:lvl6pPr marL="2743200" lvl="5" indent="-228600" algn="l">
              <a:spcBef>
                <a:spcPts val="600"/>
              </a:spcBef>
              <a:spcAft>
                <a:spcPts val="0"/>
              </a:spcAft>
              <a:buSzPts val="2320"/>
              <a:buNone/>
              <a:defRPr sz="1600" b="1"/>
            </a:lvl6pPr>
            <a:lvl7pPr marL="3200400" lvl="6" indent="-228600" algn="l">
              <a:spcBef>
                <a:spcPts val="600"/>
              </a:spcBef>
              <a:spcAft>
                <a:spcPts val="0"/>
              </a:spcAft>
              <a:buSzPts val="2320"/>
              <a:buNone/>
              <a:defRPr sz="1600" b="1"/>
            </a:lvl7pPr>
            <a:lvl8pPr marL="3657600" lvl="7" indent="-228600" algn="l">
              <a:spcBef>
                <a:spcPts val="600"/>
              </a:spcBef>
              <a:spcAft>
                <a:spcPts val="0"/>
              </a:spcAft>
              <a:buSzPts val="2320"/>
              <a:buNone/>
              <a:defRPr sz="1600" b="1"/>
            </a:lvl8pPr>
            <a:lvl9pPr marL="4114800" lvl="8" indent="-228600" algn="l">
              <a:spcBef>
                <a:spcPts val="600"/>
              </a:spcBef>
              <a:spcAft>
                <a:spcPts val="600"/>
              </a:spcAft>
              <a:buSzPts val="2320"/>
              <a:buNone/>
              <a:defRPr sz="1600" b="1"/>
            </a:lvl9pPr>
          </a:lstStyle>
          <a:p>
            <a:endParaRPr/>
          </a:p>
        </p:txBody>
      </p:sp>
      <p:sp>
        <p:nvSpPr>
          <p:cNvPr id="65" name="Google Shape;65;p17"/>
          <p:cNvSpPr txBox="1">
            <a:spLocks noGrp="1"/>
          </p:cNvSpPr>
          <p:nvPr>
            <p:ph type="body" idx="4"/>
          </p:nvPr>
        </p:nvSpPr>
        <p:spPr>
          <a:xfrm>
            <a:off x="6609688" y="3335337"/>
            <a:ext cx="4896331" cy="2665259"/>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66" name="Google Shape;66;p17"/>
          <p:cNvSpPr txBox="1">
            <a:spLocks noGrp="1"/>
          </p:cNvSpPr>
          <p:nvPr>
            <p:ph type="dt" idx="10"/>
          </p:nvPr>
        </p:nvSpPr>
        <p:spPr>
          <a:xfrm>
            <a:off x="9811573" y="6116071"/>
            <a:ext cx="114329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7"/>
          <p:cNvSpPr txBox="1">
            <a:spLocks noGrp="1"/>
          </p:cNvSpPr>
          <p:nvPr>
            <p:ph type="ftr" idx="11"/>
          </p:nvPr>
        </p:nvSpPr>
        <p:spPr>
          <a:xfrm>
            <a:off x="2649330" y="6116071"/>
            <a:ext cx="708602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7"/>
          <p:cNvSpPr txBox="1">
            <a:spLocks noGrp="1"/>
          </p:cNvSpPr>
          <p:nvPr>
            <p:ph type="sldNum" idx="12"/>
          </p:nvPr>
        </p:nvSpPr>
        <p:spPr>
          <a:xfrm>
            <a:off x="11031090" y="6116071"/>
            <a:ext cx="55131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vortex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sp>
        <p:nvSpPr>
          <p:cNvPr id="70" name="Google Shape;70;p18"/>
          <p:cNvSpPr txBox="1">
            <a:spLocks noGrp="1"/>
          </p:cNvSpPr>
          <p:nvPr>
            <p:ph type="title"/>
          </p:nvPr>
        </p:nvSpPr>
        <p:spPr>
          <a:xfrm>
            <a:off x="1309512" y="457201"/>
            <a:ext cx="10272889" cy="1981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8"/>
          <p:cNvSpPr txBox="1">
            <a:spLocks noGrp="1"/>
          </p:cNvSpPr>
          <p:nvPr>
            <p:ph type="dt" idx="10"/>
          </p:nvPr>
        </p:nvSpPr>
        <p:spPr>
          <a:xfrm>
            <a:off x="9811573" y="6116071"/>
            <a:ext cx="114329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8"/>
          <p:cNvSpPr txBox="1">
            <a:spLocks noGrp="1"/>
          </p:cNvSpPr>
          <p:nvPr>
            <p:ph type="ftr" idx="11"/>
          </p:nvPr>
        </p:nvSpPr>
        <p:spPr>
          <a:xfrm>
            <a:off x="2649330" y="6116071"/>
            <a:ext cx="708602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8"/>
          <p:cNvSpPr txBox="1">
            <a:spLocks noGrp="1"/>
          </p:cNvSpPr>
          <p:nvPr>
            <p:ph type="sldNum" idx="12"/>
          </p:nvPr>
        </p:nvSpPr>
        <p:spPr>
          <a:xfrm>
            <a:off x="11031090" y="6116071"/>
            <a:ext cx="55131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vortex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a:off x="1484699" y="1600200"/>
            <a:ext cx="3550045"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9"/>
          <p:cNvSpPr txBox="1">
            <a:spLocks noGrp="1"/>
          </p:cNvSpPr>
          <p:nvPr>
            <p:ph type="body" idx="1"/>
          </p:nvPr>
        </p:nvSpPr>
        <p:spPr>
          <a:xfrm>
            <a:off x="5263404" y="685801"/>
            <a:ext cx="6242616" cy="5105401"/>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lvl1pPr>
            <a:lvl2pPr marL="914400" lvl="1" indent="-394335" algn="l">
              <a:spcBef>
                <a:spcPts val="600"/>
              </a:spcBef>
              <a:spcAft>
                <a:spcPts val="0"/>
              </a:spcAft>
              <a:buSzPts val="2610"/>
              <a:buChar char="•"/>
              <a:defRPr sz="1800"/>
            </a:lvl2pPr>
            <a:lvl3pPr marL="1371600" lvl="2" indent="-375919" algn="l">
              <a:spcBef>
                <a:spcPts val="600"/>
              </a:spcBef>
              <a:spcAft>
                <a:spcPts val="0"/>
              </a:spcAft>
              <a:buSzPts val="2320"/>
              <a:buChar char="•"/>
              <a:defRPr sz="1600"/>
            </a:lvl3pPr>
            <a:lvl4pPr marL="1828800" lvl="3" indent="-357505" algn="l">
              <a:spcBef>
                <a:spcPts val="600"/>
              </a:spcBef>
              <a:spcAft>
                <a:spcPts val="0"/>
              </a:spcAft>
              <a:buSzPts val="2030"/>
              <a:buChar char="•"/>
              <a:defRPr sz="1400"/>
            </a:lvl4pPr>
            <a:lvl5pPr marL="2286000" lvl="4" indent="-357504" algn="l">
              <a:spcBef>
                <a:spcPts val="600"/>
              </a:spcBef>
              <a:spcAft>
                <a:spcPts val="0"/>
              </a:spcAft>
              <a:buSzPts val="2030"/>
              <a:buChar char="•"/>
              <a:defRPr sz="1400"/>
            </a:lvl5pPr>
            <a:lvl6pPr marL="2743200" lvl="5" indent="-357504" algn="l">
              <a:spcBef>
                <a:spcPts val="600"/>
              </a:spcBef>
              <a:spcAft>
                <a:spcPts val="0"/>
              </a:spcAft>
              <a:buSzPts val="2030"/>
              <a:buChar char="•"/>
              <a:defRPr sz="1400"/>
            </a:lvl6pPr>
            <a:lvl7pPr marL="3200400" lvl="6" indent="-357504" algn="l">
              <a:spcBef>
                <a:spcPts val="600"/>
              </a:spcBef>
              <a:spcAft>
                <a:spcPts val="0"/>
              </a:spcAft>
              <a:buSzPts val="2030"/>
              <a:buChar char="•"/>
              <a:defRPr sz="1400"/>
            </a:lvl7pPr>
            <a:lvl8pPr marL="3657600" lvl="7" indent="-357504" algn="l">
              <a:spcBef>
                <a:spcPts val="600"/>
              </a:spcBef>
              <a:spcAft>
                <a:spcPts val="0"/>
              </a:spcAft>
              <a:buSzPts val="2030"/>
              <a:buChar char="•"/>
              <a:defRPr sz="1400"/>
            </a:lvl8pPr>
            <a:lvl9pPr marL="4114800" lvl="8" indent="-357504" algn="l">
              <a:spcBef>
                <a:spcPts val="600"/>
              </a:spcBef>
              <a:spcAft>
                <a:spcPts val="600"/>
              </a:spcAft>
              <a:buSzPts val="2030"/>
              <a:buChar char="•"/>
              <a:defRPr sz="1400"/>
            </a:lvl9pPr>
          </a:lstStyle>
          <a:p>
            <a:endParaRPr/>
          </a:p>
        </p:txBody>
      </p:sp>
      <p:sp>
        <p:nvSpPr>
          <p:cNvPr id="77" name="Google Shape;77;p19"/>
          <p:cNvSpPr txBox="1">
            <a:spLocks noGrp="1"/>
          </p:cNvSpPr>
          <p:nvPr>
            <p:ph type="body" idx="2"/>
          </p:nvPr>
        </p:nvSpPr>
        <p:spPr>
          <a:xfrm>
            <a:off x="1484699" y="2971800"/>
            <a:ext cx="3550045"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20"/>
              </a:spcBef>
              <a:spcAft>
                <a:spcPts val="0"/>
              </a:spcAft>
              <a:buSzPts val="2320"/>
              <a:buNone/>
              <a:defRPr sz="16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78" name="Google Shape;78;p19"/>
          <p:cNvSpPr txBox="1">
            <a:spLocks noGrp="1"/>
          </p:cNvSpPr>
          <p:nvPr>
            <p:ph type="dt" idx="10"/>
          </p:nvPr>
        </p:nvSpPr>
        <p:spPr>
          <a:xfrm>
            <a:off x="9811573" y="6116071"/>
            <a:ext cx="114329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9"/>
          <p:cNvSpPr txBox="1">
            <a:spLocks noGrp="1"/>
          </p:cNvSpPr>
          <p:nvPr>
            <p:ph type="ftr" idx="11"/>
          </p:nvPr>
        </p:nvSpPr>
        <p:spPr>
          <a:xfrm>
            <a:off x="2649330" y="6116071"/>
            <a:ext cx="708602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9"/>
          <p:cNvSpPr txBox="1">
            <a:spLocks noGrp="1"/>
          </p:cNvSpPr>
          <p:nvPr>
            <p:ph type="sldNum" idx="12"/>
          </p:nvPr>
        </p:nvSpPr>
        <p:spPr>
          <a:xfrm>
            <a:off x="11031090" y="6116071"/>
            <a:ext cx="55131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vortex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1"/>
        <p:cNvGrpSpPr/>
        <p:nvPr/>
      </p:nvGrpSpPr>
      <p:grpSpPr>
        <a:xfrm>
          <a:off x="0" y="0"/>
          <a:ext cx="0" cy="0"/>
          <a:chOff x="0" y="0"/>
          <a:chExt cx="0" cy="0"/>
        </a:xfrm>
      </p:grpSpPr>
      <p:sp>
        <p:nvSpPr>
          <p:cNvPr id="82" name="Google Shape;82;p20"/>
          <p:cNvSpPr txBox="1">
            <a:spLocks noGrp="1"/>
          </p:cNvSpPr>
          <p:nvPr>
            <p:ph type="title"/>
          </p:nvPr>
        </p:nvSpPr>
        <p:spPr>
          <a:xfrm>
            <a:off x="1483110" y="1752599"/>
            <a:ext cx="5427572"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800"/>
              <a:buFont typeface="Corbel"/>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0"/>
          <p:cNvSpPr>
            <a:spLocks noGrp="1"/>
          </p:cNvSpPr>
          <p:nvPr>
            <p:ph type="pic" idx="2"/>
          </p:nvPr>
        </p:nvSpPr>
        <p:spPr>
          <a:xfrm>
            <a:off x="7596661" y="914400"/>
            <a:ext cx="3281828" cy="4572000"/>
          </a:xfrm>
          <a:prstGeom prst="roundRect">
            <a:avLst>
              <a:gd name="adj" fmla="val 4280"/>
            </a:avLst>
          </a:prstGeom>
          <a:noFill/>
          <a:ln w="38100" cap="flat" cmpd="sng">
            <a:solidFill>
              <a:schemeClr val="lt2"/>
            </a:solidFill>
            <a:prstDash val="solid"/>
            <a:round/>
            <a:headEnd type="none" w="sm" len="sm"/>
            <a:tailEnd type="none" w="sm" len="sm"/>
          </a:ln>
        </p:spPr>
      </p:sp>
      <p:sp>
        <p:nvSpPr>
          <p:cNvPr id="84" name="Google Shape;84;p20"/>
          <p:cNvSpPr txBox="1">
            <a:spLocks noGrp="1"/>
          </p:cNvSpPr>
          <p:nvPr>
            <p:ph type="body" idx="1"/>
          </p:nvPr>
        </p:nvSpPr>
        <p:spPr>
          <a:xfrm>
            <a:off x="1483110" y="3124199"/>
            <a:ext cx="5427572"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85" name="Google Shape;85;p20"/>
          <p:cNvSpPr txBox="1">
            <a:spLocks noGrp="1"/>
          </p:cNvSpPr>
          <p:nvPr>
            <p:ph type="dt" idx="10"/>
          </p:nvPr>
        </p:nvSpPr>
        <p:spPr>
          <a:xfrm>
            <a:off x="9811573" y="6116071"/>
            <a:ext cx="114329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0"/>
          <p:cNvSpPr txBox="1">
            <a:spLocks noGrp="1"/>
          </p:cNvSpPr>
          <p:nvPr>
            <p:ph type="ftr" idx="11"/>
          </p:nvPr>
        </p:nvSpPr>
        <p:spPr>
          <a:xfrm>
            <a:off x="2649330" y="6116071"/>
            <a:ext cx="708602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0"/>
          <p:cNvSpPr txBox="1">
            <a:spLocks noGrp="1"/>
          </p:cNvSpPr>
          <p:nvPr>
            <p:ph type="sldNum" idx="12"/>
          </p:nvPr>
        </p:nvSpPr>
        <p:spPr>
          <a:xfrm>
            <a:off x="11031090" y="6116071"/>
            <a:ext cx="55131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vortex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9"/>
        <p:cNvGrpSpPr/>
        <p:nvPr/>
      </p:nvGrpSpPr>
      <p:grpSpPr>
        <a:xfrm>
          <a:off x="0" y="0"/>
          <a:ext cx="0" cy="0"/>
          <a:chOff x="0" y="0"/>
          <a:chExt cx="0" cy="0"/>
        </a:xfrm>
      </p:grpSpPr>
      <p:grpSp>
        <p:nvGrpSpPr>
          <p:cNvPr id="10" name="Google Shape;10;p11"/>
          <p:cNvGrpSpPr/>
          <p:nvPr/>
        </p:nvGrpSpPr>
        <p:grpSpPr>
          <a:xfrm>
            <a:off x="1" y="1"/>
            <a:ext cx="2842684" cy="6858001"/>
            <a:chOff x="0" y="0"/>
            <a:chExt cx="2132013" cy="6858001"/>
          </a:xfrm>
        </p:grpSpPr>
        <p:sp>
          <p:nvSpPr>
            <p:cNvPr id="11" name="Google Shape;11;p11"/>
            <p:cNvSpPr/>
            <p:nvPr/>
          </p:nvSpPr>
          <p:spPr>
            <a:xfrm>
              <a:off x="0" y="0"/>
              <a:ext cx="1073150" cy="5291138"/>
            </a:xfrm>
            <a:custGeom>
              <a:avLst/>
              <a:gdLst/>
              <a:ahLst/>
              <a:cxnLst/>
              <a:rect l="l" t="t" r="r" b="b"/>
              <a:pathLst>
                <a:path w="676" h="3333" extrusionOk="0">
                  <a:moveTo>
                    <a:pt x="0" y="3132"/>
                  </a:moveTo>
                  <a:lnTo>
                    <a:pt x="0" y="3312"/>
                  </a:lnTo>
                  <a:lnTo>
                    <a:pt x="126" y="3333"/>
                  </a:lnTo>
                  <a:lnTo>
                    <a:pt x="676" y="0"/>
                  </a:lnTo>
                  <a:lnTo>
                    <a:pt x="514" y="0"/>
                  </a:lnTo>
                  <a:lnTo>
                    <a:pt x="0" y="3132"/>
                  </a:lnTo>
                  <a:close/>
                </a:path>
              </a:pathLst>
            </a:custGeom>
            <a:solidFill>
              <a:schemeClr val="accent1"/>
            </a:solidFill>
            <a:ln>
              <a:noFill/>
            </a:ln>
          </p:spPr>
        </p:sp>
        <p:sp>
          <p:nvSpPr>
            <p:cNvPr id="12" name="Google Shape;12;p11"/>
            <p:cNvSpPr/>
            <p:nvPr/>
          </p:nvSpPr>
          <p:spPr>
            <a:xfrm>
              <a:off x="0" y="0"/>
              <a:ext cx="758825" cy="4624388"/>
            </a:xfrm>
            <a:custGeom>
              <a:avLst/>
              <a:gdLst/>
              <a:ahLst/>
              <a:cxnLst/>
              <a:rect l="l" t="t" r="r" b="b"/>
              <a:pathLst>
                <a:path w="478" h="2913" extrusionOk="0">
                  <a:moveTo>
                    <a:pt x="478" y="0"/>
                  </a:moveTo>
                  <a:lnTo>
                    <a:pt x="318" y="0"/>
                  </a:lnTo>
                  <a:lnTo>
                    <a:pt x="0" y="1938"/>
                  </a:lnTo>
                  <a:lnTo>
                    <a:pt x="0" y="2913"/>
                  </a:lnTo>
                  <a:lnTo>
                    <a:pt x="478" y="0"/>
                  </a:lnTo>
                  <a:close/>
                </a:path>
              </a:pathLst>
            </a:custGeom>
            <a:solidFill>
              <a:srgbClr val="595959"/>
            </a:solidFill>
            <a:ln>
              <a:noFill/>
            </a:ln>
          </p:spPr>
        </p:sp>
        <p:sp>
          <p:nvSpPr>
            <p:cNvPr id="13" name="Google Shape;13;p11"/>
            <p:cNvSpPr/>
            <p:nvPr/>
          </p:nvSpPr>
          <p:spPr>
            <a:xfrm>
              <a:off x="0" y="5662613"/>
              <a:ext cx="906463" cy="1195388"/>
            </a:xfrm>
            <a:custGeom>
              <a:avLst/>
              <a:gdLst/>
              <a:ahLst/>
              <a:cxnLst/>
              <a:rect l="l" t="t" r="r" b="b"/>
              <a:pathLst>
                <a:path w="571" h="753" extrusionOk="0">
                  <a:moveTo>
                    <a:pt x="0" y="0"/>
                  </a:moveTo>
                  <a:lnTo>
                    <a:pt x="0" y="12"/>
                  </a:lnTo>
                  <a:lnTo>
                    <a:pt x="538" y="753"/>
                  </a:lnTo>
                  <a:lnTo>
                    <a:pt x="571" y="753"/>
                  </a:lnTo>
                  <a:lnTo>
                    <a:pt x="0" y="0"/>
                  </a:lnTo>
                  <a:close/>
                </a:path>
              </a:pathLst>
            </a:custGeom>
            <a:solidFill>
              <a:srgbClr val="262626"/>
            </a:solidFill>
            <a:ln>
              <a:noFill/>
            </a:ln>
          </p:spPr>
        </p:sp>
        <p:sp>
          <p:nvSpPr>
            <p:cNvPr id="14" name="Google Shape;14;p11"/>
            <p:cNvSpPr/>
            <p:nvPr/>
          </p:nvSpPr>
          <p:spPr>
            <a:xfrm>
              <a:off x="0" y="5295900"/>
              <a:ext cx="1487488" cy="1562100"/>
            </a:xfrm>
            <a:custGeom>
              <a:avLst/>
              <a:gdLst/>
              <a:ahLst/>
              <a:cxnLst/>
              <a:rect l="l" t="t" r="r" b="b"/>
              <a:pathLst>
                <a:path w="937" h="984" extrusionOk="0">
                  <a:moveTo>
                    <a:pt x="0" y="0"/>
                  </a:moveTo>
                  <a:lnTo>
                    <a:pt x="0" y="3"/>
                  </a:lnTo>
                  <a:lnTo>
                    <a:pt x="901" y="984"/>
                  </a:lnTo>
                  <a:lnTo>
                    <a:pt x="937" y="984"/>
                  </a:lnTo>
                  <a:lnTo>
                    <a:pt x="0" y="0"/>
                  </a:lnTo>
                  <a:close/>
                </a:path>
              </a:pathLst>
            </a:custGeom>
            <a:solidFill>
              <a:srgbClr val="0B5982"/>
            </a:solidFill>
            <a:ln>
              <a:noFill/>
            </a:ln>
          </p:spPr>
        </p:sp>
        <p:sp>
          <p:nvSpPr>
            <p:cNvPr id="15" name="Google Shape;15;p11"/>
            <p:cNvSpPr/>
            <p:nvPr/>
          </p:nvSpPr>
          <p:spPr>
            <a:xfrm>
              <a:off x="0" y="5257800"/>
              <a:ext cx="2132013" cy="1600200"/>
            </a:xfrm>
            <a:custGeom>
              <a:avLst/>
              <a:gdLst/>
              <a:ahLst/>
              <a:cxnLst/>
              <a:rect l="l" t="t" r="r" b="b"/>
              <a:pathLst>
                <a:path w="1343" h="1008" extrusionOk="0">
                  <a:moveTo>
                    <a:pt x="0" y="24"/>
                  </a:moveTo>
                  <a:lnTo>
                    <a:pt x="937" y="1008"/>
                  </a:lnTo>
                  <a:lnTo>
                    <a:pt x="1343" y="1008"/>
                  </a:lnTo>
                  <a:lnTo>
                    <a:pt x="126" y="21"/>
                  </a:lnTo>
                  <a:lnTo>
                    <a:pt x="0" y="0"/>
                  </a:lnTo>
                  <a:lnTo>
                    <a:pt x="0" y="24"/>
                  </a:lnTo>
                  <a:close/>
                </a:path>
              </a:pathLst>
            </a:custGeom>
            <a:solidFill>
              <a:srgbClr val="1186C3"/>
            </a:solidFill>
            <a:ln>
              <a:noFill/>
            </a:ln>
          </p:spPr>
        </p:sp>
        <p:sp>
          <p:nvSpPr>
            <p:cNvPr id="16" name="Google Shape;16;p11"/>
            <p:cNvSpPr/>
            <p:nvPr/>
          </p:nvSpPr>
          <p:spPr>
            <a:xfrm>
              <a:off x="0" y="5357813"/>
              <a:ext cx="1377950" cy="1500188"/>
            </a:xfrm>
            <a:custGeom>
              <a:avLst/>
              <a:gdLst/>
              <a:ahLst/>
              <a:cxnLst/>
              <a:rect l="l" t="t" r="r" b="b"/>
              <a:pathLst>
                <a:path w="868" h="945" extrusionOk="0">
                  <a:moveTo>
                    <a:pt x="0" y="192"/>
                  </a:moveTo>
                  <a:lnTo>
                    <a:pt x="571" y="945"/>
                  </a:lnTo>
                  <a:lnTo>
                    <a:pt x="868" y="945"/>
                  </a:lnTo>
                  <a:lnTo>
                    <a:pt x="0" y="0"/>
                  </a:lnTo>
                  <a:lnTo>
                    <a:pt x="0" y="192"/>
                  </a:lnTo>
                  <a:close/>
                </a:path>
              </a:pathLst>
            </a:custGeom>
            <a:solidFill>
              <a:srgbClr val="3F3F3F"/>
            </a:solidFill>
            <a:ln>
              <a:noFill/>
            </a:ln>
          </p:spPr>
        </p:sp>
      </p:grpSp>
      <p:sp>
        <p:nvSpPr>
          <p:cNvPr id="17" name="Google Shape;17;p11"/>
          <p:cNvSpPr txBox="1">
            <a:spLocks noGrp="1"/>
          </p:cNvSpPr>
          <p:nvPr>
            <p:ph type="title"/>
          </p:nvPr>
        </p:nvSpPr>
        <p:spPr>
          <a:xfrm>
            <a:off x="1309512" y="457201"/>
            <a:ext cx="10272889" cy="19812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000"/>
              <a:buFont typeface="Corbel"/>
              <a:buNone/>
              <a:defRPr sz="4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11"/>
          <p:cNvSpPr txBox="1">
            <a:spLocks noGrp="1"/>
          </p:cNvSpPr>
          <p:nvPr>
            <p:ph type="body" idx="1"/>
          </p:nvPr>
        </p:nvSpPr>
        <p:spPr>
          <a:xfrm>
            <a:off x="1309512" y="2667001"/>
            <a:ext cx="10272888" cy="3356995"/>
          </a:xfrm>
          <a:prstGeom prst="rect">
            <a:avLst/>
          </a:prstGeom>
          <a:noFill/>
          <a:ln>
            <a:noFill/>
          </a:ln>
        </p:spPr>
        <p:txBody>
          <a:bodyPr spcFirstLastPara="1" wrap="square" lIns="91425" tIns="45700" rIns="91425" bIns="45700" anchor="ctr" anchorCtr="0">
            <a:normAutofit/>
          </a:bodyPr>
          <a:lstStyle>
            <a:lvl1pPr marL="457200" marR="0" lvl="0" indent="-449580" algn="l" rtl="0">
              <a:spcBef>
                <a:spcPts val="480"/>
              </a:spcBef>
              <a:spcAft>
                <a:spcPts val="0"/>
              </a:spcAft>
              <a:buClr>
                <a:srgbClr val="1186C3"/>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spcBef>
                <a:spcPts val="600"/>
              </a:spcBef>
              <a:spcAft>
                <a:spcPts val="0"/>
              </a:spcAft>
              <a:buClr>
                <a:srgbClr val="1186C3"/>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spcBef>
                <a:spcPts val="600"/>
              </a:spcBef>
              <a:spcAft>
                <a:spcPts val="0"/>
              </a:spcAft>
              <a:buClr>
                <a:srgbClr val="1186C3"/>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spcBef>
                <a:spcPts val="600"/>
              </a:spcBef>
              <a:spcAft>
                <a:spcPts val="0"/>
              </a:spcAft>
              <a:buClr>
                <a:srgbClr val="1186C3"/>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spcBef>
                <a:spcPts val="600"/>
              </a:spcBef>
              <a:spcAft>
                <a:spcPts val="600"/>
              </a:spcAft>
              <a:buClr>
                <a:srgbClr val="1186C3"/>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9" name="Google Shape;19;p11"/>
          <p:cNvSpPr txBox="1">
            <a:spLocks noGrp="1"/>
          </p:cNvSpPr>
          <p:nvPr>
            <p:ph type="dt" idx="10"/>
          </p:nvPr>
        </p:nvSpPr>
        <p:spPr>
          <a:xfrm>
            <a:off x="9811573" y="6116071"/>
            <a:ext cx="1143297"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20" name="Google Shape;20;p11"/>
          <p:cNvSpPr txBox="1">
            <a:spLocks noGrp="1"/>
          </p:cNvSpPr>
          <p:nvPr>
            <p:ph type="ftr" idx="11"/>
          </p:nvPr>
        </p:nvSpPr>
        <p:spPr>
          <a:xfrm>
            <a:off x="2649330" y="6116071"/>
            <a:ext cx="7086023"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21" name="Google Shape;21;p11"/>
          <p:cNvSpPr txBox="1">
            <a:spLocks noGrp="1"/>
          </p:cNvSpPr>
          <p:nvPr>
            <p:ph type="sldNum" idx="12"/>
          </p:nvPr>
        </p:nvSpPr>
        <p:spPr>
          <a:xfrm>
            <a:off x="11031090" y="6116071"/>
            <a:ext cx="55131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Corbel"/>
                <a:ea typeface="Corbel"/>
                <a:cs typeface="Corbel"/>
                <a:sym typeface="Corbel"/>
              </a:defRPr>
            </a:lvl1pPr>
            <a:lvl2pPr marL="0" marR="0" lvl="1" indent="0" algn="r" rtl="0">
              <a:spcBef>
                <a:spcPts val="0"/>
              </a:spcBef>
              <a:buNone/>
              <a:defRPr sz="1000" b="0" i="0" u="none" strike="noStrike" cap="none">
                <a:solidFill>
                  <a:schemeClr val="dk1"/>
                </a:solidFill>
                <a:latin typeface="Corbel"/>
                <a:ea typeface="Corbel"/>
                <a:cs typeface="Corbel"/>
                <a:sym typeface="Corbel"/>
              </a:defRPr>
            </a:lvl2pPr>
            <a:lvl3pPr marL="0" marR="0" lvl="2" indent="0" algn="r" rtl="0">
              <a:spcBef>
                <a:spcPts val="0"/>
              </a:spcBef>
              <a:buNone/>
              <a:defRPr sz="1000" b="0" i="0" u="none" strike="noStrike" cap="none">
                <a:solidFill>
                  <a:schemeClr val="dk1"/>
                </a:solidFill>
                <a:latin typeface="Corbel"/>
                <a:ea typeface="Corbel"/>
                <a:cs typeface="Corbel"/>
                <a:sym typeface="Corbel"/>
              </a:defRPr>
            </a:lvl3pPr>
            <a:lvl4pPr marL="0" marR="0" lvl="3" indent="0" algn="r" rtl="0">
              <a:spcBef>
                <a:spcPts val="0"/>
              </a:spcBef>
              <a:buNone/>
              <a:defRPr sz="1000" b="0" i="0" u="none" strike="noStrike" cap="none">
                <a:solidFill>
                  <a:schemeClr val="dk1"/>
                </a:solidFill>
                <a:latin typeface="Corbel"/>
                <a:ea typeface="Corbel"/>
                <a:cs typeface="Corbel"/>
                <a:sym typeface="Corbel"/>
              </a:defRPr>
            </a:lvl4pPr>
            <a:lvl5pPr marL="0" marR="0" lvl="4" indent="0" algn="r" rtl="0">
              <a:spcBef>
                <a:spcPts val="0"/>
              </a:spcBef>
              <a:buNone/>
              <a:defRPr sz="1000" b="0" i="0" u="none" strike="noStrike" cap="none">
                <a:solidFill>
                  <a:schemeClr val="dk1"/>
                </a:solidFill>
                <a:latin typeface="Corbel"/>
                <a:ea typeface="Corbel"/>
                <a:cs typeface="Corbel"/>
                <a:sym typeface="Corbel"/>
              </a:defRPr>
            </a:lvl5pPr>
            <a:lvl6pPr marL="0" marR="0" lvl="5" indent="0" algn="r" rtl="0">
              <a:spcBef>
                <a:spcPts val="0"/>
              </a:spcBef>
              <a:buNone/>
              <a:defRPr sz="1000" b="0" i="0" u="none" strike="noStrike" cap="none">
                <a:solidFill>
                  <a:schemeClr val="dk1"/>
                </a:solidFill>
                <a:latin typeface="Corbel"/>
                <a:ea typeface="Corbel"/>
                <a:cs typeface="Corbel"/>
                <a:sym typeface="Corbel"/>
              </a:defRPr>
            </a:lvl6pPr>
            <a:lvl7pPr marL="0" marR="0" lvl="6" indent="0" algn="r" rtl="0">
              <a:spcBef>
                <a:spcPts val="0"/>
              </a:spcBef>
              <a:buNone/>
              <a:defRPr sz="1000" b="0" i="0" u="none" strike="noStrike" cap="none">
                <a:solidFill>
                  <a:schemeClr val="dk1"/>
                </a:solidFill>
                <a:latin typeface="Corbel"/>
                <a:ea typeface="Corbel"/>
                <a:cs typeface="Corbel"/>
                <a:sym typeface="Corbel"/>
              </a:defRPr>
            </a:lvl7pPr>
            <a:lvl8pPr marL="0" marR="0" lvl="7" indent="0" algn="r" rtl="0">
              <a:spcBef>
                <a:spcPts val="0"/>
              </a:spcBef>
              <a:buNone/>
              <a:defRPr sz="1000" b="0" i="0" u="none" strike="noStrike" cap="none">
                <a:solidFill>
                  <a:schemeClr val="dk1"/>
                </a:solidFill>
                <a:latin typeface="Corbel"/>
                <a:ea typeface="Corbel"/>
                <a:cs typeface="Corbel"/>
                <a:sym typeface="Corbel"/>
              </a:defRPr>
            </a:lvl8pPr>
            <a:lvl9pPr marL="0" marR="0" lvl="8" indent="0" algn="r" rtl="0">
              <a:spcBef>
                <a:spcPts val="0"/>
              </a:spcBef>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xmlns:p14="http://schemas.microsoft.com/office/powerpoint/2010/main">
    <mc:Choice Requires="p14">
      <p:transition spd="slow">
        <p14:vortex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yuewang9515@gmail.com" TargetMode="External"/><Relationship Id="rId5" Type="http://schemas.openxmlformats.org/officeDocument/2006/relationships/hyperlink" Target="mailto:boris.t.tsonkov@gmail.com" TargetMode="External"/><Relationship Id="rId4" Type="http://schemas.openxmlformats.org/officeDocument/2006/relationships/hyperlink" Target="mailto:andreaswagner@mein.gmx"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
          <p:cNvSpPr txBox="1">
            <a:spLocks noGrp="1"/>
          </p:cNvSpPr>
          <p:nvPr>
            <p:ph type="ctrTitle"/>
          </p:nvPr>
        </p:nvSpPr>
        <p:spPr>
          <a:xfrm>
            <a:off x="2209800" y="1412452"/>
            <a:ext cx="7772400" cy="1470025"/>
          </a:xfrm>
          <a:prstGeom prst="rect">
            <a:avLst/>
          </a:prstGeom>
          <a:noFill/>
          <a:ln>
            <a:noFill/>
          </a:ln>
        </p:spPr>
        <p:txBody>
          <a:bodyPr spcFirstLastPara="1" wrap="square" lIns="91425" tIns="45700" rIns="91425" bIns="45700" anchor="b" anchorCtr="0">
            <a:normAutofit/>
          </a:bodyPr>
          <a:lstStyle/>
          <a:p>
            <a:pPr marL="0" lvl="0" indent="0" algn="r" rtl="0">
              <a:spcBef>
                <a:spcPts val="0"/>
              </a:spcBef>
              <a:spcAft>
                <a:spcPts val="0"/>
              </a:spcAft>
              <a:buClr>
                <a:schemeClr val="dk1"/>
              </a:buClr>
              <a:buSzPts val="5400"/>
              <a:buFont typeface="Corbel"/>
              <a:buNone/>
            </a:pPr>
            <a:r>
              <a:rPr lang="en-US"/>
              <a:t>Data Engineer Course </a:t>
            </a:r>
            <a:endParaRPr/>
          </a:p>
        </p:txBody>
      </p:sp>
      <p:sp>
        <p:nvSpPr>
          <p:cNvPr id="150" name="Google Shape;150;p1"/>
          <p:cNvSpPr txBox="1">
            <a:spLocks noGrp="1"/>
          </p:cNvSpPr>
          <p:nvPr>
            <p:ph type="subTitle" idx="1"/>
          </p:nvPr>
        </p:nvSpPr>
        <p:spPr>
          <a:xfrm>
            <a:off x="3291840" y="3314700"/>
            <a:ext cx="6690360" cy="458048"/>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3480"/>
              <a:buNone/>
            </a:pPr>
            <a:r>
              <a:rPr lang="en-US" sz="2400"/>
              <a:t>Project Defense</a:t>
            </a:r>
            <a:endParaRPr/>
          </a:p>
        </p:txBody>
      </p:sp>
      <p:pic>
        <p:nvPicPr>
          <p:cNvPr id="151" name="Google Shape;151;p1"/>
          <p:cNvPicPr preferRelativeResize="0"/>
          <p:nvPr/>
        </p:nvPicPr>
        <p:blipFill rotWithShape="1">
          <a:blip r:embed="rId3">
            <a:alphaModFix/>
          </a:blip>
          <a:srcRect/>
          <a:stretch/>
        </p:blipFill>
        <p:spPr>
          <a:xfrm>
            <a:off x="8030949" y="534909"/>
            <a:ext cx="2533954" cy="498970"/>
          </a:xfrm>
          <a:prstGeom prst="roundRect">
            <a:avLst>
              <a:gd name="adj" fmla="val 4167"/>
            </a:avLst>
          </a:prstGeom>
          <a:solidFill>
            <a:srgbClr val="FFFFFF"/>
          </a:solidFill>
          <a:ln w="76200" cap="sq" cmpd="sng">
            <a:solidFill>
              <a:srgbClr val="EAEAEA"/>
            </a:solidFill>
            <a:prstDash val="solid"/>
            <a:miter lim="800000"/>
            <a:headEnd type="none" w="sm" len="sm"/>
            <a:tailEnd type="none" w="sm" len="sm"/>
          </a:ln>
          <a:effectLst>
            <a:reflection stA="33000" endPos="28000" dist="5000" dir="5400000" sy="-100000" algn="bl" rotWithShape="0"/>
          </a:effectLst>
        </p:spPr>
      </p:pic>
      <p:sp>
        <p:nvSpPr>
          <p:cNvPr id="152" name="Google Shape;152;p1"/>
          <p:cNvSpPr txBox="1">
            <a:spLocks noGrp="1"/>
          </p:cNvSpPr>
          <p:nvPr>
            <p:ph type="ftr" idx="11"/>
          </p:nvPr>
        </p:nvSpPr>
        <p:spPr>
          <a:xfrm>
            <a:off x="8030949" y="6104216"/>
            <a:ext cx="1706131" cy="36512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u="sng">
                <a:solidFill>
                  <a:schemeClr val="hlink"/>
                </a:solidFill>
                <a:hlinkClick r:id="rId4"/>
              </a:rPr>
              <a:t>andreaswagner@mein.gmx</a:t>
            </a:r>
            <a:endParaRPr/>
          </a:p>
          <a:p>
            <a:pPr marL="0" lvl="0" indent="0" algn="l" rtl="0">
              <a:spcBef>
                <a:spcPts val="0"/>
              </a:spcBef>
              <a:spcAft>
                <a:spcPts val="0"/>
              </a:spcAft>
              <a:buNone/>
            </a:pPr>
            <a:r>
              <a:rPr lang="en-US" u="sng">
                <a:solidFill>
                  <a:schemeClr val="hlink"/>
                </a:solidFill>
                <a:hlinkClick r:id="rId5"/>
              </a:rPr>
              <a:t>boris.t.tsonkov@gmail.com</a:t>
            </a:r>
            <a:endParaRPr/>
          </a:p>
          <a:p>
            <a:pPr marL="0" lvl="0" indent="0" algn="l" rtl="0">
              <a:spcBef>
                <a:spcPts val="0"/>
              </a:spcBef>
              <a:spcAft>
                <a:spcPts val="0"/>
              </a:spcAft>
              <a:buNone/>
            </a:pPr>
            <a:r>
              <a:rPr lang="en-US" u="sng">
                <a:solidFill>
                  <a:schemeClr val="hlink"/>
                </a:solidFill>
                <a:hlinkClick r:id="rId6"/>
              </a:rPr>
              <a:t>yuewang9515@gmail.com</a:t>
            </a:r>
            <a:r>
              <a:rPr lang="en-US"/>
              <a:t> </a:t>
            </a:r>
            <a:endParaRPr/>
          </a:p>
        </p:txBody>
      </p:sp>
      <p:sp>
        <p:nvSpPr>
          <p:cNvPr id="153" name="Google Shape;153;p1"/>
          <p:cNvSpPr txBox="1">
            <a:spLocks noGrp="1"/>
          </p:cNvSpPr>
          <p:nvPr>
            <p:ph type="dt" idx="10"/>
          </p:nvPr>
        </p:nvSpPr>
        <p:spPr>
          <a:xfrm>
            <a:off x="9771321" y="6057906"/>
            <a:ext cx="973020" cy="47127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z="1100"/>
              <a:t>May 6, 2024</a:t>
            </a:r>
            <a:endParaRPr sz="1100"/>
          </a:p>
        </p:txBody>
      </p:sp>
      <p:sp>
        <p:nvSpPr>
          <p:cNvPr id="154" name="Google Shape;154;p1"/>
          <p:cNvSpPr txBox="1"/>
          <p:nvPr/>
        </p:nvSpPr>
        <p:spPr>
          <a:xfrm>
            <a:off x="7996708" y="4102614"/>
            <a:ext cx="2028600" cy="954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0" i="0" u="none" strike="noStrike" cap="none">
                <a:solidFill>
                  <a:schemeClr val="dk1"/>
                </a:solidFill>
                <a:latin typeface="Corbel"/>
                <a:ea typeface="Corbel"/>
                <a:cs typeface="Corbel"/>
                <a:sym typeface="Corbel"/>
              </a:rPr>
              <a:t>Presented by:</a:t>
            </a:r>
            <a:endParaRPr/>
          </a:p>
          <a:p>
            <a:pPr marL="0" marR="0" lvl="0" indent="0" algn="l" rtl="0">
              <a:spcBef>
                <a:spcPts val="0"/>
              </a:spcBef>
              <a:spcAft>
                <a:spcPts val="0"/>
              </a:spcAft>
              <a:buNone/>
            </a:pPr>
            <a:r>
              <a:rPr lang="en-US" sz="1400">
                <a:solidFill>
                  <a:schemeClr val="dk1"/>
                </a:solidFill>
                <a:latin typeface="Corbel"/>
                <a:ea typeface="Corbel"/>
                <a:cs typeface="Corbel"/>
                <a:sym typeface="Corbel"/>
              </a:rPr>
              <a:t>Andreas Wagner</a:t>
            </a:r>
            <a:endParaRPr/>
          </a:p>
          <a:p>
            <a:pPr marL="0" marR="0" lvl="0" indent="0" algn="l" rtl="0">
              <a:spcBef>
                <a:spcPts val="0"/>
              </a:spcBef>
              <a:spcAft>
                <a:spcPts val="0"/>
              </a:spcAft>
              <a:buNone/>
            </a:pPr>
            <a:r>
              <a:rPr lang="en-US" sz="1400">
                <a:solidFill>
                  <a:schemeClr val="dk1"/>
                </a:solidFill>
                <a:latin typeface="Corbel"/>
                <a:ea typeface="Corbel"/>
                <a:cs typeface="Corbel"/>
                <a:sym typeface="Corbel"/>
              </a:rPr>
              <a:t>Boris Tsonkov</a:t>
            </a:r>
            <a:endParaRPr sz="1400">
              <a:solidFill>
                <a:schemeClr val="dk1"/>
              </a:solidFill>
              <a:latin typeface="Corbel"/>
              <a:ea typeface="Corbel"/>
              <a:cs typeface="Corbel"/>
              <a:sym typeface="Corbel"/>
            </a:endParaRPr>
          </a:p>
          <a:p>
            <a:pPr marL="0" marR="0" lvl="0" indent="0" algn="l" rtl="0">
              <a:spcBef>
                <a:spcPts val="0"/>
              </a:spcBef>
              <a:spcAft>
                <a:spcPts val="0"/>
              </a:spcAft>
              <a:buNone/>
            </a:pPr>
            <a:r>
              <a:rPr lang="en-US">
                <a:solidFill>
                  <a:schemeClr val="dk1"/>
                </a:solidFill>
                <a:latin typeface="Corbel"/>
                <a:ea typeface="Corbel"/>
                <a:cs typeface="Corbel"/>
                <a:sym typeface="Corbel"/>
              </a:rPr>
              <a:t>Yue Wang</a:t>
            </a:r>
            <a:endParaRPr>
              <a:solidFill>
                <a:schemeClr val="dk1"/>
              </a:solidFill>
              <a:latin typeface="Corbel"/>
              <a:ea typeface="Corbel"/>
              <a:cs typeface="Corbel"/>
              <a:sym typeface="Corbel"/>
            </a:endParaRPr>
          </a:p>
        </p:txBody>
      </p:sp>
      <p:sp>
        <p:nvSpPr>
          <p:cNvPr id="155" name="Google Shape;155;p1"/>
          <p:cNvSpPr txBox="1"/>
          <p:nvPr/>
        </p:nvSpPr>
        <p:spPr>
          <a:xfrm>
            <a:off x="7996708" y="5127413"/>
            <a:ext cx="177461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orbel"/>
                <a:ea typeface="Corbel"/>
                <a:cs typeface="Corbel"/>
                <a:sym typeface="Corbel"/>
              </a:rPr>
              <a:t>Project Leader</a:t>
            </a:r>
            <a:endParaRPr/>
          </a:p>
          <a:p>
            <a:pPr marL="0" marR="0" lvl="0" indent="0" algn="l" rtl="0">
              <a:spcBef>
                <a:spcPts val="0"/>
              </a:spcBef>
              <a:spcAft>
                <a:spcPts val="0"/>
              </a:spcAft>
              <a:buNone/>
            </a:pPr>
            <a:r>
              <a:rPr lang="en-US" sz="1400">
                <a:solidFill>
                  <a:schemeClr val="dk1"/>
                </a:solidFill>
                <a:latin typeface="Corbel"/>
                <a:ea typeface="Corbel"/>
                <a:cs typeface="Corbel"/>
                <a:sym typeface="Corbel"/>
              </a:rPr>
              <a:t>Sébastien Sime</a:t>
            </a: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1ff53ffc67b_0_9"/>
          <p:cNvSpPr txBox="1"/>
          <p:nvPr/>
        </p:nvSpPr>
        <p:spPr>
          <a:xfrm>
            <a:off x="2763521" y="229199"/>
            <a:ext cx="7447200" cy="624600"/>
          </a:xfrm>
          <a:prstGeom prst="rect">
            <a:avLst/>
          </a:prstGeom>
          <a:gradFill>
            <a:gsLst>
              <a:gs pos="0">
                <a:srgbClr val="B9D9F5"/>
              </a:gs>
              <a:gs pos="100000">
                <a:srgbClr val="75BCEF"/>
              </a:gs>
            </a:gsLst>
            <a:lin ang="5400012" scaled="0"/>
          </a:gradFill>
          <a:ln w="9525" cap="rnd" cmpd="sng">
            <a:solidFill>
              <a:srgbClr val="ABD2F4"/>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800"/>
              <a:buFont typeface="Quintessential"/>
              <a:buNone/>
            </a:pPr>
            <a:r>
              <a:rPr lang="en-US" sz="2800" dirty="0">
                <a:solidFill>
                  <a:schemeClr val="dk1"/>
                </a:solidFill>
                <a:latin typeface="Monotype Corsiva" panose="03010101010201010101" pitchFamily="66" charset="0"/>
                <a:ea typeface="Quintessential"/>
                <a:cs typeface="Quintessential"/>
                <a:sym typeface="Quintessential"/>
              </a:rPr>
              <a:t>Transformation Service - Store Data</a:t>
            </a:r>
            <a:endParaRPr dirty="0">
              <a:latin typeface="Monotype Corsiva" panose="03010101010201010101" pitchFamily="66" charset="0"/>
            </a:endParaRPr>
          </a:p>
        </p:txBody>
      </p:sp>
      <p:sp>
        <p:nvSpPr>
          <p:cNvPr id="229" name="Google Shape;229;g1ff53ffc67b_0_9"/>
          <p:cNvSpPr txBox="1"/>
          <p:nvPr/>
        </p:nvSpPr>
        <p:spPr>
          <a:xfrm>
            <a:off x="4106325" y="462440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30" name="Google Shape;230;g1ff53ffc67b_0_9"/>
          <p:cNvSpPr txBox="1"/>
          <p:nvPr/>
        </p:nvSpPr>
        <p:spPr>
          <a:xfrm>
            <a:off x="3200325" y="6020900"/>
            <a:ext cx="65736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a:solidFill>
                  <a:schemeClr val="dk1"/>
                </a:solidFill>
                <a:latin typeface="Calibri"/>
                <a:ea typeface="Calibri"/>
                <a:cs typeface="Calibri"/>
                <a:sym typeface="Calibri"/>
              </a:rPr>
              <a:t>There are close to 100.000 job offers currently in our database. </a:t>
            </a:r>
            <a:endParaRPr sz="1900"/>
          </a:p>
        </p:txBody>
      </p:sp>
      <p:graphicFrame>
        <p:nvGraphicFramePr>
          <p:cNvPr id="231" name="Google Shape;231;g1ff53ffc67b_0_9"/>
          <p:cNvGraphicFramePr/>
          <p:nvPr>
            <p:extLst>
              <p:ext uri="{D42A27DB-BD31-4B8C-83A1-F6EECF244321}">
                <p14:modId xmlns:p14="http://schemas.microsoft.com/office/powerpoint/2010/main" val="3331829467"/>
              </p:ext>
            </p:extLst>
          </p:nvPr>
        </p:nvGraphicFramePr>
        <p:xfrm>
          <a:off x="2495325" y="1083470"/>
          <a:ext cx="8137000" cy="4937430"/>
        </p:xfrm>
        <a:graphic>
          <a:graphicData uri="http://schemas.openxmlformats.org/drawingml/2006/table">
            <a:tbl>
              <a:tblPr>
                <a:noFill/>
                <a:tableStyleId>{C3ECE57F-3277-480B-BF35-D4CAC51ADC3F}</a:tableStyleId>
              </a:tblPr>
              <a:tblGrid>
                <a:gridCol w="2668225">
                  <a:extLst>
                    <a:ext uri="{9D8B030D-6E8A-4147-A177-3AD203B41FA5}">
                      <a16:colId xmlns:a16="http://schemas.microsoft.com/office/drawing/2014/main" val="20000"/>
                    </a:ext>
                  </a:extLst>
                </a:gridCol>
                <a:gridCol w="54687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US" sz="1600">
                          <a:latin typeface="Corbel" panose="020B0503020204020204" pitchFamily="34" charset="0"/>
                        </a:rPr>
                        <a:t>job title</a:t>
                      </a:r>
                      <a:endParaRPr sz="1600">
                        <a:latin typeface="Corbel" panose="020B0503020204020204" pitchFamily="34" charset="0"/>
                      </a:endParaRPr>
                    </a:p>
                  </a:txBody>
                  <a:tcPr marL="91425" marR="91425" marT="91425" marB="91425"/>
                </a:tc>
                <a:tc>
                  <a:txBody>
                    <a:bodyPr/>
                    <a:lstStyle/>
                    <a:p>
                      <a:pPr marL="0" lvl="0" indent="0" algn="l" rtl="0">
                        <a:spcBef>
                          <a:spcPts val="0"/>
                        </a:spcBef>
                        <a:spcAft>
                          <a:spcPts val="0"/>
                        </a:spcAft>
                        <a:buNone/>
                      </a:pPr>
                      <a:r>
                        <a:rPr lang="en-US" sz="1600">
                          <a:latin typeface="Corbel" panose="020B0503020204020204" pitchFamily="34" charset="0"/>
                        </a:rPr>
                        <a:t>Name of our job classification</a:t>
                      </a:r>
                      <a:endParaRPr sz="1600">
                        <a:latin typeface="Corbel" panose="020B0503020204020204" pitchFamily="34" charset="0"/>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sz="1600" dirty="0">
                          <a:latin typeface="Corbel" panose="020B0503020204020204" pitchFamily="34" charset="0"/>
                        </a:rPr>
                        <a:t>published</a:t>
                      </a:r>
                      <a:endParaRPr sz="1600" dirty="0">
                        <a:latin typeface="Corbel" panose="020B0503020204020204" pitchFamily="34" charset="0"/>
                      </a:endParaRPr>
                    </a:p>
                  </a:txBody>
                  <a:tcPr marL="91425" marR="91425" marT="91425" marB="91425"/>
                </a:tc>
                <a:tc>
                  <a:txBody>
                    <a:bodyPr/>
                    <a:lstStyle/>
                    <a:p>
                      <a:pPr marL="0" lvl="0" indent="0" algn="l" rtl="0">
                        <a:spcBef>
                          <a:spcPts val="0"/>
                        </a:spcBef>
                        <a:spcAft>
                          <a:spcPts val="0"/>
                        </a:spcAft>
                        <a:buNone/>
                      </a:pPr>
                      <a:r>
                        <a:rPr lang="en-US" sz="1600" dirty="0">
                          <a:latin typeface="Corbel" panose="020B0503020204020204" pitchFamily="34" charset="0"/>
                        </a:rPr>
                        <a:t>Date of job offer, if missing date of data retrieval will be used</a:t>
                      </a:r>
                      <a:endParaRPr sz="1600" dirty="0">
                        <a:latin typeface="Corbel" panose="020B0503020204020204" pitchFamily="34" charset="0"/>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sz="1600">
                          <a:latin typeface="Corbel" panose="020B0503020204020204" pitchFamily="34" charset="0"/>
                        </a:rPr>
                        <a:t>salary minimum</a:t>
                      </a:r>
                      <a:endParaRPr sz="1600">
                        <a:latin typeface="Corbel" panose="020B0503020204020204" pitchFamily="34" charset="0"/>
                      </a:endParaRPr>
                    </a:p>
                  </a:txBody>
                  <a:tcPr marL="91425" marR="91425" marT="91425" marB="91425"/>
                </a:tc>
                <a:tc>
                  <a:txBody>
                    <a:bodyPr/>
                    <a:lstStyle/>
                    <a:p>
                      <a:pPr marL="0" lvl="0" indent="0" algn="l" rtl="0">
                        <a:spcBef>
                          <a:spcPts val="0"/>
                        </a:spcBef>
                        <a:spcAft>
                          <a:spcPts val="0"/>
                        </a:spcAft>
                        <a:buNone/>
                      </a:pPr>
                      <a:r>
                        <a:rPr lang="en-US" sz="1600">
                          <a:latin typeface="Corbel" panose="020B0503020204020204" pitchFamily="34" charset="0"/>
                        </a:rPr>
                        <a:t>Yearly minimum salary figure</a:t>
                      </a:r>
                      <a:endParaRPr sz="1600">
                        <a:latin typeface="Corbel" panose="020B0503020204020204" pitchFamily="34" charset="0"/>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sz="1600">
                          <a:latin typeface="Corbel" panose="020B0503020204020204" pitchFamily="34" charset="0"/>
                        </a:rPr>
                        <a:t>salary maximum</a:t>
                      </a:r>
                      <a:endParaRPr sz="1600">
                        <a:latin typeface="Corbel" panose="020B0503020204020204" pitchFamily="34" charset="0"/>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sz="1600">
                          <a:solidFill>
                            <a:schemeClr val="dk1"/>
                          </a:solidFill>
                          <a:latin typeface="Corbel" panose="020B0503020204020204" pitchFamily="34" charset="0"/>
                        </a:rPr>
                        <a:t>Yearly maximum salary figure</a:t>
                      </a:r>
                      <a:endParaRPr sz="1600">
                        <a:latin typeface="Corbel" panose="020B0503020204020204" pitchFamily="34" charset="0"/>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sz="1600">
                          <a:latin typeface="Corbel" panose="020B0503020204020204" pitchFamily="34" charset="0"/>
                        </a:rPr>
                        <a:t>currency</a:t>
                      </a:r>
                      <a:endParaRPr sz="1600">
                        <a:latin typeface="Corbel" panose="020B0503020204020204" pitchFamily="34" charset="0"/>
                      </a:endParaRPr>
                    </a:p>
                  </a:txBody>
                  <a:tcPr marL="91425" marR="91425" marT="91425" marB="91425"/>
                </a:tc>
                <a:tc>
                  <a:txBody>
                    <a:bodyPr/>
                    <a:lstStyle/>
                    <a:p>
                      <a:pPr marL="0" lvl="0" indent="0" algn="l" rtl="0">
                        <a:spcBef>
                          <a:spcPts val="0"/>
                        </a:spcBef>
                        <a:spcAft>
                          <a:spcPts val="0"/>
                        </a:spcAft>
                        <a:buNone/>
                      </a:pPr>
                      <a:r>
                        <a:rPr lang="en-US" sz="1600">
                          <a:latin typeface="Corbel" panose="020B0503020204020204" pitchFamily="34" charset="0"/>
                        </a:rPr>
                        <a:t>Our model will use this information to create a prediction in €</a:t>
                      </a:r>
                      <a:endParaRPr sz="1600">
                        <a:latin typeface="Corbel" panose="020B0503020204020204" pitchFamily="34" charset="0"/>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US" sz="1600">
                          <a:latin typeface="Corbel" panose="020B0503020204020204" pitchFamily="34" charset="0"/>
                        </a:rPr>
                        <a:t>location</a:t>
                      </a:r>
                      <a:endParaRPr sz="1600">
                        <a:latin typeface="Corbel" panose="020B0503020204020204" pitchFamily="34" charset="0"/>
                      </a:endParaRPr>
                    </a:p>
                  </a:txBody>
                  <a:tcPr marL="91425" marR="91425" marT="91425" marB="91425"/>
                </a:tc>
                <a:tc>
                  <a:txBody>
                    <a:bodyPr/>
                    <a:lstStyle/>
                    <a:p>
                      <a:pPr marL="0" lvl="0" indent="0" algn="l" rtl="0">
                        <a:spcBef>
                          <a:spcPts val="0"/>
                        </a:spcBef>
                        <a:spcAft>
                          <a:spcPts val="0"/>
                        </a:spcAft>
                        <a:buNone/>
                      </a:pPr>
                      <a:r>
                        <a:rPr lang="en-US" sz="1600">
                          <a:latin typeface="Corbel" panose="020B0503020204020204" pitchFamily="34" charset="0"/>
                        </a:rPr>
                        <a:t>Name of the country and additional information like city, state …, contains currently unused fields</a:t>
                      </a:r>
                      <a:endParaRPr sz="1600">
                        <a:latin typeface="Corbel" panose="020B0503020204020204" pitchFamily="34" charset="0"/>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US" sz="1600">
                          <a:latin typeface="Corbel" panose="020B0503020204020204" pitchFamily="34" charset="0"/>
                        </a:rPr>
                        <a:t>experience</a:t>
                      </a:r>
                      <a:endParaRPr sz="1600">
                        <a:latin typeface="Corbel" panose="020B0503020204020204" pitchFamily="34" charset="0"/>
                      </a:endParaRPr>
                    </a:p>
                  </a:txBody>
                  <a:tcPr marL="91425" marR="91425" marT="91425" marB="91425"/>
                </a:tc>
                <a:tc>
                  <a:txBody>
                    <a:bodyPr/>
                    <a:lstStyle/>
                    <a:p>
                      <a:pPr marL="0" lvl="0" indent="0" algn="l" rtl="0">
                        <a:spcBef>
                          <a:spcPts val="0"/>
                        </a:spcBef>
                        <a:spcAft>
                          <a:spcPts val="0"/>
                        </a:spcAft>
                        <a:buNone/>
                      </a:pPr>
                      <a:r>
                        <a:rPr lang="en-US" sz="1600">
                          <a:latin typeface="Corbel" panose="020B0503020204020204" pitchFamily="34" charset="0"/>
                        </a:rPr>
                        <a:t>Name of our experience classification</a:t>
                      </a:r>
                      <a:endParaRPr sz="1600">
                        <a:latin typeface="Corbel" panose="020B0503020204020204" pitchFamily="34" charset="0"/>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US" sz="1600">
                          <a:latin typeface="Corbel" panose="020B0503020204020204" pitchFamily="34" charset="0"/>
                        </a:rPr>
                        <a:t>skills</a:t>
                      </a:r>
                      <a:endParaRPr sz="1600">
                        <a:latin typeface="Corbel" panose="020B0503020204020204" pitchFamily="34" charset="0"/>
                      </a:endParaRPr>
                    </a:p>
                  </a:txBody>
                  <a:tcPr marL="91425" marR="91425" marT="91425" marB="91425"/>
                </a:tc>
                <a:tc>
                  <a:txBody>
                    <a:bodyPr/>
                    <a:lstStyle/>
                    <a:p>
                      <a:pPr marL="0" lvl="0" indent="0" algn="l" rtl="0">
                        <a:spcBef>
                          <a:spcPts val="0"/>
                        </a:spcBef>
                        <a:spcAft>
                          <a:spcPts val="0"/>
                        </a:spcAft>
                        <a:buNone/>
                      </a:pPr>
                      <a:r>
                        <a:rPr lang="en-US" sz="1600">
                          <a:latin typeface="Corbel" panose="020B0503020204020204" pitchFamily="34" charset="0"/>
                        </a:rPr>
                        <a:t>List of elements of our skill classifications</a:t>
                      </a:r>
                      <a:endParaRPr sz="1600">
                        <a:latin typeface="Corbel" panose="020B0503020204020204" pitchFamily="34" charset="0"/>
                      </a:endParaRPr>
                    </a:p>
                  </a:txBody>
                  <a:tcPr marL="91425" marR="91425" marT="91425" marB="91425"/>
                </a:tc>
                <a:extLst>
                  <a:ext uri="{0D108BD9-81ED-4DB2-BD59-A6C34878D82A}">
                    <a16:rowId xmlns:a16="http://schemas.microsoft.com/office/drawing/2014/main" val="10007"/>
                  </a:ext>
                </a:extLst>
              </a:tr>
              <a:tr h="381000">
                <a:tc>
                  <a:txBody>
                    <a:bodyPr/>
                    <a:lstStyle/>
                    <a:p>
                      <a:pPr marL="0" lvl="0" indent="0" algn="l" rtl="0">
                        <a:spcBef>
                          <a:spcPts val="0"/>
                        </a:spcBef>
                        <a:spcAft>
                          <a:spcPts val="0"/>
                        </a:spcAft>
                        <a:buNone/>
                      </a:pPr>
                      <a:r>
                        <a:rPr lang="en-US" sz="1600">
                          <a:latin typeface="Corbel" panose="020B0503020204020204" pitchFamily="34" charset="0"/>
                        </a:rPr>
                        <a:t>job category</a:t>
                      </a:r>
                      <a:endParaRPr sz="1600">
                        <a:latin typeface="Corbel" panose="020B0503020204020204" pitchFamily="34" charset="0"/>
                      </a:endParaRPr>
                    </a:p>
                  </a:txBody>
                  <a:tcPr marL="91425" marR="91425" marT="91425" marB="91425"/>
                </a:tc>
                <a:tc>
                  <a:txBody>
                    <a:bodyPr/>
                    <a:lstStyle/>
                    <a:p>
                      <a:pPr marL="0" lvl="0" indent="0" algn="l" rtl="0">
                        <a:spcBef>
                          <a:spcPts val="0"/>
                        </a:spcBef>
                        <a:spcAft>
                          <a:spcPts val="0"/>
                        </a:spcAft>
                        <a:buNone/>
                      </a:pPr>
                      <a:r>
                        <a:rPr lang="en-US" sz="1600">
                          <a:latin typeface="Corbel" panose="020B0503020204020204" pitchFamily="34" charset="0"/>
                        </a:rPr>
                        <a:t>unused at the moment, can save a list of categories</a:t>
                      </a:r>
                      <a:endParaRPr sz="1600">
                        <a:latin typeface="Corbel" panose="020B0503020204020204" pitchFamily="34" charset="0"/>
                      </a:endParaRPr>
                    </a:p>
                  </a:txBody>
                  <a:tcPr marL="91425" marR="91425" marT="91425" marB="91425"/>
                </a:tc>
                <a:extLst>
                  <a:ext uri="{0D108BD9-81ED-4DB2-BD59-A6C34878D82A}">
                    <a16:rowId xmlns:a16="http://schemas.microsoft.com/office/drawing/2014/main" val="10008"/>
                  </a:ext>
                </a:extLst>
              </a:tr>
              <a:tr h="381000">
                <a:tc>
                  <a:txBody>
                    <a:bodyPr/>
                    <a:lstStyle/>
                    <a:p>
                      <a:pPr marL="0" lvl="0" indent="0" algn="l" rtl="0">
                        <a:spcBef>
                          <a:spcPts val="0"/>
                        </a:spcBef>
                        <a:spcAft>
                          <a:spcPts val="0"/>
                        </a:spcAft>
                        <a:buNone/>
                      </a:pPr>
                      <a:r>
                        <a:rPr lang="en-US" sz="1600">
                          <a:latin typeface="Corbel" panose="020B0503020204020204" pitchFamily="34" charset="0"/>
                        </a:rPr>
                        <a:t>data source and source id</a:t>
                      </a:r>
                      <a:endParaRPr sz="1600">
                        <a:latin typeface="Corbel" panose="020B0503020204020204" pitchFamily="34" charset="0"/>
                      </a:endParaRPr>
                    </a:p>
                  </a:txBody>
                  <a:tcPr marL="91425" marR="91425" marT="91425" marB="91425"/>
                </a:tc>
                <a:tc>
                  <a:txBody>
                    <a:bodyPr/>
                    <a:lstStyle/>
                    <a:p>
                      <a:pPr marL="0" lvl="0" indent="0" algn="l" rtl="0">
                        <a:spcBef>
                          <a:spcPts val="0"/>
                        </a:spcBef>
                        <a:spcAft>
                          <a:spcPts val="0"/>
                        </a:spcAft>
                        <a:buNone/>
                      </a:pPr>
                      <a:r>
                        <a:rPr lang="en-US" sz="1600">
                          <a:latin typeface="Corbel" panose="020B0503020204020204" pitchFamily="34" charset="0"/>
                        </a:rPr>
                        <a:t>used to ensure that no duplicates will be saved</a:t>
                      </a:r>
                      <a:endParaRPr sz="1600">
                        <a:latin typeface="Corbel" panose="020B0503020204020204" pitchFamily="34" charset="0"/>
                      </a:endParaRPr>
                    </a:p>
                  </a:txBody>
                  <a:tcPr marL="91425" marR="91425" marT="91425" marB="91425"/>
                </a:tc>
                <a:extLst>
                  <a:ext uri="{0D108BD9-81ED-4DB2-BD59-A6C34878D82A}">
                    <a16:rowId xmlns:a16="http://schemas.microsoft.com/office/drawing/2014/main" val="10009"/>
                  </a:ext>
                </a:extLst>
              </a:tr>
              <a:tr h="381000">
                <a:tc>
                  <a:txBody>
                    <a:bodyPr/>
                    <a:lstStyle/>
                    <a:p>
                      <a:pPr marL="0" lvl="0" indent="0" algn="l" rtl="0">
                        <a:spcBef>
                          <a:spcPts val="0"/>
                        </a:spcBef>
                        <a:spcAft>
                          <a:spcPts val="0"/>
                        </a:spcAft>
                        <a:buNone/>
                      </a:pPr>
                      <a:r>
                        <a:rPr lang="en-US" sz="1600">
                          <a:latin typeface="Corbel" panose="020B0503020204020204" pitchFamily="34" charset="0"/>
                        </a:rPr>
                        <a:t>job offer URL</a:t>
                      </a:r>
                      <a:endParaRPr sz="1600">
                        <a:latin typeface="Corbel" panose="020B0503020204020204" pitchFamily="34" charset="0"/>
                      </a:endParaRPr>
                    </a:p>
                  </a:txBody>
                  <a:tcPr marL="91425" marR="91425" marT="91425" marB="91425"/>
                </a:tc>
                <a:tc>
                  <a:txBody>
                    <a:bodyPr/>
                    <a:lstStyle/>
                    <a:p>
                      <a:pPr marL="0" lvl="0" indent="0" algn="l" rtl="0">
                        <a:spcBef>
                          <a:spcPts val="0"/>
                        </a:spcBef>
                        <a:spcAft>
                          <a:spcPts val="0"/>
                        </a:spcAft>
                        <a:buNone/>
                      </a:pPr>
                      <a:r>
                        <a:rPr lang="en-US" sz="1600" dirty="0">
                          <a:latin typeface="Corbel" panose="020B0503020204020204" pitchFamily="34" charset="0"/>
                        </a:rPr>
                        <a:t>another way to ensure that no duplicates are saved</a:t>
                      </a:r>
                      <a:endParaRPr sz="1600" dirty="0">
                        <a:latin typeface="Corbel" panose="020B0503020204020204" pitchFamily="34" charset="0"/>
                      </a:endParaRPr>
                    </a:p>
                  </a:txBody>
                  <a:tcPr marL="91425" marR="91425" marT="91425" marB="91425"/>
                </a:tc>
                <a:extLst>
                  <a:ext uri="{0D108BD9-81ED-4DB2-BD59-A6C34878D82A}">
                    <a16:rowId xmlns:a16="http://schemas.microsoft.com/office/drawing/2014/main" val="10010"/>
                  </a:ext>
                </a:extLst>
              </a:tr>
            </a:tbl>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g1ff53ffc67b_0_29"/>
          <p:cNvSpPr txBox="1"/>
          <p:nvPr/>
        </p:nvSpPr>
        <p:spPr>
          <a:xfrm>
            <a:off x="2759675" y="219450"/>
            <a:ext cx="7447200" cy="624600"/>
          </a:xfrm>
          <a:prstGeom prst="rect">
            <a:avLst/>
          </a:prstGeom>
          <a:gradFill>
            <a:gsLst>
              <a:gs pos="0">
                <a:srgbClr val="B9D9F5"/>
              </a:gs>
              <a:gs pos="100000">
                <a:srgbClr val="75BCEF"/>
              </a:gs>
            </a:gsLst>
            <a:lin ang="5400012" scaled="0"/>
          </a:gradFill>
          <a:ln w="9525" cap="rnd" cmpd="sng">
            <a:solidFill>
              <a:srgbClr val="ABD2F4"/>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800"/>
              <a:buFont typeface="Quintessential"/>
              <a:buNone/>
            </a:pPr>
            <a:r>
              <a:rPr lang="en-US" sz="2800" dirty="0">
                <a:solidFill>
                  <a:schemeClr val="dk1"/>
                </a:solidFill>
                <a:latin typeface="Monotype Corsiva" panose="03010101010201010101" pitchFamily="66" charset="0"/>
                <a:ea typeface="Quintessential"/>
                <a:cs typeface="Quintessential"/>
                <a:sym typeface="Quintessential"/>
              </a:rPr>
              <a:t>Model Creation Service</a:t>
            </a:r>
            <a:endParaRPr dirty="0">
              <a:latin typeface="Monotype Corsiva" panose="03010101010201010101" pitchFamily="66" charset="0"/>
            </a:endParaRPr>
          </a:p>
        </p:txBody>
      </p:sp>
      <p:pic>
        <p:nvPicPr>
          <p:cNvPr id="238" name="Google Shape;238;g1ff53ffc67b_0_29"/>
          <p:cNvPicPr preferRelativeResize="0"/>
          <p:nvPr/>
        </p:nvPicPr>
        <p:blipFill>
          <a:blip r:embed="rId3">
            <a:alphaModFix/>
          </a:blip>
          <a:stretch>
            <a:fillRect/>
          </a:stretch>
        </p:blipFill>
        <p:spPr>
          <a:xfrm>
            <a:off x="399825" y="1018025"/>
            <a:ext cx="5089174" cy="1803000"/>
          </a:xfrm>
          <a:prstGeom prst="rect">
            <a:avLst/>
          </a:prstGeom>
          <a:noFill/>
          <a:ln>
            <a:noFill/>
          </a:ln>
        </p:spPr>
      </p:pic>
      <p:sp>
        <p:nvSpPr>
          <p:cNvPr id="239" name="Google Shape;239;g1ff53ffc67b_0_29"/>
          <p:cNvSpPr/>
          <p:nvPr/>
        </p:nvSpPr>
        <p:spPr>
          <a:xfrm>
            <a:off x="6200475" y="1996150"/>
            <a:ext cx="1867500" cy="516600"/>
          </a:xfrm>
          <a:prstGeom prst="stripedRightArrow">
            <a:avLst>
              <a:gd name="adj1" fmla="val 54871"/>
              <a:gd name="adj2" fmla="val 7247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rbel"/>
              <a:ea typeface="Corbel"/>
              <a:cs typeface="Corbel"/>
              <a:sym typeface="Corbel"/>
            </a:endParaRPr>
          </a:p>
        </p:txBody>
      </p:sp>
      <p:sp>
        <p:nvSpPr>
          <p:cNvPr id="240" name="Google Shape;240;g1ff53ffc67b_0_29"/>
          <p:cNvSpPr txBox="1"/>
          <p:nvPr/>
        </p:nvSpPr>
        <p:spPr>
          <a:xfrm>
            <a:off x="5489000" y="1348025"/>
            <a:ext cx="4089000" cy="49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err="1">
                <a:solidFill>
                  <a:schemeClr val="dk1"/>
                </a:solidFill>
                <a:latin typeface="Corbel"/>
                <a:ea typeface="Corbel"/>
                <a:cs typeface="Corbel"/>
                <a:sym typeface="Corbel"/>
              </a:rPr>
              <a:t>skills_frequency</a:t>
            </a:r>
            <a:r>
              <a:rPr lang="en-US" sz="1800" dirty="0">
                <a:solidFill>
                  <a:schemeClr val="dk1"/>
                </a:solidFill>
                <a:latin typeface="Corbel"/>
                <a:ea typeface="Corbel"/>
                <a:cs typeface="Corbel"/>
                <a:sym typeface="Corbel"/>
              </a:rPr>
              <a:t> = Counter(</a:t>
            </a:r>
            <a:r>
              <a:rPr lang="en-US" sz="1800" dirty="0" err="1">
                <a:solidFill>
                  <a:schemeClr val="dk1"/>
                </a:solidFill>
                <a:latin typeface="Corbel"/>
                <a:ea typeface="Corbel"/>
                <a:cs typeface="Corbel"/>
                <a:sym typeface="Corbel"/>
              </a:rPr>
              <a:t>all_skills</a:t>
            </a:r>
            <a:r>
              <a:rPr lang="en-US" sz="1800" dirty="0">
                <a:solidFill>
                  <a:schemeClr val="dk1"/>
                </a:solidFill>
                <a:latin typeface="Corbel"/>
                <a:ea typeface="Corbel"/>
                <a:cs typeface="Corbel"/>
                <a:sym typeface="Corbel"/>
              </a:rPr>
              <a:t>)</a:t>
            </a:r>
            <a:endParaRPr sz="1800" dirty="0">
              <a:solidFill>
                <a:schemeClr val="dk1"/>
              </a:solidFill>
              <a:latin typeface="Corbel"/>
              <a:ea typeface="Corbel"/>
              <a:cs typeface="Corbel"/>
              <a:sym typeface="Corbel"/>
            </a:endParaRPr>
          </a:p>
        </p:txBody>
      </p:sp>
      <p:graphicFrame>
        <p:nvGraphicFramePr>
          <p:cNvPr id="241" name="Google Shape;241;g1ff53ffc67b_0_29"/>
          <p:cNvGraphicFramePr/>
          <p:nvPr/>
        </p:nvGraphicFramePr>
        <p:xfrm>
          <a:off x="9350575" y="997175"/>
          <a:ext cx="2179950" cy="2377260"/>
        </p:xfrm>
        <a:graphic>
          <a:graphicData uri="http://schemas.openxmlformats.org/drawingml/2006/table">
            <a:tbl>
              <a:tblPr>
                <a:noFill/>
                <a:tableStyleId>{C3ECE57F-3277-480B-BF35-D4CAC51ADC3F}</a:tableStyleId>
              </a:tblPr>
              <a:tblGrid>
                <a:gridCol w="2179950">
                  <a:extLst>
                    <a:ext uri="{9D8B030D-6E8A-4147-A177-3AD203B41FA5}">
                      <a16:colId xmlns:a16="http://schemas.microsoft.com/office/drawing/2014/main" val="20000"/>
                    </a:ext>
                  </a:extLst>
                </a:gridCol>
              </a:tblGrid>
              <a:tr h="381000">
                <a:tc>
                  <a:txBody>
                    <a:bodyPr/>
                    <a:lstStyle/>
                    <a:p>
                      <a:pPr marL="0" lvl="0" indent="0" algn="l" rtl="0">
                        <a:spcBef>
                          <a:spcPts val="0"/>
                        </a:spcBef>
                        <a:spcAft>
                          <a:spcPts val="0"/>
                        </a:spcAft>
                        <a:buNone/>
                      </a:pPr>
                      <a:r>
                        <a:rPr lang="en-US"/>
                        <a:t>jobSkillsSumFrequency</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a:t>1.28</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US"/>
                        <a:t>-2.40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US"/>
                        <a:t>3.14</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US"/>
                        <a:t>0.35</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US"/>
                        <a:t>-0.71</a:t>
                      </a:r>
                      <a:endParaRPr/>
                    </a:p>
                  </a:txBody>
                  <a:tcPr marL="91425" marR="91425" marT="91425" marB="91425"/>
                </a:tc>
                <a:extLst>
                  <a:ext uri="{0D108BD9-81ED-4DB2-BD59-A6C34878D82A}">
                    <a16:rowId xmlns:a16="http://schemas.microsoft.com/office/drawing/2014/main" val="10005"/>
                  </a:ext>
                </a:extLst>
              </a:tr>
            </a:tbl>
          </a:graphicData>
        </a:graphic>
      </p:graphicFrame>
      <p:sp>
        <p:nvSpPr>
          <p:cNvPr id="242" name="Google Shape;242;g1ff53ffc67b_0_29"/>
          <p:cNvSpPr txBox="1"/>
          <p:nvPr/>
        </p:nvSpPr>
        <p:spPr>
          <a:xfrm>
            <a:off x="262375" y="2985250"/>
            <a:ext cx="9088200" cy="5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latin typeface="Corbel"/>
                <a:ea typeface="Corbel"/>
                <a:cs typeface="Corbel"/>
                <a:sym typeface="Corbel"/>
              </a:rPr>
              <a:t>The most sought after skills will be given the most weight when we apply the StandardScaler()</a:t>
            </a:r>
            <a:endParaRPr sz="1800">
              <a:solidFill>
                <a:schemeClr val="dk1"/>
              </a:solidFill>
              <a:latin typeface="Corbel"/>
              <a:ea typeface="Corbel"/>
              <a:cs typeface="Corbel"/>
              <a:sym typeface="Corbel"/>
            </a:endParaRPr>
          </a:p>
        </p:txBody>
      </p:sp>
      <p:sp>
        <p:nvSpPr>
          <p:cNvPr id="243" name="Google Shape;243;g1ff53ffc67b_0_29"/>
          <p:cNvSpPr txBox="1"/>
          <p:nvPr/>
        </p:nvSpPr>
        <p:spPr>
          <a:xfrm>
            <a:off x="697575" y="3610450"/>
            <a:ext cx="5233500" cy="218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solidFill>
                  <a:schemeClr val="dk1"/>
                </a:solidFill>
                <a:latin typeface="Corbel"/>
                <a:ea typeface="Corbel"/>
                <a:cs typeface="Corbel"/>
                <a:sym typeface="Corbel"/>
              </a:rPr>
              <a:t>Model Evaluation</a:t>
            </a:r>
            <a:endParaRPr sz="1800" dirty="0">
              <a:solidFill>
                <a:schemeClr val="dk1"/>
              </a:solidFill>
              <a:latin typeface="Corbel"/>
              <a:ea typeface="Corbel"/>
              <a:cs typeface="Corbel"/>
              <a:sym typeface="Corbel"/>
            </a:endParaRPr>
          </a:p>
          <a:p>
            <a:pPr marL="0" lvl="0" indent="0" algn="l" rtl="0">
              <a:spcBef>
                <a:spcPts val="0"/>
              </a:spcBef>
              <a:spcAft>
                <a:spcPts val="0"/>
              </a:spcAft>
              <a:buNone/>
            </a:pPr>
            <a:r>
              <a:rPr lang="en-US" sz="1800" dirty="0">
                <a:solidFill>
                  <a:schemeClr val="dk1"/>
                </a:solidFill>
                <a:latin typeface="Corbel"/>
                <a:ea typeface="Corbel"/>
                <a:cs typeface="Corbel"/>
                <a:sym typeface="Corbel"/>
              </a:rPr>
              <a:t>Between </a:t>
            </a:r>
            <a:r>
              <a:rPr lang="en-US" sz="1800" dirty="0" err="1">
                <a:solidFill>
                  <a:schemeClr val="dk1"/>
                </a:solidFill>
                <a:latin typeface="Corbel"/>
                <a:ea typeface="Corbel"/>
                <a:cs typeface="Corbel"/>
                <a:sym typeface="Corbel"/>
              </a:rPr>
              <a:t>LinearRegression</a:t>
            </a:r>
            <a:r>
              <a:rPr lang="en-US" sz="1800" dirty="0">
                <a:solidFill>
                  <a:schemeClr val="dk1"/>
                </a:solidFill>
                <a:latin typeface="Corbel"/>
                <a:ea typeface="Corbel"/>
                <a:cs typeface="Corbel"/>
                <a:sym typeface="Corbel"/>
              </a:rPr>
              <a:t>, </a:t>
            </a:r>
            <a:r>
              <a:rPr lang="en-US" sz="1800" dirty="0" err="1">
                <a:solidFill>
                  <a:schemeClr val="dk1"/>
                </a:solidFill>
                <a:latin typeface="Corbel"/>
                <a:ea typeface="Corbel"/>
                <a:cs typeface="Corbel"/>
                <a:sym typeface="Corbel"/>
              </a:rPr>
              <a:t>RandomForestRegressor</a:t>
            </a:r>
            <a:r>
              <a:rPr lang="en-US" sz="1800" dirty="0">
                <a:solidFill>
                  <a:schemeClr val="dk1"/>
                </a:solidFill>
                <a:latin typeface="Corbel"/>
                <a:ea typeface="Corbel"/>
                <a:cs typeface="Corbel"/>
                <a:sym typeface="Corbel"/>
              </a:rPr>
              <a:t>, </a:t>
            </a:r>
            <a:r>
              <a:rPr lang="en-US" sz="1800" dirty="0" err="1">
                <a:solidFill>
                  <a:schemeClr val="dk1"/>
                </a:solidFill>
                <a:latin typeface="Corbel"/>
                <a:ea typeface="Corbel"/>
                <a:cs typeface="Corbel"/>
                <a:sym typeface="Corbel"/>
              </a:rPr>
              <a:t>DecisionTreeRegressor</a:t>
            </a:r>
            <a:r>
              <a:rPr lang="en-US" sz="1800" dirty="0">
                <a:solidFill>
                  <a:schemeClr val="dk1"/>
                </a:solidFill>
                <a:latin typeface="Corbel"/>
                <a:ea typeface="Corbel"/>
                <a:cs typeface="Corbel"/>
                <a:sym typeface="Corbel"/>
              </a:rPr>
              <a:t>, the latter returned the highest coefficient of determination (R-squared). In general the performance of the model should be improved by the introduction of more features.</a:t>
            </a:r>
            <a:endParaRPr sz="1800" dirty="0">
              <a:solidFill>
                <a:schemeClr val="dk1"/>
              </a:solidFill>
              <a:latin typeface="Corbel"/>
              <a:ea typeface="Corbel"/>
              <a:cs typeface="Corbel"/>
              <a:sym typeface="Corbel"/>
            </a:endParaRPr>
          </a:p>
        </p:txBody>
      </p:sp>
      <p:sp>
        <p:nvSpPr>
          <p:cNvPr id="244" name="Google Shape;244;g1ff53ffc67b_0_29"/>
          <p:cNvSpPr txBox="1"/>
          <p:nvPr/>
        </p:nvSpPr>
        <p:spPr>
          <a:xfrm>
            <a:off x="6483275" y="3634025"/>
            <a:ext cx="5232000" cy="214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solidFill>
                  <a:schemeClr val="dk1"/>
                </a:solidFill>
                <a:latin typeface="Corbel"/>
                <a:ea typeface="Corbel"/>
                <a:cs typeface="Corbel"/>
                <a:sym typeface="Corbel"/>
              </a:rPr>
              <a:t>Model training structure</a:t>
            </a:r>
            <a:endParaRPr sz="1800" dirty="0">
              <a:solidFill>
                <a:schemeClr val="dk1"/>
              </a:solidFill>
              <a:latin typeface="Corbel"/>
              <a:ea typeface="Corbel"/>
              <a:cs typeface="Corbel"/>
              <a:sym typeface="Corbel"/>
            </a:endParaRPr>
          </a:p>
          <a:p>
            <a:pPr marL="0" lvl="0" indent="0" algn="l" rtl="0">
              <a:spcBef>
                <a:spcPts val="0"/>
              </a:spcBef>
              <a:spcAft>
                <a:spcPts val="0"/>
              </a:spcAft>
              <a:buNone/>
            </a:pPr>
            <a:r>
              <a:rPr lang="en-US" sz="1800" dirty="0">
                <a:solidFill>
                  <a:schemeClr val="dk1"/>
                </a:solidFill>
                <a:latin typeface="Corbel"/>
                <a:ea typeface="Corbel"/>
                <a:cs typeface="Corbel"/>
                <a:sym typeface="Corbel"/>
              </a:rPr>
              <a:t>Two separate pipelines - </a:t>
            </a:r>
            <a:r>
              <a:rPr lang="en-US" sz="1800" dirty="0" err="1">
                <a:solidFill>
                  <a:schemeClr val="dk1"/>
                </a:solidFill>
                <a:latin typeface="Corbel"/>
                <a:ea typeface="Corbel"/>
                <a:cs typeface="Corbel"/>
                <a:sym typeface="Corbel"/>
              </a:rPr>
              <a:t>pipeline_min_salary</a:t>
            </a:r>
            <a:r>
              <a:rPr lang="en-US" sz="1800" dirty="0">
                <a:solidFill>
                  <a:schemeClr val="dk1"/>
                </a:solidFill>
                <a:latin typeface="Corbel"/>
                <a:ea typeface="Corbel"/>
                <a:cs typeface="Corbel"/>
                <a:sym typeface="Corbel"/>
              </a:rPr>
              <a:t> and </a:t>
            </a:r>
            <a:r>
              <a:rPr lang="en-US" sz="1800" dirty="0" err="1">
                <a:solidFill>
                  <a:schemeClr val="dk1"/>
                </a:solidFill>
                <a:latin typeface="Corbel"/>
                <a:ea typeface="Corbel"/>
                <a:cs typeface="Corbel"/>
                <a:sym typeface="Corbel"/>
              </a:rPr>
              <a:t>pipeline_max_salary</a:t>
            </a:r>
            <a:r>
              <a:rPr lang="en-US" sz="1800" dirty="0">
                <a:solidFill>
                  <a:schemeClr val="dk1"/>
                </a:solidFill>
                <a:latin typeface="Corbel"/>
                <a:ea typeface="Corbel"/>
                <a:cs typeface="Corbel"/>
                <a:sym typeface="Corbel"/>
              </a:rPr>
              <a:t>.</a:t>
            </a:r>
            <a:endParaRPr sz="1800" dirty="0">
              <a:solidFill>
                <a:schemeClr val="dk1"/>
              </a:solidFill>
              <a:latin typeface="Corbel"/>
              <a:ea typeface="Corbel"/>
              <a:cs typeface="Corbel"/>
              <a:sym typeface="Corbel"/>
            </a:endParaRPr>
          </a:p>
          <a:p>
            <a:pPr marL="0" lvl="0" indent="0" algn="l" rtl="0">
              <a:spcBef>
                <a:spcPts val="0"/>
              </a:spcBef>
              <a:spcAft>
                <a:spcPts val="0"/>
              </a:spcAft>
              <a:buNone/>
            </a:pPr>
            <a:endParaRPr sz="1800" dirty="0">
              <a:solidFill>
                <a:schemeClr val="dk1"/>
              </a:solidFill>
              <a:latin typeface="Corbel"/>
              <a:ea typeface="Corbel"/>
              <a:cs typeface="Corbel"/>
              <a:sym typeface="Corbel"/>
            </a:endParaRPr>
          </a:p>
          <a:p>
            <a:pPr marL="0" lvl="0" indent="0" algn="l" rtl="0">
              <a:spcBef>
                <a:spcPts val="0"/>
              </a:spcBef>
              <a:spcAft>
                <a:spcPts val="0"/>
              </a:spcAft>
              <a:buNone/>
            </a:pPr>
            <a:r>
              <a:rPr lang="en-US" sz="1800" dirty="0" err="1">
                <a:solidFill>
                  <a:schemeClr val="dk1"/>
                </a:solidFill>
                <a:latin typeface="Corbel"/>
                <a:ea typeface="Corbel"/>
                <a:cs typeface="Corbel"/>
                <a:sym typeface="Corbel"/>
              </a:rPr>
              <a:t>numeric_transformer</a:t>
            </a:r>
            <a:r>
              <a:rPr lang="en-US" sz="1800" dirty="0">
                <a:solidFill>
                  <a:schemeClr val="dk1"/>
                </a:solidFill>
                <a:latin typeface="Corbel"/>
                <a:ea typeface="Corbel"/>
                <a:cs typeface="Corbel"/>
                <a:sym typeface="Corbel"/>
              </a:rPr>
              <a:t> … </a:t>
            </a:r>
            <a:r>
              <a:rPr lang="en-US" sz="1800" dirty="0" err="1">
                <a:solidFill>
                  <a:schemeClr val="dk1"/>
                </a:solidFill>
                <a:latin typeface="Corbel"/>
                <a:ea typeface="Corbel"/>
                <a:cs typeface="Corbel"/>
                <a:sym typeface="Corbel"/>
              </a:rPr>
              <a:t>StandardScaler</a:t>
            </a:r>
            <a:r>
              <a:rPr lang="en-US" sz="1800" dirty="0">
                <a:solidFill>
                  <a:schemeClr val="dk1"/>
                </a:solidFill>
                <a:latin typeface="Corbel"/>
                <a:ea typeface="Corbel"/>
                <a:cs typeface="Corbel"/>
                <a:sym typeface="Corbel"/>
              </a:rPr>
              <a:t>()</a:t>
            </a:r>
            <a:endParaRPr sz="1800" dirty="0">
              <a:solidFill>
                <a:schemeClr val="dk1"/>
              </a:solidFill>
              <a:latin typeface="Corbel"/>
              <a:ea typeface="Corbel"/>
              <a:cs typeface="Corbel"/>
              <a:sym typeface="Corbel"/>
            </a:endParaRPr>
          </a:p>
          <a:p>
            <a:pPr marL="0" lvl="0" indent="0" algn="l" rtl="0">
              <a:spcBef>
                <a:spcPts val="0"/>
              </a:spcBef>
              <a:spcAft>
                <a:spcPts val="0"/>
              </a:spcAft>
              <a:buNone/>
            </a:pPr>
            <a:r>
              <a:rPr lang="en-US" sz="1800" dirty="0" err="1">
                <a:solidFill>
                  <a:schemeClr val="dk1"/>
                </a:solidFill>
                <a:latin typeface="Corbel"/>
                <a:ea typeface="Corbel"/>
                <a:cs typeface="Corbel"/>
                <a:sym typeface="Corbel"/>
              </a:rPr>
              <a:t>categorical_transformer</a:t>
            </a:r>
            <a:r>
              <a:rPr lang="en-US" sz="1800" dirty="0">
                <a:solidFill>
                  <a:schemeClr val="dk1"/>
                </a:solidFill>
                <a:latin typeface="Corbel"/>
                <a:ea typeface="Corbel"/>
                <a:cs typeface="Corbel"/>
                <a:sym typeface="Corbel"/>
              </a:rPr>
              <a:t> … </a:t>
            </a:r>
            <a:r>
              <a:rPr lang="en-US" sz="1800" dirty="0" err="1">
                <a:solidFill>
                  <a:schemeClr val="dk1"/>
                </a:solidFill>
                <a:latin typeface="Corbel"/>
                <a:ea typeface="Corbel"/>
                <a:cs typeface="Corbel"/>
                <a:sym typeface="Corbel"/>
              </a:rPr>
              <a:t>OneHotEncoder</a:t>
            </a:r>
            <a:r>
              <a:rPr lang="en-US" sz="1800" dirty="0">
                <a:solidFill>
                  <a:schemeClr val="dk1"/>
                </a:solidFill>
                <a:latin typeface="Corbel"/>
                <a:ea typeface="Corbel"/>
                <a:cs typeface="Corbel"/>
                <a:sym typeface="Corbel"/>
              </a:rPr>
              <a:t>()</a:t>
            </a:r>
            <a:endParaRPr sz="1800" dirty="0">
              <a:solidFill>
                <a:schemeClr val="dk1"/>
              </a:solidFill>
              <a:latin typeface="Corbel"/>
              <a:ea typeface="Corbel"/>
              <a:cs typeface="Corbel"/>
              <a:sym typeface="Corbel"/>
            </a:endParaRPr>
          </a:p>
          <a:p>
            <a:pPr marL="0" lvl="0" indent="0" algn="l" rtl="0">
              <a:spcBef>
                <a:spcPts val="0"/>
              </a:spcBef>
              <a:spcAft>
                <a:spcPts val="0"/>
              </a:spcAft>
              <a:buNone/>
            </a:pPr>
            <a:r>
              <a:rPr lang="en-US" sz="1800" dirty="0" err="1">
                <a:solidFill>
                  <a:schemeClr val="dk1"/>
                </a:solidFill>
                <a:latin typeface="Corbel"/>
                <a:ea typeface="Corbel"/>
                <a:cs typeface="Corbel"/>
                <a:sym typeface="Corbel"/>
              </a:rPr>
              <a:t>job_level_transformer</a:t>
            </a:r>
            <a:r>
              <a:rPr lang="en-US" sz="1800" dirty="0">
                <a:solidFill>
                  <a:schemeClr val="dk1"/>
                </a:solidFill>
                <a:latin typeface="Corbel"/>
                <a:ea typeface="Corbel"/>
                <a:cs typeface="Corbel"/>
                <a:sym typeface="Corbel"/>
              </a:rPr>
              <a:t> … </a:t>
            </a:r>
            <a:r>
              <a:rPr lang="en-US" sz="1800" dirty="0" err="1">
                <a:solidFill>
                  <a:schemeClr val="dk1"/>
                </a:solidFill>
                <a:latin typeface="Corbel"/>
                <a:ea typeface="Corbel"/>
                <a:cs typeface="Corbel"/>
                <a:sym typeface="Corbel"/>
              </a:rPr>
              <a:t>OrdinalEncoder</a:t>
            </a:r>
            <a:r>
              <a:rPr lang="en-US" sz="1800" dirty="0">
                <a:solidFill>
                  <a:schemeClr val="dk1"/>
                </a:solidFill>
                <a:latin typeface="Corbel"/>
                <a:ea typeface="Corbel"/>
                <a:cs typeface="Corbel"/>
                <a:sym typeface="Corbel"/>
              </a:rPr>
              <a:t>()</a:t>
            </a:r>
            <a:endParaRPr sz="1800" dirty="0">
              <a:solidFill>
                <a:schemeClr val="dk1"/>
              </a:solidFill>
              <a:latin typeface="Corbel"/>
              <a:ea typeface="Corbel"/>
              <a:cs typeface="Corbel"/>
              <a:sym typeface="Corbel"/>
            </a:endParaRP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8"/>
          <p:cNvSpPr txBox="1">
            <a:spLocks noGrp="1"/>
          </p:cNvSpPr>
          <p:nvPr>
            <p:ph type="body" idx="1"/>
          </p:nvPr>
        </p:nvSpPr>
        <p:spPr>
          <a:xfrm>
            <a:off x="1900800" y="1108800"/>
            <a:ext cx="9626400" cy="5227200"/>
          </a:xfrm>
          <a:prstGeom prst="rect">
            <a:avLst/>
          </a:prstGeom>
          <a:noFill/>
          <a:ln>
            <a:noFill/>
          </a:ln>
        </p:spPr>
        <p:txBody>
          <a:bodyPr spcFirstLastPara="1" wrap="square" lIns="91425" tIns="45700" rIns="91425" bIns="45700" anchor="t" anchorCtr="0">
            <a:noAutofit/>
          </a:bodyPr>
          <a:lstStyle/>
          <a:p>
            <a:pPr marL="0" lvl="0" indent="0" algn="l" rtl="0">
              <a:spcBef>
                <a:spcPts val="1000"/>
              </a:spcBef>
              <a:spcAft>
                <a:spcPts val="0"/>
              </a:spcAft>
              <a:buSzPts val="605"/>
              <a:buNone/>
            </a:pPr>
            <a:r>
              <a:rPr lang="en-US" sz="1800" b="1" dirty="0" smtClean="0">
                <a:latin typeface="Corbel" panose="020B0503020204020204" pitchFamily="34" charset="0"/>
              </a:rPr>
              <a:t>Fast </a:t>
            </a:r>
            <a:r>
              <a:rPr lang="en-US" sz="1800" b="1" dirty="0">
                <a:latin typeface="Corbel" panose="020B0503020204020204" pitchFamily="34" charset="0"/>
              </a:rPr>
              <a:t>API </a:t>
            </a:r>
            <a:r>
              <a:rPr lang="en-US" sz="1800" b="1" dirty="0" smtClean="0">
                <a:latin typeface="Corbel" panose="020B0503020204020204" pitchFamily="34" charset="0"/>
              </a:rPr>
              <a:t>Endpoints</a:t>
            </a:r>
            <a:endParaRPr sz="1800" b="1" dirty="0">
              <a:latin typeface="Corbel" panose="020B0503020204020204" pitchFamily="34" charset="0"/>
            </a:endParaRPr>
          </a:p>
          <a:p>
            <a:pPr marL="0" lvl="0" indent="0" algn="l" rtl="0">
              <a:spcBef>
                <a:spcPts val="1000"/>
              </a:spcBef>
              <a:spcAft>
                <a:spcPts val="0"/>
              </a:spcAft>
              <a:buSzPts val="605"/>
              <a:buNone/>
            </a:pPr>
            <a:r>
              <a:rPr lang="en-US" sz="1800" b="1" dirty="0">
                <a:latin typeface="Corbel" panose="020B0503020204020204" pitchFamily="34" charset="0"/>
              </a:rPr>
              <a:t>user functions</a:t>
            </a:r>
            <a:r>
              <a:rPr lang="en-US" sz="1800" b="1" dirty="0" smtClean="0">
                <a:latin typeface="Corbel" panose="020B0503020204020204" pitchFamily="34" charset="0"/>
              </a:rPr>
              <a:t>:</a:t>
            </a:r>
            <a:r>
              <a:rPr lang="en-US" sz="1800" b="1" dirty="0">
                <a:latin typeface="Corbel" panose="020B0503020204020204" pitchFamily="34" charset="0"/>
              </a:rPr>
              <a:t>	</a:t>
            </a:r>
            <a:endParaRPr sz="1800" b="1" dirty="0">
              <a:latin typeface="Corbel" panose="020B0503020204020204" pitchFamily="34" charset="0"/>
            </a:endParaRPr>
          </a:p>
          <a:p>
            <a:pPr marL="0" lvl="0" indent="457200" algn="l" rtl="0">
              <a:spcBef>
                <a:spcPts val="1000"/>
              </a:spcBef>
              <a:spcAft>
                <a:spcPts val="0"/>
              </a:spcAft>
              <a:buSzPts val="605"/>
              <a:buNone/>
            </a:pPr>
            <a:r>
              <a:rPr lang="en-US" sz="1800" b="1" dirty="0">
                <a:latin typeface="Corbel" panose="020B0503020204020204" pitchFamily="34" charset="0"/>
              </a:rPr>
              <a:t>prediction:</a:t>
            </a:r>
            <a:endParaRPr sz="1800" b="1" dirty="0">
              <a:latin typeface="Corbel" panose="020B0503020204020204" pitchFamily="34" charset="0"/>
            </a:endParaRPr>
          </a:p>
          <a:p>
            <a:pPr marL="457200" lvl="0" indent="457200" algn="l" rtl="0">
              <a:spcBef>
                <a:spcPts val="1000"/>
              </a:spcBef>
              <a:spcAft>
                <a:spcPts val="0"/>
              </a:spcAft>
              <a:buSzPts val="605"/>
              <a:buNone/>
            </a:pPr>
            <a:r>
              <a:rPr lang="en-US" sz="1800" b="1" dirty="0">
                <a:solidFill>
                  <a:schemeClr val="accent1"/>
                </a:solidFill>
                <a:latin typeface="Corbel" panose="020B0503020204020204" pitchFamily="34" charset="0"/>
              </a:rPr>
              <a:t>POST /</a:t>
            </a:r>
            <a:r>
              <a:rPr lang="en-US" sz="1800" b="1" dirty="0" err="1">
                <a:solidFill>
                  <a:schemeClr val="accent1"/>
                </a:solidFill>
                <a:latin typeface="Corbel" panose="020B0503020204020204" pitchFamily="34" charset="0"/>
              </a:rPr>
              <a:t>make_prediction</a:t>
            </a:r>
            <a:r>
              <a:rPr lang="en-US" sz="1800" b="1" dirty="0">
                <a:solidFill>
                  <a:schemeClr val="accent1"/>
                </a:solidFill>
                <a:latin typeface="Corbel" panose="020B0503020204020204" pitchFamily="34" charset="0"/>
              </a:rPr>
              <a:t>	</a:t>
            </a:r>
            <a:r>
              <a:rPr lang="en-US" sz="1800" dirty="0">
                <a:latin typeface="Corbel" panose="020B0503020204020204" pitchFamily="34" charset="0"/>
              </a:rPr>
              <a:t>get requested values, create </a:t>
            </a:r>
            <a:r>
              <a:rPr lang="en-US" sz="1800" dirty="0" err="1">
                <a:latin typeface="Corbel" panose="020B0503020204020204" pitchFamily="34" charset="0"/>
              </a:rPr>
              <a:t>dataframe</a:t>
            </a:r>
            <a:r>
              <a:rPr lang="en-US" sz="1800" dirty="0">
                <a:latin typeface="Corbel" panose="020B0503020204020204" pitchFamily="34" charset="0"/>
              </a:rPr>
              <a:t> and make predictions</a:t>
            </a:r>
            <a:r>
              <a:rPr lang="en-US" sz="1800" b="1" dirty="0">
                <a:latin typeface="Corbel" panose="020B0503020204020204" pitchFamily="34" charset="0"/>
              </a:rPr>
              <a:t>	</a:t>
            </a:r>
            <a:endParaRPr sz="1800" b="1" dirty="0">
              <a:latin typeface="Corbel" panose="020B0503020204020204" pitchFamily="34" charset="0"/>
            </a:endParaRPr>
          </a:p>
          <a:p>
            <a:pPr marL="0" lvl="0" indent="0" algn="l" rtl="0">
              <a:spcBef>
                <a:spcPts val="1000"/>
              </a:spcBef>
              <a:spcAft>
                <a:spcPts val="0"/>
              </a:spcAft>
              <a:buSzPts val="605"/>
              <a:buNone/>
            </a:pPr>
            <a:r>
              <a:rPr lang="en-US" sz="1800" b="1" dirty="0">
                <a:latin typeface="Corbel" panose="020B0503020204020204" pitchFamily="34" charset="0"/>
              </a:rPr>
              <a:t>	</a:t>
            </a:r>
            <a:r>
              <a:rPr lang="en-US" sz="1800" b="1" dirty="0" smtClean="0">
                <a:latin typeface="Corbel" panose="020B0503020204020204" pitchFamily="34" charset="0"/>
              </a:rPr>
              <a:t>info</a:t>
            </a:r>
            <a:r>
              <a:rPr lang="en-US" sz="1800" b="1" dirty="0">
                <a:latin typeface="Corbel" panose="020B0503020204020204" pitchFamily="34" charset="0"/>
              </a:rPr>
              <a:t>:</a:t>
            </a:r>
            <a:endParaRPr sz="1800" b="1" dirty="0">
              <a:latin typeface="Corbel" panose="020B0503020204020204" pitchFamily="34" charset="0"/>
            </a:endParaRPr>
          </a:p>
          <a:p>
            <a:pPr marL="0" lvl="0" indent="0" algn="l" rtl="0">
              <a:spcBef>
                <a:spcPts val="300"/>
              </a:spcBef>
              <a:spcAft>
                <a:spcPts val="0"/>
              </a:spcAft>
              <a:buSzPts val="605"/>
              <a:buNone/>
            </a:pPr>
            <a:r>
              <a:rPr lang="en-US" sz="1800" dirty="0">
                <a:latin typeface="Corbel" panose="020B0503020204020204" pitchFamily="34" charset="0"/>
              </a:rPr>
              <a:t>	</a:t>
            </a:r>
            <a:r>
              <a:rPr lang="en-US" sz="1800" b="1" dirty="0" smtClean="0">
                <a:solidFill>
                  <a:schemeClr val="accent1"/>
                </a:solidFill>
                <a:latin typeface="Corbel" panose="020B0503020204020204" pitchFamily="34" charset="0"/>
              </a:rPr>
              <a:t>GET </a:t>
            </a:r>
            <a:r>
              <a:rPr lang="en-US" sz="1800" b="1" dirty="0">
                <a:solidFill>
                  <a:schemeClr val="accent1"/>
                </a:solidFill>
                <a:latin typeface="Corbel" panose="020B0503020204020204" pitchFamily="34" charset="0"/>
              </a:rPr>
              <a:t>/</a:t>
            </a:r>
            <a:r>
              <a:rPr lang="en-US" sz="1800" b="1" dirty="0" err="1">
                <a:solidFill>
                  <a:schemeClr val="accent1"/>
                </a:solidFill>
                <a:latin typeface="Corbel" panose="020B0503020204020204" pitchFamily="34" charset="0"/>
              </a:rPr>
              <a:t>job_titles</a:t>
            </a:r>
            <a:r>
              <a:rPr lang="en-US" sz="1800" dirty="0">
                <a:solidFill>
                  <a:schemeClr val="accent1"/>
                </a:solidFill>
                <a:latin typeface="Corbel" panose="020B0503020204020204" pitchFamily="34" charset="0"/>
              </a:rPr>
              <a:t>	</a:t>
            </a:r>
            <a:r>
              <a:rPr lang="en-US" sz="1800" dirty="0">
                <a:latin typeface="Corbel" panose="020B0503020204020204" pitchFamily="34" charset="0"/>
              </a:rPr>
              <a:t>return titles list</a:t>
            </a:r>
            <a:endParaRPr sz="1800" dirty="0">
              <a:latin typeface="Corbel" panose="020B0503020204020204" pitchFamily="34" charset="0"/>
            </a:endParaRPr>
          </a:p>
          <a:p>
            <a:pPr marL="457200" lvl="0" indent="457200" algn="l" rtl="0">
              <a:spcBef>
                <a:spcPts val="1200"/>
              </a:spcBef>
              <a:spcAft>
                <a:spcPts val="0"/>
              </a:spcAft>
              <a:buClr>
                <a:schemeClr val="dk1"/>
              </a:buClr>
              <a:buSzPts val="605"/>
              <a:buFont typeface="Arial"/>
              <a:buNone/>
            </a:pPr>
            <a:r>
              <a:rPr lang="en-US" sz="1800" b="1" dirty="0">
                <a:solidFill>
                  <a:schemeClr val="accent1"/>
                </a:solidFill>
                <a:latin typeface="Corbel" panose="020B0503020204020204" pitchFamily="34" charset="0"/>
              </a:rPr>
              <a:t>GET /countries</a:t>
            </a:r>
            <a:r>
              <a:rPr lang="en-US" sz="1800" dirty="0">
                <a:latin typeface="Corbel" panose="020B0503020204020204" pitchFamily="34" charset="0"/>
              </a:rPr>
              <a:t>	return country list</a:t>
            </a:r>
            <a:endParaRPr sz="1800" dirty="0">
              <a:latin typeface="Corbel" panose="020B0503020204020204" pitchFamily="34" charset="0"/>
            </a:endParaRPr>
          </a:p>
          <a:p>
            <a:pPr marL="457200" lvl="0" indent="457200" algn="l" rtl="0">
              <a:spcBef>
                <a:spcPts val="1200"/>
              </a:spcBef>
              <a:spcAft>
                <a:spcPts val="0"/>
              </a:spcAft>
              <a:buClr>
                <a:schemeClr val="dk1"/>
              </a:buClr>
              <a:buSzPts val="605"/>
              <a:buFont typeface="Arial"/>
              <a:buNone/>
            </a:pPr>
            <a:r>
              <a:rPr lang="en-US" sz="1800" b="1" dirty="0">
                <a:solidFill>
                  <a:schemeClr val="accent1"/>
                </a:solidFill>
                <a:latin typeface="Corbel" panose="020B0503020204020204" pitchFamily="34" charset="0"/>
              </a:rPr>
              <a:t>GET /skills</a:t>
            </a:r>
            <a:r>
              <a:rPr lang="en-US" sz="1800" dirty="0">
                <a:latin typeface="Corbel" panose="020B0503020204020204" pitchFamily="34" charset="0"/>
              </a:rPr>
              <a:t>	return skills list</a:t>
            </a:r>
            <a:endParaRPr sz="1800" dirty="0">
              <a:latin typeface="Corbel" panose="020B0503020204020204" pitchFamily="34" charset="0"/>
            </a:endParaRPr>
          </a:p>
          <a:p>
            <a:pPr marL="457200" lvl="0" indent="457200" algn="l" rtl="0">
              <a:spcBef>
                <a:spcPts val="1200"/>
              </a:spcBef>
              <a:spcAft>
                <a:spcPts val="0"/>
              </a:spcAft>
              <a:buClr>
                <a:schemeClr val="dk1"/>
              </a:buClr>
              <a:buSzPts val="605"/>
              <a:buFont typeface="Arial"/>
              <a:buNone/>
            </a:pPr>
            <a:r>
              <a:rPr lang="en-US" sz="1800" b="1" dirty="0">
                <a:solidFill>
                  <a:schemeClr val="accent1"/>
                </a:solidFill>
                <a:latin typeface="Corbel" panose="020B0503020204020204" pitchFamily="34" charset="0"/>
              </a:rPr>
              <a:t>GET /experience</a:t>
            </a:r>
            <a:r>
              <a:rPr lang="en-US" sz="1800" b="1" dirty="0">
                <a:latin typeface="Corbel" panose="020B0503020204020204" pitchFamily="34" charset="0"/>
              </a:rPr>
              <a:t>	</a:t>
            </a:r>
            <a:r>
              <a:rPr lang="en-US" sz="1800" dirty="0">
                <a:latin typeface="Corbel" panose="020B0503020204020204" pitchFamily="34" charset="0"/>
              </a:rPr>
              <a:t>return experience list</a:t>
            </a:r>
            <a:endParaRPr sz="1800" dirty="0">
              <a:latin typeface="Corbel" panose="020B0503020204020204" pitchFamily="34" charset="0"/>
            </a:endParaRPr>
          </a:p>
          <a:p>
            <a:pPr marL="0" lvl="0" indent="0" algn="l" rtl="0">
              <a:spcBef>
                <a:spcPts val="1200"/>
              </a:spcBef>
              <a:spcAft>
                <a:spcPts val="0"/>
              </a:spcAft>
              <a:buSzPts val="605"/>
              <a:buNone/>
            </a:pPr>
            <a:endParaRPr sz="1800" dirty="0">
              <a:highlight>
                <a:srgbClr val="FFFFFF"/>
              </a:highlight>
              <a:latin typeface="Corbel" panose="020B0503020204020204" pitchFamily="34" charset="0"/>
              <a:ea typeface="Arial"/>
              <a:cs typeface="Arial"/>
              <a:sym typeface="Arial"/>
            </a:endParaRPr>
          </a:p>
          <a:p>
            <a:pPr marL="0" lvl="0" indent="0">
              <a:spcBef>
                <a:spcPts val="1200"/>
              </a:spcBef>
              <a:buSzPts val="605"/>
              <a:buNone/>
            </a:pPr>
            <a:r>
              <a:rPr lang="en-US" sz="1800" dirty="0" smtClean="0">
                <a:latin typeface="Corbel" panose="020B0503020204020204" pitchFamily="34" charset="0"/>
              </a:rPr>
              <a:t>Server </a:t>
            </a:r>
            <a:r>
              <a:rPr lang="en-US" sz="1800" dirty="0" err="1">
                <a:latin typeface="Corbel" panose="020B0503020204020204" pitchFamily="34" charset="0"/>
              </a:rPr>
              <a:t>U</a:t>
            </a:r>
            <a:r>
              <a:rPr lang="en-US" sz="1800" dirty="0" err="1" smtClean="0">
                <a:latin typeface="Corbel" panose="020B0503020204020204" pitchFamily="34" charset="0"/>
              </a:rPr>
              <a:t>vicorn</a:t>
            </a:r>
            <a:r>
              <a:rPr lang="en-US" sz="1800" dirty="0" smtClean="0">
                <a:latin typeface="Corbel" panose="020B0503020204020204" pitchFamily="34" charset="0"/>
              </a:rPr>
              <a:t> </a:t>
            </a:r>
            <a:r>
              <a:rPr lang="en-US" sz="1800" dirty="0" err="1">
                <a:latin typeface="Corbel" panose="020B0503020204020204" pitchFamily="34" charset="0"/>
              </a:rPr>
              <a:t>fastAPI</a:t>
            </a:r>
            <a:endParaRPr sz="1800" dirty="0">
              <a:latin typeface="Corbel" panose="020B0503020204020204" pitchFamily="34" charset="0"/>
            </a:endParaRPr>
          </a:p>
          <a:p>
            <a:pPr marL="285750" lvl="0" indent="-101600" algn="l" rtl="0">
              <a:spcBef>
                <a:spcPts val="1200"/>
              </a:spcBef>
              <a:spcAft>
                <a:spcPts val="0"/>
              </a:spcAft>
              <a:buSzPts val="1595"/>
              <a:buNone/>
            </a:pPr>
            <a:endParaRPr sz="1800" dirty="0">
              <a:latin typeface="Corbel" panose="020B0503020204020204" pitchFamily="34" charset="0"/>
            </a:endParaRPr>
          </a:p>
        </p:txBody>
      </p:sp>
      <p:sp>
        <p:nvSpPr>
          <p:cNvPr id="250" name="Google Shape;250;p8"/>
          <p:cNvSpPr txBox="1"/>
          <p:nvPr/>
        </p:nvSpPr>
        <p:spPr>
          <a:xfrm>
            <a:off x="2763521" y="229199"/>
            <a:ext cx="7447200" cy="624600"/>
          </a:xfrm>
          <a:prstGeom prst="rect">
            <a:avLst/>
          </a:prstGeom>
          <a:gradFill>
            <a:gsLst>
              <a:gs pos="0">
                <a:srgbClr val="B9D9F5"/>
              </a:gs>
              <a:gs pos="100000">
                <a:srgbClr val="75BCEF"/>
              </a:gs>
            </a:gsLst>
            <a:lin ang="5400012" scaled="0"/>
          </a:gradFill>
          <a:ln w="9525" cap="rnd" cmpd="sng">
            <a:solidFill>
              <a:srgbClr val="ABD2F4"/>
            </a:solidFill>
            <a:prstDash val="solid"/>
            <a:round/>
            <a:headEnd type="none" w="sm" len="sm"/>
            <a:tailEnd type="none" w="sm" len="sm"/>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2800"/>
              <a:buFont typeface="Quintessential"/>
              <a:buNone/>
            </a:pPr>
            <a:r>
              <a:rPr lang="en-US" sz="2800" dirty="0">
                <a:solidFill>
                  <a:schemeClr val="dk1"/>
                </a:solidFill>
                <a:latin typeface="Monotype Corsiva" panose="03010101010201010101" pitchFamily="66" charset="0"/>
                <a:ea typeface="Quintessential"/>
                <a:cs typeface="Quintessential"/>
                <a:sym typeface="Quintessential"/>
              </a:rPr>
              <a:t>Salary Predictions API Service</a:t>
            </a:r>
            <a:endParaRPr sz="2800" dirty="0">
              <a:solidFill>
                <a:schemeClr val="dk1"/>
              </a:solidFill>
              <a:latin typeface="Monotype Corsiva" panose="03010101010201010101" pitchFamily="66" charset="0"/>
              <a:ea typeface="Quintessential"/>
              <a:cs typeface="Quintessential"/>
              <a:sym typeface="Quintessential"/>
            </a:endParaRPr>
          </a:p>
        </p:txBody>
      </p:sp>
    </p:spTree>
  </p:cSld>
  <p:clrMapOvr>
    <a:masterClrMapping/>
  </p:clrMapOvr>
  <p:transition spd="slow">
    <p:comb/>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0"/>
          <p:cNvSpPr txBox="1">
            <a:spLocks noGrp="1"/>
          </p:cNvSpPr>
          <p:nvPr>
            <p:ph type="body" idx="1"/>
          </p:nvPr>
        </p:nvSpPr>
        <p:spPr>
          <a:xfrm>
            <a:off x="1350687" y="1442350"/>
            <a:ext cx="10272900" cy="4353650"/>
          </a:xfrm>
          <a:prstGeom prst="rect">
            <a:avLst/>
          </a:prstGeom>
          <a:noFill/>
          <a:ln>
            <a:noFill/>
          </a:ln>
        </p:spPr>
        <p:txBody>
          <a:bodyPr spcFirstLastPara="1" wrap="square" lIns="91425" tIns="45700" rIns="91425" bIns="45700" anchor="t" anchorCtr="0">
            <a:noAutofit/>
          </a:bodyPr>
          <a:lstStyle/>
          <a:p>
            <a:pPr>
              <a:lnSpc>
                <a:spcPct val="200000"/>
              </a:lnSpc>
              <a:spcBef>
                <a:spcPts val="0"/>
              </a:spcBef>
            </a:pPr>
            <a:r>
              <a:rPr lang="en-US" sz="1800" dirty="0"/>
              <a:t>Database was build in a way that enables insertion of future data sources, not all fields are used yet but it should easy to add more</a:t>
            </a:r>
            <a:endParaRPr sz="1800" dirty="0"/>
          </a:p>
          <a:p>
            <a:pPr>
              <a:lnSpc>
                <a:spcPct val="200000"/>
              </a:lnSpc>
              <a:spcBef>
                <a:spcPts val="0"/>
              </a:spcBef>
            </a:pPr>
            <a:r>
              <a:rPr lang="en-US" sz="1800" dirty="0"/>
              <a:t>Integration a CI/CD Pipeline</a:t>
            </a:r>
            <a:endParaRPr sz="1800" dirty="0"/>
          </a:p>
          <a:p>
            <a:pPr>
              <a:lnSpc>
                <a:spcPct val="200000"/>
              </a:lnSpc>
              <a:spcBef>
                <a:spcPts val="0"/>
              </a:spcBef>
            </a:pPr>
            <a:r>
              <a:rPr lang="en-US" sz="1800" dirty="0"/>
              <a:t>splitting the pipeline in 3 separate </a:t>
            </a:r>
            <a:r>
              <a:rPr lang="en-US" sz="1800" dirty="0" err="1"/>
              <a:t>microservices</a:t>
            </a:r>
            <a:r>
              <a:rPr lang="en-US" sz="1800" dirty="0"/>
              <a:t> is too complicated, we also removed the 2nd database -&gt; easier implementation of the pipeline with airflow</a:t>
            </a:r>
            <a:endParaRPr sz="1800" dirty="0"/>
          </a:p>
          <a:p>
            <a:pPr>
              <a:lnSpc>
                <a:spcPct val="200000"/>
              </a:lnSpc>
              <a:spcBef>
                <a:spcPts val="0"/>
              </a:spcBef>
            </a:pPr>
            <a:r>
              <a:rPr lang="en-US" sz="1800" dirty="0"/>
              <a:t>more ML models and selection according to score</a:t>
            </a:r>
            <a:endParaRPr sz="1800" dirty="0"/>
          </a:p>
          <a:p>
            <a:pPr>
              <a:lnSpc>
                <a:spcPct val="200000"/>
              </a:lnSpc>
              <a:spcBef>
                <a:spcPts val="0"/>
              </a:spcBef>
            </a:pPr>
            <a:r>
              <a:rPr lang="en-US" sz="1800" dirty="0"/>
              <a:t>enable scalability with </a:t>
            </a:r>
            <a:r>
              <a:rPr lang="en-US" sz="1800" dirty="0" err="1"/>
              <a:t>kubernetes</a:t>
            </a:r>
            <a:endParaRPr sz="1800" dirty="0"/>
          </a:p>
        </p:txBody>
      </p:sp>
      <p:sp>
        <p:nvSpPr>
          <p:cNvPr id="257" name="Google Shape;257;p10"/>
          <p:cNvSpPr txBox="1"/>
          <p:nvPr/>
        </p:nvSpPr>
        <p:spPr>
          <a:xfrm>
            <a:off x="2763521" y="229199"/>
            <a:ext cx="7447200" cy="624600"/>
          </a:xfrm>
          <a:prstGeom prst="rect">
            <a:avLst/>
          </a:prstGeom>
          <a:gradFill>
            <a:gsLst>
              <a:gs pos="0">
                <a:srgbClr val="B9D9F5"/>
              </a:gs>
              <a:gs pos="100000">
                <a:srgbClr val="75BCEF"/>
              </a:gs>
            </a:gsLst>
            <a:lin ang="5400012" scaled="0"/>
          </a:gradFill>
          <a:ln w="9525" cap="rnd" cmpd="sng">
            <a:solidFill>
              <a:srgbClr val="ABD2F4"/>
            </a:solidFill>
            <a:prstDash val="solid"/>
            <a:round/>
            <a:headEnd type="none" w="sm" len="sm"/>
            <a:tailEnd type="none" w="sm" len="sm"/>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None/>
            </a:pPr>
            <a:r>
              <a:rPr lang="en-US" sz="2800" dirty="0">
                <a:solidFill>
                  <a:schemeClr val="dk1"/>
                </a:solidFill>
                <a:latin typeface="Monotype Corsiva" panose="03010101010201010101" pitchFamily="66" charset="0"/>
                <a:ea typeface="Quintessential"/>
                <a:cs typeface="Quintessential"/>
                <a:sym typeface="Quintessential"/>
              </a:rPr>
              <a:t>Outlook &amp; Potentials </a:t>
            </a:r>
            <a:endParaRPr sz="2800" dirty="0">
              <a:solidFill>
                <a:schemeClr val="dk1"/>
              </a:solidFill>
              <a:latin typeface="Monotype Corsiva" panose="03010101010201010101" pitchFamily="66" charset="0"/>
              <a:ea typeface="Quintessential"/>
              <a:cs typeface="Quintessential"/>
              <a:sym typeface="Quintessentia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
          <p:cNvSpPr txBox="1"/>
          <p:nvPr/>
        </p:nvSpPr>
        <p:spPr>
          <a:xfrm>
            <a:off x="3339317" y="4145761"/>
            <a:ext cx="6393900" cy="193895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Arial"/>
              <a:buChar char="•"/>
            </a:pPr>
            <a:r>
              <a:rPr lang="en-US" sz="2000" dirty="0">
                <a:solidFill>
                  <a:schemeClr val="dk1"/>
                </a:solidFill>
                <a:latin typeface="Corbel"/>
                <a:ea typeface="Corbel"/>
                <a:cs typeface="Corbel"/>
                <a:sym typeface="Corbel"/>
              </a:rPr>
              <a:t>The team: Andreas Wagner, Boris Tsonkov, Yue Wang.</a:t>
            </a:r>
            <a:endParaRPr sz="1800" dirty="0"/>
          </a:p>
          <a:p>
            <a:pPr marL="285750" marR="0" lvl="0" indent="-285750" algn="l" rtl="0">
              <a:spcBef>
                <a:spcPts val="0"/>
              </a:spcBef>
              <a:spcAft>
                <a:spcPts val="0"/>
              </a:spcAft>
              <a:buClr>
                <a:schemeClr val="dk1"/>
              </a:buClr>
              <a:buSzPts val="1600"/>
              <a:buFont typeface="Arial"/>
              <a:buChar char="•"/>
            </a:pPr>
            <a:r>
              <a:rPr lang="en-US" sz="2000" dirty="0">
                <a:solidFill>
                  <a:schemeClr val="dk1"/>
                </a:solidFill>
                <a:latin typeface="Corbel"/>
                <a:ea typeface="Corbel"/>
                <a:cs typeface="Corbel"/>
                <a:sym typeface="Corbel"/>
              </a:rPr>
              <a:t>Purpose: Addressing salary estimation for job postings.</a:t>
            </a:r>
            <a:endParaRPr sz="1800" dirty="0"/>
          </a:p>
          <a:p>
            <a:pPr marL="285750" marR="0" lvl="0" indent="-285750" algn="l" rtl="0">
              <a:spcBef>
                <a:spcPts val="0"/>
              </a:spcBef>
              <a:spcAft>
                <a:spcPts val="0"/>
              </a:spcAft>
              <a:buClr>
                <a:schemeClr val="dk1"/>
              </a:buClr>
              <a:buSzPts val="1600"/>
              <a:buFont typeface="Arial"/>
              <a:buChar char="•"/>
            </a:pPr>
            <a:r>
              <a:rPr lang="en-US" sz="2000" dirty="0">
                <a:solidFill>
                  <a:schemeClr val="dk1"/>
                </a:solidFill>
                <a:latin typeface="Corbel"/>
                <a:ea typeface="Corbel"/>
                <a:cs typeface="Corbel"/>
                <a:sym typeface="Corbel"/>
              </a:rPr>
              <a:t>User benefits: Enhanced career decision-making through accurate salary insights.</a:t>
            </a:r>
            <a:endParaRPr sz="1800" dirty="0"/>
          </a:p>
          <a:p>
            <a:pPr marL="285750" marR="0" lvl="0" indent="-285750" algn="l" rtl="0">
              <a:spcBef>
                <a:spcPts val="0"/>
              </a:spcBef>
              <a:spcAft>
                <a:spcPts val="0"/>
              </a:spcAft>
              <a:buClr>
                <a:schemeClr val="dk1"/>
              </a:buClr>
              <a:buSzPts val="1600"/>
              <a:buFont typeface="Arial"/>
              <a:buChar char="•"/>
            </a:pPr>
            <a:r>
              <a:rPr lang="en-US" sz="2000" dirty="0">
                <a:solidFill>
                  <a:schemeClr val="dk1"/>
                </a:solidFill>
                <a:latin typeface="Corbel"/>
                <a:ea typeface="Corbel"/>
                <a:cs typeface="Corbel"/>
                <a:sym typeface="Corbel"/>
              </a:rPr>
              <a:t>Interface: Simple API for accessing the trained model.</a:t>
            </a:r>
            <a:endParaRPr sz="1800" dirty="0"/>
          </a:p>
          <a:p>
            <a:pPr marL="285750" marR="0" lvl="0" indent="-285750" algn="l" rtl="0">
              <a:spcBef>
                <a:spcPts val="0"/>
              </a:spcBef>
              <a:spcAft>
                <a:spcPts val="0"/>
              </a:spcAft>
              <a:buClr>
                <a:schemeClr val="dk1"/>
              </a:buClr>
              <a:buSzPts val="1600"/>
              <a:buFont typeface="Arial"/>
              <a:buChar char="•"/>
            </a:pPr>
            <a:r>
              <a:rPr lang="en-US" sz="2000" dirty="0">
                <a:solidFill>
                  <a:schemeClr val="dk1"/>
                </a:solidFill>
                <a:latin typeface="Corbel"/>
                <a:ea typeface="Corbel"/>
                <a:cs typeface="Corbel"/>
                <a:sym typeface="Corbel"/>
              </a:rPr>
              <a:t>Specific focus: Data-related job postings.</a:t>
            </a:r>
            <a:endParaRPr sz="1800" dirty="0"/>
          </a:p>
        </p:txBody>
      </p:sp>
      <p:sp>
        <p:nvSpPr>
          <p:cNvPr id="162" name="Google Shape;162;p2"/>
          <p:cNvSpPr txBox="1"/>
          <p:nvPr/>
        </p:nvSpPr>
        <p:spPr>
          <a:xfrm>
            <a:off x="2966720" y="237069"/>
            <a:ext cx="7189894" cy="523180"/>
          </a:xfrm>
          <a:prstGeom prst="rect">
            <a:avLst/>
          </a:prstGeom>
          <a:gradFill>
            <a:gsLst>
              <a:gs pos="0">
                <a:srgbClr val="B9D9F5"/>
              </a:gs>
              <a:gs pos="100000">
                <a:srgbClr val="75BCEF"/>
              </a:gs>
            </a:gsLst>
            <a:lin ang="5400000" scaled="0"/>
          </a:gradFill>
          <a:ln w="9525" cap="rnd" cmpd="sng">
            <a:solidFill>
              <a:srgbClr val="ABD2F4"/>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dirty="0">
                <a:solidFill>
                  <a:schemeClr val="dk1"/>
                </a:solidFill>
                <a:latin typeface="Monotype Corsiva" panose="03010101010201010101" pitchFamily="66" charset="0"/>
                <a:ea typeface="Quintessential"/>
                <a:cs typeface="Quintessential"/>
                <a:sym typeface="Quintessential"/>
              </a:rPr>
              <a:t>Welcome to the Salary Estimation Application</a:t>
            </a:r>
            <a:endParaRPr sz="2800" i="1" dirty="0">
              <a:solidFill>
                <a:schemeClr val="dk1"/>
              </a:solidFill>
              <a:latin typeface="Monotype Corsiva" panose="03010101010201010101" pitchFamily="66" charset="0"/>
              <a:ea typeface="Quintessential"/>
              <a:cs typeface="Quintessential"/>
              <a:sym typeface="Quintessential"/>
            </a:endParaRPr>
          </a:p>
        </p:txBody>
      </p:sp>
      <p:pic>
        <p:nvPicPr>
          <p:cNvPr id="163" name="Google Shape;163;p2"/>
          <p:cNvPicPr preferRelativeResize="0"/>
          <p:nvPr/>
        </p:nvPicPr>
        <p:blipFill rotWithShape="1">
          <a:blip r:embed="rId3">
            <a:alphaModFix/>
          </a:blip>
          <a:srcRect/>
          <a:stretch/>
        </p:blipFill>
        <p:spPr>
          <a:xfrm>
            <a:off x="2091488" y="1300449"/>
            <a:ext cx="8889558" cy="2490528"/>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
          <p:cNvSpPr txBox="1"/>
          <p:nvPr/>
        </p:nvSpPr>
        <p:spPr>
          <a:xfrm>
            <a:off x="1536200" y="4570400"/>
            <a:ext cx="4055400" cy="12006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1800"/>
              <a:buFont typeface="Corbel"/>
              <a:buChar char="•"/>
            </a:pPr>
            <a:r>
              <a:rPr lang="en-US" sz="1800" dirty="0">
                <a:solidFill>
                  <a:schemeClr val="dk1"/>
                </a:solidFill>
                <a:latin typeface="Corbel"/>
                <a:ea typeface="Corbel"/>
                <a:cs typeface="Corbel"/>
                <a:sym typeface="Corbel"/>
              </a:rPr>
              <a:t>Data Source Exploration</a:t>
            </a:r>
            <a:endParaRPr sz="1800" dirty="0">
              <a:solidFill>
                <a:schemeClr val="dk1"/>
              </a:solidFill>
              <a:latin typeface="Corbel"/>
              <a:ea typeface="Corbel"/>
              <a:cs typeface="Corbel"/>
              <a:sym typeface="Corbel"/>
            </a:endParaRPr>
          </a:p>
          <a:p>
            <a:pPr marL="285750" marR="0" lvl="0" indent="-285750" algn="l" rtl="0">
              <a:lnSpc>
                <a:spcPct val="150000"/>
              </a:lnSpc>
              <a:spcBef>
                <a:spcPts val="0"/>
              </a:spcBef>
              <a:spcAft>
                <a:spcPts val="0"/>
              </a:spcAft>
              <a:buClr>
                <a:schemeClr val="dk1"/>
              </a:buClr>
              <a:buSzPts val="1800"/>
              <a:buFont typeface="Corbel"/>
              <a:buChar char="•"/>
            </a:pPr>
            <a:r>
              <a:rPr lang="en-US" sz="1800" dirty="0" err="1">
                <a:solidFill>
                  <a:schemeClr val="dk1"/>
                </a:solidFill>
                <a:latin typeface="Corbel"/>
                <a:ea typeface="Corbel"/>
                <a:cs typeface="Corbel"/>
                <a:sym typeface="Corbel"/>
              </a:rPr>
              <a:t>Microservices</a:t>
            </a:r>
            <a:r>
              <a:rPr lang="en-US" sz="1800" dirty="0">
                <a:solidFill>
                  <a:schemeClr val="dk1"/>
                </a:solidFill>
                <a:latin typeface="Corbel"/>
                <a:ea typeface="Corbel"/>
                <a:cs typeface="Corbel"/>
                <a:sym typeface="Corbel"/>
              </a:rPr>
              <a:t> Decision</a:t>
            </a:r>
            <a:endParaRPr sz="1800" dirty="0">
              <a:solidFill>
                <a:schemeClr val="dk1"/>
              </a:solidFill>
              <a:latin typeface="Corbel"/>
              <a:ea typeface="Corbel"/>
              <a:cs typeface="Corbel"/>
              <a:sym typeface="Corbel"/>
            </a:endParaRPr>
          </a:p>
          <a:p>
            <a:pPr marL="285750" marR="0" lvl="0" indent="-285750" algn="l" rtl="0">
              <a:lnSpc>
                <a:spcPct val="150000"/>
              </a:lnSpc>
              <a:spcBef>
                <a:spcPts val="0"/>
              </a:spcBef>
              <a:spcAft>
                <a:spcPts val="0"/>
              </a:spcAft>
              <a:buClr>
                <a:schemeClr val="dk1"/>
              </a:buClr>
              <a:buSzPts val="1800"/>
              <a:buFont typeface="Corbel"/>
              <a:buChar char="•"/>
            </a:pPr>
            <a:r>
              <a:rPr lang="en-US" sz="1800" dirty="0">
                <a:solidFill>
                  <a:schemeClr val="dk1"/>
                </a:solidFill>
                <a:latin typeface="Corbel"/>
                <a:ea typeface="Corbel"/>
                <a:cs typeface="Corbel"/>
                <a:sym typeface="Corbel"/>
              </a:rPr>
              <a:t>Docker Benefits</a:t>
            </a:r>
            <a:endParaRPr sz="1800" dirty="0">
              <a:solidFill>
                <a:schemeClr val="dk1"/>
              </a:solidFill>
              <a:latin typeface="Corbel"/>
              <a:ea typeface="Corbel"/>
              <a:cs typeface="Corbel"/>
              <a:sym typeface="Corbel"/>
            </a:endParaRPr>
          </a:p>
        </p:txBody>
      </p:sp>
      <p:pic>
        <p:nvPicPr>
          <p:cNvPr id="170" name="Google Shape;170;p3"/>
          <p:cNvPicPr preferRelativeResize="0"/>
          <p:nvPr/>
        </p:nvPicPr>
        <p:blipFill rotWithShape="1">
          <a:blip r:embed="rId3">
            <a:alphaModFix/>
          </a:blip>
          <a:srcRect/>
          <a:stretch/>
        </p:blipFill>
        <p:spPr>
          <a:xfrm>
            <a:off x="1536200" y="933200"/>
            <a:ext cx="6870076" cy="2415300"/>
          </a:xfrm>
          <a:prstGeom prst="rect">
            <a:avLst/>
          </a:prstGeom>
          <a:noFill/>
          <a:ln>
            <a:noFill/>
          </a:ln>
          <a:effectLst>
            <a:reflection stA="30000" endPos="30000" dist="5000" dir="5400000" sy="-100000" algn="bl" rotWithShape="0"/>
          </a:effectLst>
        </p:spPr>
      </p:pic>
      <p:pic>
        <p:nvPicPr>
          <p:cNvPr id="171" name="Google Shape;171;p3"/>
          <p:cNvPicPr preferRelativeResize="0"/>
          <p:nvPr/>
        </p:nvPicPr>
        <p:blipFill rotWithShape="1">
          <a:blip r:embed="rId4">
            <a:alphaModFix/>
          </a:blip>
          <a:srcRect/>
          <a:stretch/>
        </p:blipFill>
        <p:spPr>
          <a:xfrm>
            <a:off x="8914369" y="933196"/>
            <a:ext cx="2915100" cy="5181600"/>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72" name="Google Shape;172;p3"/>
          <p:cNvSpPr txBox="1">
            <a:spLocks noGrp="1"/>
          </p:cNvSpPr>
          <p:nvPr>
            <p:ph type="title" idx="4294967295"/>
          </p:nvPr>
        </p:nvSpPr>
        <p:spPr>
          <a:xfrm>
            <a:off x="2763521" y="229199"/>
            <a:ext cx="7447200" cy="624600"/>
          </a:xfrm>
          <a:prstGeom prst="rect">
            <a:avLst/>
          </a:prstGeom>
          <a:gradFill>
            <a:gsLst>
              <a:gs pos="0">
                <a:srgbClr val="B9D9F5"/>
              </a:gs>
              <a:gs pos="100000">
                <a:srgbClr val="75BCEF"/>
              </a:gs>
            </a:gsLst>
            <a:lin ang="5400012" scaled="0"/>
          </a:gradFill>
          <a:ln w="9525" cap="rnd" cmpd="sng">
            <a:solidFill>
              <a:srgbClr val="ABD2F4"/>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Quintessential"/>
              <a:buNone/>
            </a:pPr>
            <a:r>
              <a:rPr lang="en-US" sz="2800" dirty="0">
                <a:latin typeface="Monotype Corsiva" panose="03010101010201010101" pitchFamily="66" charset="0"/>
                <a:ea typeface="Quintessential"/>
                <a:cs typeface="Quintessential"/>
                <a:sym typeface="Quintessential"/>
              </a:rPr>
              <a:t>Technology Decisions</a:t>
            </a:r>
            <a:endParaRPr dirty="0">
              <a:latin typeface="Monotype Corsiva" panose="03010101010201010101" pitchFamily="66" charset="0"/>
            </a:endParaRPr>
          </a:p>
        </p:txBody>
      </p:sp>
      <p:sp>
        <p:nvSpPr>
          <p:cNvPr id="173" name="Google Shape;173;p3"/>
          <p:cNvSpPr txBox="1"/>
          <p:nvPr/>
        </p:nvSpPr>
        <p:spPr>
          <a:xfrm>
            <a:off x="5483700" y="4495100"/>
            <a:ext cx="2713500" cy="16753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1"/>
              </a:buClr>
              <a:buSzPts val="1800"/>
              <a:buFont typeface="Corbel"/>
              <a:buChar char="●"/>
            </a:pPr>
            <a:r>
              <a:rPr lang="en-US" sz="1800" dirty="0" err="1">
                <a:solidFill>
                  <a:schemeClr val="dk1"/>
                </a:solidFill>
                <a:latin typeface="Corbel"/>
                <a:ea typeface="Corbel"/>
                <a:cs typeface="Corbel"/>
                <a:sym typeface="Corbel"/>
              </a:rPr>
              <a:t>Postgres</a:t>
            </a:r>
            <a:r>
              <a:rPr lang="en-US" sz="1800" dirty="0">
                <a:solidFill>
                  <a:schemeClr val="dk1"/>
                </a:solidFill>
                <a:latin typeface="Corbel"/>
                <a:ea typeface="Corbel"/>
                <a:cs typeface="Corbel"/>
                <a:sym typeface="Corbel"/>
              </a:rPr>
              <a:t> Advantages</a:t>
            </a:r>
            <a:endParaRPr sz="1800" dirty="0">
              <a:solidFill>
                <a:schemeClr val="dk1"/>
              </a:solidFill>
              <a:latin typeface="Corbel"/>
              <a:ea typeface="Corbel"/>
              <a:cs typeface="Corbel"/>
              <a:sym typeface="Corbel"/>
            </a:endParaRPr>
          </a:p>
          <a:p>
            <a:pPr marL="457200" lvl="0" indent="-342900" algn="l" rtl="0">
              <a:lnSpc>
                <a:spcPct val="150000"/>
              </a:lnSpc>
              <a:spcBef>
                <a:spcPts val="0"/>
              </a:spcBef>
              <a:spcAft>
                <a:spcPts val="0"/>
              </a:spcAft>
              <a:buClr>
                <a:schemeClr val="dk1"/>
              </a:buClr>
              <a:buSzPts val="1800"/>
              <a:buFont typeface="Corbel"/>
              <a:buChar char="●"/>
            </a:pPr>
            <a:r>
              <a:rPr lang="en-US" sz="1800" dirty="0">
                <a:solidFill>
                  <a:schemeClr val="dk1"/>
                </a:solidFill>
                <a:latin typeface="Corbel"/>
                <a:ea typeface="Corbel"/>
                <a:cs typeface="Corbel"/>
                <a:sym typeface="Corbel"/>
              </a:rPr>
              <a:t>Database Strategy</a:t>
            </a:r>
            <a:endParaRPr sz="1800" dirty="0">
              <a:solidFill>
                <a:schemeClr val="dk1"/>
              </a:solidFill>
              <a:latin typeface="Corbel"/>
              <a:ea typeface="Corbel"/>
              <a:cs typeface="Corbel"/>
              <a:sym typeface="Corbel"/>
            </a:endParaRPr>
          </a:p>
          <a:p>
            <a:pPr marL="457200" lvl="0" indent="-342900" algn="l" rtl="0">
              <a:lnSpc>
                <a:spcPct val="150000"/>
              </a:lnSpc>
              <a:spcBef>
                <a:spcPts val="0"/>
              </a:spcBef>
              <a:spcAft>
                <a:spcPts val="0"/>
              </a:spcAft>
              <a:buClr>
                <a:schemeClr val="dk1"/>
              </a:buClr>
              <a:buSzPts val="1800"/>
              <a:buFont typeface="Corbel"/>
              <a:buChar char="●"/>
            </a:pPr>
            <a:r>
              <a:rPr lang="en-US" sz="1800" dirty="0" err="1">
                <a:solidFill>
                  <a:schemeClr val="dk1"/>
                </a:solidFill>
                <a:latin typeface="Corbel"/>
                <a:ea typeface="Corbel"/>
                <a:cs typeface="Corbel"/>
                <a:sym typeface="Corbel"/>
              </a:rPr>
              <a:t>Uvicorn</a:t>
            </a:r>
            <a:r>
              <a:rPr lang="en-US" sz="1800" dirty="0">
                <a:solidFill>
                  <a:schemeClr val="dk1"/>
                </a:solidFill>
                <a:latin typeface="Corbel"/>
                <a:ea typeface="Corbel"/>
                <a:cs typeface="Corbel"/>
                <a:sym typeface="Corbel"/>
              </a:rPr>
              <a:t> for </a:t>
            </a:r>
            <a:r>
              <a:rPr lang="en-US" sz="1800" dirty="0" err="1">
                <a:solidFill>
                  <a:schemeClr val="dk1"/>
                </a:solidFill>
                <a:latin typeface="Corbel"/>
                <a:ea typeface="Corbel"/>
                <a:cs typeface="Corbel"/>
                <a:sym typeface="Corbel"/>
              </a:rPr>
              <a:t>FastAPI</a:t>
            </a:r>
            <a:endParaRPr sz="1900" dirty="0">
              <a:solidFill>
                <a:schemeClr val="dk1"/>
              </a:solidFill>
              <a:latin typeface="Corbel"/>
              <a:ea typeface="Corbel"/>
              <a:cs typeface="Corbel"/>
              <a:sym typeface="Corbe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4"/>
          <p:cNvSpPr txBox="1">
            <a:spLocks noGrp="1"/>
          </p:cNvSpPr>
          <p:nvPr>
            <p:ph type="title"/>
          </p:nvPr>
        </p:nvSpPr>
        <p:spPr>
          <a:xfrm>
            <a:off x="2763521" y="229199"/>
            <a:ext cx="7447279" cy="624662"/>
          </a:xfrm>
          <a:prstGeom prst="rect">
            <a:avLst/>
          </a:prstGeom>
          <a:gradFill>
            <a:gsLst>
              <a:gs pos="0">
                <a:srgbClr val="B9D9F5"/>
              </a:gs>
              <a:gs pos="100000">
                <a:srgbClr val="75BCEF"/>
              </a:gs>
            </a:gsLst>
            <a:lin ang="5400000" scaled="0"/>
          </a:gradFill>
          <a:ln w="9525" cap="rnd" cmpd="sng">
            <a:solidFill>
              <a:srgbClr val="ABD2F4"/>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800"/>
              <a:buFont typeface="Quintessential"/>
              <a:buNone/>
            </a:pPr>
            <a:r>
              <a:rPr lang="en-US" sz="2800" dirty="0">
                <a:solidFill>
                  <a:schemeClr val="dk1"/>
                </a:solidFill>
                <a:latin typeface="Monotype Corsiva" panose="03010101010201010101" pitchFamily="66" charset="0"/>
                <a:ea typeface="Quintessential"/>
                <a:cs typeface="Quintessential"/>
                <a:sym typeface="Quintessential"/>
              </a:rPr>
              <a:t>Data Sources</a:t>
            </a:r>
            <a:endParaRPr dirty="0">
              <a:latin typeface="Monotype Corsiva" panose="03010101010201010101" pitchFamily="66" charset="0"/>
            </a:endParaRPr>
          </a:p>
        </p:txBody>
      </p:sp>
      <p:sp>
        <p:nvSpPr>
          <p:cNvPr id="180" name="Google Shape;180;p4"/>
          <p:cNvSpPr txBox="1">
            <a:spLocks noGrp="1"/>
          </p:cNvSpPr>
          <p:nvPr>
            <p:ph type="body" idx="1"/>
          </p:nvPr>
        </p:nvSpPr>
        <p:spPr>
          <a:xfrm>
            <a:off x="5946490" y="4358708"/>
            <a:ext cx="5697300" cy="2367600"/>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2320"/>
              <a:buChar char="•"/>
            </a:pPr>
            <a:r>
              <a:rPr lang="en-US" sz="1800" dirty="0"/>
              <a:t>Overview of initial job boards considered with public APIs.</a:t>
            </a:r>
            <a:endParaRPr sz="2800" dirty="0"/>
          </a:p>
          <a:p>
            <a:pPr marL="285750" lvl="0" indent="-285750" algn="l" rtl="0">
              <a:spcBef>
                <a:spcPts val="920"/>
              </a:spcBef>
              <a:spcAft>
                <a:spcPts val="0"/>
              </a:spcAft>
              <a:buSzPts val="2320"/>
              <a:buChar char="•"/>
            </a:pPr>
            <a:r>
              <a:rPr lang="en-US" sz="1800" dirty="0"/>
              <a:t>Final selection of data sources: okjob.io, reed.co.uk, themuse.com.</a:t>
            </a:r>
            <a:endParaRPr sz="2800" dirty="0"/>
          </a:p>
          <a:p>
            <a:pPr marL="285750" lvl="0" indent="-285750" algn="l" rtl="0">
              <a:spcBef>
                <a:spcPts val="920"/>
              </a:spcBef>
              <a:spcAft>
                <a:spcPts val="0"/>
              </a:spcAft>
              <a:buSzPts val="2320"/>
              <a:buChar char="•"/>
            </a:pPr>
            <a:r>
              <a:rPr lang="en-US" sz="1800" dirty="0"/>
              <a:t>Benefits of chosen sources: Open APIs facilitating easy data retrieval.</a:t>
            </a:r>
            <a:endParaRPr sz="2800" dirty="0"/>
          </a:p>
        </p:txBody>
      </p:sp>
      <p:pic>
        <p:nvPicPr>
          <p:cNvPr id="181" name="Google Shape;181;p4"/>
          <p:cNvPicPr preferRelativeResize="0"/>
          <p:nvPr/>
        </p:nvPicPr>
        <p:blipFill rotWithShape="1">
          <a:blip r:embed="rId3">
            <a:alphaModFix/>
          </a:blip>
          <a:srcRect/>
          <a:stretch/>
        </p:blipFill>
        <p:spPr>
          <a:xfrm rot="1467279">
            <a:off x="691574" y="3869818"/>
            <a:ext cx="1595757" cy="1079008"/>
          </a:xfrm>
          <a:prstGeom prst="roundRect">
            <a:avLst>
              <a:gd name="adj" fmla="val 16667"/>
            </a:avLst>
          </a:prstGeom>
          <a:noFill/>
          <a:ln>
            <a:noFill/>
          </a:ln>
          <a:effectLst>
            <a:outerShdw blurRad="152400" dist="12000" dir="900000" sy="98000" kx="110000" ky="200000" algn="tl" rotWithShape="0">
              <a:srgbClr val="000000">
                <a:alpha val="29803"/>
              </a:srgbClr>
            </a:outerShdw>
          </a:effectLst>
        </p:spPr>
      </p:pic>
      <p:pic>
        <p:nvPicPr>
          <p:cNvPr id="182" name="Google Shape;182;p4"/>
          <p:cNvPicPr preferRelativeResize="0"/>
          <p:nvPr/>
        </p:nvPicPr>
        <p:blipFill rotWithShape="1">
          <a:blip r:embed="rId4">
            <a:alphaModFix/>
          </a:blip>
          <a:srcRect/>
          <a:stretch/>
        </p:blipFill>
        <p:spPr>
          <a:xfrm rot="-2146786">
            <a:off x="3157640" y="4255277"/>
            <a:ext cx="1337162" cy="586905"/>
          </a:xfrm>
          <a:prstGeom prst="roundRect">
            <a:avLst>
              <a:gd name="adj" fmla="val 50000"/>
            </a:avLst>
          </a:prstGeom>
          <a:noFill/>
          <a:ln>
            <a:noFill/>
          </a:ln>
          <a:effectLst>
            <a:outerShdw blurRad="152400" dist="12000" dir="900000" sy="98000" kx="110000" ky="200000" algn="tl" rotWithShape="0">
              <a:srgbClr val="000000">
                <a:alpha val="29803"/>
              </a:srgbClr>
            </a:outerShdw>
          </a:effectLst>
        </p:spPr>
      </p:pic>
      <p:pic>
        <p:nvPicPr>
          <p:cNvPr id="183" name="Google Shape;183;p4"/>
          <p:cNvPicPr preferRelativeResize="0"/>
          <p:nvPr/>
        </p:nvPicPr>
        <p:blipFill rotWithShape="1">
          <a:blip r:embed="rId5">
            <a:alphaModFix/>
          </a:blip>
          <a:srcRect/>
          <a:stretch/>
        </p:blipFill>
        <p:spPr>
          <a:xfrm rot="-400791">
            <a:off x="3078769" y="5521540"/>
            <a:ext cx="1494916" cy="664420"/>
          </a:xfrm>
          <a:prstGeom prst="rect">
            <a:avLst/>
          </a:prstGeom>
          <a:noFill/>
          <a:ln>
            <a:noFill/>
          </a:ln>
          <a:effectLst>
            <a:outerShdw blurRad="292100" dist="139700" dir="2700000" algn="tl" rotWithShape="0">
              <a:srgbClr val="333333">
                <a:alpha val="64705"/>
              </a:srgbClr>
            </a:outerShdw>
          </a:effectLst>
        </p:spPr>
      </p:pic>
      <p:pic>
        <p:nvPicPr>
          <p:cNvPr id="184" name="Google Shape;184;p4"/>
          <p:cNvPicPr preferRelativeResize="0"/>
          <p:nvPr/>
        </p:nvPicPr>
        <p:blipFill>
          <a:blip r:embed="rId6">
            <a:alphaModFix/>
          </a:blip>
          <a:stretch>
            <a:fillRect/>
          </a:stretch>
        </p:blipFill>
        <p:spPr>
          <a:xfrm>
            <a:off x="369900" y="1440238"/>
            <a:ext cx="11273890" cy="1893150"/>
          </a:xfrm>
          <a:prstGeom prst="rect">
            <a:avLst/>
          </a:prstGeom>
          <a:noFill/>
          <a:ln>
            <a:noFill/>
          </a:ln>
        </p:spPr>
      </p:pic>
      <p:pic>
        <p:nvPicPr>
          <p:cNvPr id="185" name="Google Shape;185;p4"/>
          <p:cNvPicPr preferRelativeResize="0"/>
          <p:nvPr/>
        </p:nvPicPr>
        <p:blipFill>
          <a:blip r:embed="rId7">
            <a:alphaModFix/>
          </a:blip>
          <a:stretch>
            <a:fillRect/>
          </a:stretch>
        </p:blipFill>
        <p:spPr>
          <a:xfrm>
            <a:off x="8086675" y="3385425"/>
            <a:ext cx="3557125" cy="961129"/>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5"/>
          <p:cNvSpPr txBox="1"/>
          <p:nvPr/>
        </p:nvSpPr>
        <p:spPr>
          <a:xfrm>
            <a:off x="2763521" y="229199"/>
            <a:ext cx="7447279" cy="624662"/>
          </a:xfrm>
          <a:prstGeom prst="rect">
            <a:avLst/>
          </a:prstGeom>
          <a:gradFill>
            <a:gsLst>
              <a:gs pos="0">
                <a:srgbClr val="B9D9F5"/>
              </a:gs>
              <a:gs pos="100000">
                <a:srgbClr val="75BCEF"/>
              </a:gs>
            </a:gsLst>
            <a:lin ang="5400000" scaled="0"/>
          </a:gradFill>
          <a:ln w="9525" cap="rnd" cmpd="sng">
            <a:solidFill>
              <a:srgbClr val="ABD2F4"/>
            </a:solidFill>
            <a:prstDash val="solid"/>
            <a:round/>
            <a:headEnd type="none" w="sm" len="sm"/>
            <a:tailEnd type="none" w="sm" len="sm"/>
          </a:ln>
        </p:spPr>
        <p:txBody>
          <a:bodyPr spcFirstLastPara="1" wrap="square" lIns="91425" tIns="45700" rIns="91425" bIns="45700" anchor="ctr" anchorCtr="0">
            <a:normAutofit/>
          </a:bodyPr>
          <a:lstStyle/>
          <a:p>
            <a:pPr marL="0" marR="0" lvl="0" indent="0" algn="ctr" rtl="0">
              <a:spcBef>
                <a:spcPts val="0"/>
              </a:spcBef>
              <a:spcAft>
                <a:spcPts val="0"/>
              </a:spcAft>
              <a:buClr>
                <a:schemeClr val="dk1"/>
              </a:buClr>
              <a:buSzPts val="2800"/>
              <a:buFont typeface="Quintessential"/>
              <a:buNone/>
            </a:pPr>
            <a:r>
              <a:rPr lang="en-US" sz="2800" cap="none" dirty="0">
                <a:solidFill>
                  <a:schemeClr val="dk1"/>
                </a:solidFill>
                <a:latin typeface="Monotype Corsiva" panose="03010101010201010101" pitchFamily="66" charset="0"/>
                <a:ea typeface="Quintessential"/>
                <a:cs typeface="Quintessential"/>
                <a:sym typeface="Quintessential"/>
              </a:rPr>
              <a:t>System Architecture</a:t>
            </a:r>
            <a:endParaRPr dirty="0">
              <a:latin typeface="Monotype Corsiva" panose="03010101010201010101" pitchFamily="66" charset="0"/>
            </a:endParaRPr>
          </a:p>
        </p:txBody>
      </p:sp>
      <p:pic>
        <p:nvPicPr>
          <p:cNvPr id="192" name="Google Shape;192;p5"/>
          <p:cNvPicPr preferRelativeResize="0"/>
          <p:nvPr/>
        </p:nvPicPr>
        <p:blipFill>
          <a:blip r:embed="rId3">
            <a:alphaModFix/>
          </a:blip>
          <a:stretch>
            <a:fillRect/>
          </a:stretch>
        </p:blipFill>
        <p:spPr>
          <a:xfrm>
            <a:off x="1402550" y="1110850"/>
            <a:ext cx="10603599" cy="47736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1ff53ffc67b_0_38"/>
          <p:cNvSpPr txBox="1"/>
          <p:nvPr/>
        </p:nvSpPr>
        <p:spPr>
          <a:xfrm>
            <a:off x="2763521" y="229199"/>
            <a:ext cx="7447200" cy="624600"/>
          </a:xfrm>
          <a:prstGeom prst="rect">
            <a:avLst/>
          </a:prstGeom>
          <a:gradFill>
            <a:gsLst>
              <a:gs pos="0">
                <a:srgbClr val="B9D9F5"/>
              </a:gs>
              <a:gs pos="100000">
                <a:srgbClr val="75BCEF"/>
              </a:gs>
            </a:gsLst>
            <a:lin ang="5400012" scaled="0"/>
          </a:gradFill>
          <a:ln w="9525" cap="rnd" cmpd="sng">
            <a:solidFill>
              <a:srgbClr val="ABD2F4"/>
            </a:solidFill>
            <a:prstDash val="solid"/>
            <a:round/>
            <a:headEnd type="none" w="sm" len="sm"/>
            <a:tailEnd type="none" w="sm" len="sm"/>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2800"/>
              <a:buFont typeface="Quintessential"/>
              <a:buNone/>
            </a:pPr>
            <a:r>
              <a:rPr lang="en-US" sz="2800" dirty="0" err="1">
                <a:solidFill>
                  <a:schemeClr val="dk1"/>
                </a:solidFill>
                <a:latin typeface="Monotype Corsiva" panose="03010101010201010101" pitchFamily="66" charset="0"/>
                <a:ea typeface="Quintessential"/>
                <a:cs typeface="Quintessential"/>
                <a:sym typeface="Quintessential"/>
              </a:rPr>
              <a:t>Microservices</a:t>
            </a:r>
            <a:r>
              <a:rPr lang="en-US" sz="2800" dirty="0">
                <a:solidFill>
                  <a:schemeClr val="dk1"/>
                </a:solidFill>
                <a:latin typeface="Monotype Corsiva" panose="03010101010201010101" pitchFamily="66" charset="0"/>
                <a:ea typeface="Quintessential"/>
                <a:cs typeface="Quintessential"/>
                <a:sym typeface="Quintessential"/>
              </a:rPr>
              <a:t> Interaction</a:t>
            </a:r>
            <a:endParaRPr sz="2800" dirty="0">
              <a:solidFill>
                <a:schemeClr val="dk1"/>
              </a:solidFill>
              <a:latin typeface="Monotype Corsiva" panose="03010101010201010101" pitchFamily="66" charset="0"/>
              <a:ea typeface="Quintessential"/>
              <a:cs typeface="Quintessential"/>
              <a:sym typeface="Quintessential"/>
            </a:endParaRPr>
          </a:p>
        </p:txBody>
      </p:sp>
      <p:sp>
        <p:nvSpPr>
          <p:cNvPr id="5" name="Google Shape;180;p4"/>
          <p:cNvSpPr txBox="1">
            <a:spLocks noGrp="1"/>
          </p:cNvSpPr>
          <p:nvPr>
            <p:ph type="body" idx="1"/>
          </p:nvPr>
        </p:nvSpPr>
        <p:spPr>
          <a:xfrm>
            <a:off x="1944000" y="928800"/>
            <a:ext cx="9064800" cy="5929200"/>
          </a:xfrm>
          <a:prstGeom prst="rect">
            <a:avLst/>
          </a:prstGeom>
          <a:noFill/>
          <a:ln>
            <a:noFill/>
          </a:ln>
        </p:spPr>
        <p:txBody>
          <a:bodyPr spcFirstLastPara="1" wrap="square" lIns="91425" tIns="45700" rIns="91425" bIns="45700" anchor="ctr" anchorCtr="0">
            <a:noAutofit/>
          </a:bodyPr>
          <a:lstStyle/>
          <a:p>
            <a:pPr marL="0" lvl="0" indent="0">
              <a:spcBef>
                <a:spcPts val="0"/>
              </a:spcBef>
              <a:buSzPts val="2320"/>
              <a:buNone/>
            </a:pPr>
            <a:r>
              <a:rPr lang="en-US" dirty="0" smtClean="0"/>
              <a:t>1. Initialization </a:t>
            </a:r>
            <a:r>
              <a:rPr lang="en-US" dirty="0"/>
              <a:t>and Installation:</a:t>
            </a:r>
          </a:p>
          <a:p>
            <a:pPr marL="742950" lvl="1" indent="-285750">
              <a:spcBef>
                <a:spcPts val="0"/>
              </a:spcBef>
              <a:buSzPts val="2320"/>
            </a:pPr>
            <a:r>
              <a:rPr lang="en-US" sz="1800" dirty="0"/>
              <a:t>The database is set up and remains permanently active to continuously store data.</a:t>
            </a:r>
          </a:p>
          <a:p>
            <a:pPr marL="742950" lvl="1" indent="-285750">
              <a:spcBef>
                <a:spcPts val="0"/>
              </a:spcBef>
              <a:buSzPts val="2320"/>
            </a:pPr>
            <a:r>
              <a:rPr lang="en-US" sz="1800" dirty="0"/>
              <a:t>During installation, the entire ETL and model creation pipeline is initiated, comprising the data retrieval, transformation, and model creation services. These services terminate upon completion of their tasks.</a:t>
            </a:r>
          </a:p>
          <a:p>
            <a:pPr marL="742950" lvl="1" indent="-285750">
              <a:spcBef>
                <a:spcPts val="0"/>
              </a:spcBef>
              <a:buSzPts val="2320"/>
            </a:pPr>
            <a:r>
              <a:rPr lang="en-US" sz="1800" dirty="0"/>
              <a:t>After installation, the API service is launched and remains continuously active to provide users access to the system's functionality.</a:t>
            </a:r>
          </a:p>
          <a:p>
            <a:pPr marL="0" lvl="0" indent="0">
              <a:spcBef>
                <a:spcPts val="0"/>
              </a:spcBef>
              <a:buSzPts val="2320"/>
              <a:buNone/>
            </a:pPr>
            <a:r>
              <a:rPr lang="en-US" dirty="0" smtClean="0"/>
              <a:t>2. Automatic </a:t>
            </a:r>
            <a:r>
              <a:rPr lang="en-US" dirty="0"/>
              <a:t>Updates:</a:t>
            </a:r>
          </a:p>
          <a:p>
            <a:pPr marL="742950" lvl="1" indent="-285750">
              <a:spcBef>
                <a:spcPts val="0"/>
              </a:spcBef>
              <a:buSzPts val="2320"/>
            </a:pPr>
            <a:r>
              <a:rPr lang="en-US" sz="1800" dirty="0"/>
              <a:t>A </a:t>
            </a:r>
            <a:r>
              <a:rPr lang="en-US" sz="1800" dirty="0" err="1"/>
              <a:t>cronjob</a:t>
            </a:r>
            <a:r>
              <a:rPr lang="en-US" sz="1800" dirty="0"/>
              <a:t> is added to periodically (e.g., every Sunday at 23:00) initiate the update pipeline to ensure the data and models remain up to date.</a:t>
            </a:r>
          </a:p>
          <a:p>
            <a:pPr marL="742950" lvl="1" indent="-285750">
              <a:spcBef>
                <a:spcPts val="0"/>
              </a:spcBef>
              <a:buSzPts val="2320"/>
            </a:pPr>
            <a:r>
              <a:rPr lang="en-US" sz="1800" dirty="0"/>
              <a:t>During automatic updates, the data retrieval, transformation, and model creation services are restarted to refresh the data and models. These services terminate upon completion of their tasks.</a:t>
            </a:r>
          </a:p>
          <a:p>
            <a:pPr marL="0" indent="0">
              <a:spcBef>
                <a:spcPts val="0"/>
              </a:spcBef>
              <a:buSzPts val="2320"/>
              <a:buNone/>
            </a:pPr>
            <a:r>
              <a:rPr lang="en-US" dirty="0" smtClean="0"/>
              <a:t>3. Ensuring </a:t>
            </a:r>
            <a:r>
              <a:rPr lang="en-US" dirty="0"/>
              <a:t>Availability:</a:t>
            </a:r>
          </a:p>
          <a:p>
            <a:pPr marL="742950" lvl="1" indent="-285750">
              <a:spcBef>
                <a:spcPts val="0"/>
              </a:spcBef>
              <a:buSzPts val="2320"/>
            </a:pPr>
            <a:r>
              <a:rPr lang="en-US" sz="1800" dirty="0"/>
              <a:t>A special script named "restart_services.sh" is utilized to ensure that the database and API service are automatically restarted upon system reboot or failure to ensure continuous availability</a:t>
            </a:r>
            <a:r>
              <a:rPr lang="en-US" sz="1800" dirty="0" smtClean="0"/>
              <a:t>.</a:t>
            </a:r>
            <a:endParaRPr lang="en-US" sz="1800" dirty="0"/>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1ff53ffc67b_0_2"/>
          <p:cNvSpPr txBox="1"/>
          <p:nvPr/>
        </p:nvSpPr>
        <p:spPr>
          <a:xfrm>
            <a:off x="2763521" y="229199"/>
            <a:ext cx="7447200" cy="624600"/>
          </a:xfrm>
          <a:prstGeom prst="rect">
            <a:avLst/>
          </a:prstGeom>
          <a:gradFill>
            <a:gsLst>
              <a:gs pos="0">
                <a:srgbClr val="B9D9F5"/>
              </a:gs>
              <a:gs pos="100000">
                <a:srgbClr val="75BCEF"/>
              </a:gs>
            </a:gsLst>
            <a:lin ang="5400012" scaled="0"/>
          </a:gradFill>
          <a:ln w="9525" cap="rnd" cmpd="sng">
            <a:solidFill>
              <a:srgbClr val="ABD2F4"/>
            </a:solidFill>
            <a:prstDash val="solid"/>
            <a:round/>
            <a:headEnd type="none" w="sm" len="sm"/>
            <a:tailEnd type="none" w="sm" len="sm"/>
          </a:ln>
        </p:spPr>
        <p:txBody>
          <a:bodyPr spcFirstLastPara="1" wrap="square" lIns="91425" tIns="45700" rIns="91425" bIns="45700" anchor="ctr" anchorCtr="0">
            <a:normAutofit/>
          </a:bodyPr>
          <a:lstStyle/>
          <a:p>
            <a:pPr marL="0" marR="0" lvl="0" indent="0" algn="ctr" rtl="0">
              <a:spcBef>
                <a:spcPts val="0"/>
              </a:spcBef>
              <a:spcAft>
                <a:spcPts val="0"/>
              </a:spcAft>
              <a:buClr>
                <a:schemeClr val="dk1"/>
              </a:buClr>
              <a:buSzPts val="2800"/>
              <a:buFont typeface="Quintessential"/>
              <a:buNone/>
            </a:pPr>
            <a:r>
              <a:rPr lang="en-US" sz="2800" dirty="0">
                <a:solidFill>
                  <a:schemeClr val="dk1"/>
                </a:solidFill>
                <a:latin typeface="Monotype Corsiva" panose="03010101010201010101" pitchFamily="66" charset="0"/>
                <a:ea typeface="Quintessential"/>
                <a:cs typeface="Quintessential"/>
                <a:sym typeface="Quintessential"/>
              </a:rPr>
              <a:t>Data Flow</a:t>
            </a:r>
            <a:endParaRPr dirty="0">
              <a:latin typeface="Monotype Corsiva" panose="03010101010201010101" pitchFamily="66" charset="0"/>
            </a:endParaRPr>
          </a:p>
        </p:txBody>
      </p:sp>
      <p:pic>
        <p:nvPicPr>
          <p:cNvPr id="206" name="Google Shape;206;g1ff53ffc67b_0_2"/>
          <p:cNvPicPr preferRelativeResize="0"/>
          <p:nvPr/>
        </p:nvPicPr>
        <p:blipFill>
          <a:blip r:embed="rId3">
            <a:alphaModFix/>
          </a:blip>
          <a:stretch>
            <a:fillRect/>
          </a:stretch>
        </p:blipFill>
        <p:spPr>
          <a:xfrm>
            <a:off x="1182350" y="1183226"/>
            <a:ext cx="10857252" cy="1866075"/>
          </a:xfrm>
          <a:prstGeom prst="rect">
            <a:avLst/>
          </a:prstGeom>
          <a:noFill/>
          <a:ln>
            <a:noFill/>
          </a:ln>
        </p:spPr>
      </p:pic>
      <p:pic>
        <p:nvPicPr>
          <p:cNvPr id="207" name="Google Shape;207;g1ff53ffc67b_0_2"/>
          <p:cNvPicPr preferRelativeResize="0"/>
          <p:nvPr/>
        </p:nvPicPr>
        <p:blipFill>
          <a:blip r:embed="rId4">
            <a:alphaModFix/>
          </a:blip>
          <a:stretch>
            <a:fillRect/>
          </a:stretch>
        </p:blipFill>
        <p:spPr>
          <a:xfrm>
            <a:off x="1182350" y="3483831"/>
            <a:ext cx="10857252" cy="2974094"/>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6"/>
          <p:cNvSpPr txBox="1"/>
          <p:nvPr/>
        </p:nvSpPr>
        <p:spPr>
          <a:xfrm>
            <a:off x="2763521" y="229199"/>
            <a:ext cx="7447279" cy="624662"/>
          </a:xfrm>
          <a:prstGeom prst="rect">
            <a:avLst/>
          </a:prstGeom>
          <a:gradFill>
            <a:gsLst>
              <a:gs pos="0">
                <a:srgbClr val="B9D9F5"/>
              </a:gs>
              <a:gs pos="100000">
                <a:srgbClr val="75BCEF"/>
              </a:gs>
            </a:gsLst>
            <a:lin ang="5400000" scaled="0"/>
          </a:gradFill>
          <a:ln w="9525" cap="rnd" cmpd="sng">
            <a:solidFill>
              <a:srgbClr val="ABD2F4"/>
            </a:solidFill>
            <a:prstDash val="solid"/>
            <a:round/>
            <a:headEnd type="none" w="sm" len="sm"/>
            <a:tailEnd type="none" w="sm" len="sm"/>
          </a:ln>
        </p:spPr>
        <p:txBody>
          <a:bodyPr spcFirstLastPara="1" wrap="square" lIns="91425" tIns="45700" rIns="91425" bIns="45700" anchor="ctr" anchorCtr="0">
            <a:normAutofit/>
          </a:bodyPr>
          <a:lstStyle/>
          <a:p>
            <a:pPr marL="0" marR="0" lvl="0" indent="0" algn="ctr" rtl="0">
              <a:spcBef>
                <a:spcPts val="0"/>
              </a:spcBef>
              <a:spcAft>
                <a:spcPts val="0"/>
              </a:spcAft>
              <a:buClr>
                <a:schemeClr val="dk1"/>
              </a:buClr>
              <a:buSzPts val="2800"/>
              <a:buFont typeface="Quintessential"/>
              <a:buNone/>
            </a:pPr>
            <a:r>
              <a:rPr lang="en-US" sz="2800" cap="none" dirty="0">
                <a:solidFill>
                  <a:schemeClr val="dk1"/>
                </a:solidFill>
                <a:latin typeface="Monotype Corsiva" panose="03010101010201010101" pitchFamily="66" charset="0"/>
                <a:ea typeface="Quintessential"/>
                <a:cs typeface="Quintessential"/>
                <a:sym typeface="Quintessential"/>
              </a:rPr>
              <a:t>Data Retrieval Service</a:t>
            </a:r>
            <a:endParaRPr dirty="0">
              <a:latin typeface="Monotype Corsiva" panose="03010101010201010101" pitchFamily="66" charset="0"/>
            </a:endParaRPr>
          </a:p>
        </p:txBody>
      </p:sp>
      <p:sp>
        <p:nvSpPr>
          <p:cNvPr id="213" name="Google Shape;213;p6"/>
          <p:cNvSpPr txBox="1"/>
          <p:nvPr/>
        </p:nvSpPr>
        <p:spPr>
          <a:xfrm>
            <a:off x="2057825" y="3375050"/>
            <a:ext cx="8858700" cy="26153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dirty="0">
                <a:solidFill>
                  <a:srgbClr val="1F2328"/>
                </a:solidFill>
                <a:latin typeface="Corbel" panose="020B0503020204020204" pitchFamily="34" charset="0"/>
              </a:rPr>
              <a:t>usage: </a:t>
            </a:r>
            <a:r>
              <a:rPr lang="en-US" sz="1800" dirty="0" err="1">
                <a:solidFill>
                  <a:srgbClr val="1F2328"/>
                </a:solidFill>
                <a:latin typeface="Corbel" panose="020B0503020204020204" pitchFamily="34" charset="0"/>
              </a:rPr>
              <a:t>data_retrieval_command</a:t>
            </a:r>
            <a:r>
              <a:rPr lang="en-US" sz="1800" dirty="0">
                <a:solidFill>
                  <a:srgbClr val="1F2328"/>
                </a:solidFill>
                <a:latin typeface="Corbel" panose="020B0503020204020204" pitchFamily="34" charset="0"/>
              </a:rPr>
              <a:t> [-h] [-s START_INDEX] [-e END_INDEX] [-l SLEEP_TIME] {</a:t>
            </a:r>
            <a:r>
              <a:rPr lang="en-US" sz="1800" dirty="0" err="1">
                <a:solidFill>
                  <a:srgbClr val="1F2328"/>
                </a:solidFill>
                <a:latin typeface="Corbel" panose="020B0503020204020204" pitchFamily="34" charset="0"/>
              </a:rPr>
              <a:t>init,update</a:t>
            </a:r>
            <a:r>
              <a:rPr lang="en-US" sz="1800" dirty="0">
                <a:solidFill>
                  <a:srgbClr val="1F2328"/>
                </a:solidFill>
                <a:latin typeface="Corbel" panose="020B0503020204020204" pitchFamily="34" charset="0"/>
              </a:rPr>
              <a:t>}</a:t>
            </a:r>
            <a:endParaRPr sz="1800" dirty="0">
              <a:solidFill>
                <a:srgbClr val="1F2328"/>
              </a:solidFill>
              <a:latin typeface="Corbel" panose="020B0503020204020204" pitchFamily="34" charset="0"/>
            </a:endParaRPr>
          </a:p>
          <a:p>
            <a:pPr marL="0" lvl="0" indent="0" algn="l" rtl="0">
              <a:spcBef>
                <a:spcPts val="0"/>
              </a:spcBef>
              <a:spcAft>
                <a:spcPts val="0"/>
              </a:spcAft>
              <a:buClr>
                <a:schemeClr val="dk1"/>
              </a:buClr>
              <a:buSzPts val="1100"/>
              <a:buFont typeface="Arial"/>
              <a:buNone/>
            </a:pPr>
            <a:endParaRPr sz="1800" dirty="0">
              <a:solidFill>
                <a:srgbClr val="1F2328"/>
              </a:solidFill>
              <a:latin typeface="Corbel" panose="020B0503020204020204" pitchFamily="34" charset="0"/>
            </a:endParaRPr>
          </a:p>
          <a:p>
            <a:pPr marL="0" lvl="0" indent="0" algn="l" rtl="0">
              <a:spcBef>
                <a:spcPts val="0"/>
              </a:spcBef>
              <a:spcAft>
                <a:spcPts val="0"/>
              </a:spcAft>
              <a:buClr>
                <a:schemeClr val="dk1"/>
              </a:buClr>
              <a:buSzPts val="1100"/>
              <a:buFont typeface="Arial"/>
              <a:buNone/>
            </a:pPr>
            <a:r>
              <a:rPr lang="en-US" sz="1800" dirty="0">
                <a:solidFill>
                  <a:srgbClr val="1F2328"/>
                </a:solidFill>
                <a:latin typeface="Corbel" panose="020B0503020204020204" pitchFamily="34" charset="0"/>
              </a:rPr>
              <a:t>Data retrieval tool that can perform initial data retrieval or an update ('</a:t>
            </a:r>
            <a:r>
              <a:rPr lang="en-US" sz="1800" dirty="0" err="1">
                <a:solidFill>
                  <a:srgbClr val="1F2328"/>
                </a:solidFill>
                <a:latin typeface="Corbel" panose="020B0503020204020204" pitchFamily="34" charset="0"/>
              </a:rPr>
              <a:t>init</a:t>
            </a:r>
            <a:r>
              <a:rPr lang="en-US" sz="1800" dirty="0">
                <a:solidFill>
                  <a:srgbClr val="1F2328"/>
                </a:solidFill>
                <a:latin typeface="Corbel" panose="020B0503020204020204" pitchFamily="34" charset="0"/>
              </a:rPr>
              <a:t>' or 'update')</a:t>
            </a:r>
            <a:endParaRPr sz="1800" dirty="0">
              <a:solidFill>
                <a:srgbClr val="1F2328"/>
              </a:solidFill>
              <a:latin typeface="Corbel" panose="020B0503020204020204" pitchFamily="34" charset="0"/>
            </a:endParaRPr>
          </a:p>
          <a:p>
            <a:pPr marL="0" lvl="0" indent="0" algn="l" rtl="0">
              <a:spcBef>
                <a:spcPts val="0"/>
              </a:spcBef>
              <a:spcAft>
                <a:spcPts val="0"/>
              </a:spcAft>
              <a:buClr>
                <a:schemeClr val="dk1"/>
              </a:buClr>
              <a:buSzPts val="1100"/>
              <a:buFont typeface="Arial"/>
              <a:buNone/>
            </a:pPr>
            <a:endParaRPr sz="1800" dirty="0">
              <a:solidFill>
                <a:srgbClr val="1F2328"/>
              </a:solidFill>
              <a:latin typeface="Corbel" panose="020B0503020204020204" pitchFamily="34" charset="0"/>
            </a:endParaRPr>
          </a:p>
          <a:p>
            <a:pPr marL="0" lvl="0" indent="0" algn="l" rtl="0">
              <a:spcBef>
                <a:spcPts val="0"/>
              </a:spcBef>
              <a:spcAft>
                <a:spcPts val="0"/>
              </a:spcAft>
              <a:buClr>
                <a:schemeClr val="dk1"/>
              </a:buClr>
              <a:buSzPts val="1100"/>
              <a:buFont typeface="Arial"/>
              <a:buNone/>
            </a:pPr>
            <a:r>
              <a:rPr lang="en-US" sz="1800" dirty="0">
                <a:solidFill>
                  <a:srgbClr val="1F2328"/>
                </a:solidFill>
                <a:latin typeface="Corbel" panose="020B0503020204020204" pitchFamily="34" charset="0"/>
              </a:rPr>
              <a:t>positional arguments:</a:t>
            </a:r>
            <a:endParaRPr sz="1800" dirty="0">
              <a:solidFill>
                <a:srgbClr val="1F2328"/>
              </a:solidFill>
              <a:latin typeface="Corbel" panose="020B0503020204020204" pitchFamily="34" charset="0"/>
            </a:endParaRPr>
          </a:p>
          <a:p>
            <a:pPr marL="0" lvl="0" indent="0" algn="l" rtl="0">
              <a:spcBef>
                <a:spcPts val="0"/>
              </a:spcBef>
              <a:spcAft>
                <a:spcPts val="0"/>
              </a:spcAft>
              <a:buClr>
                <a:schemeClr val="dk1"/>
              </a:buClr>
              <a:buSzPts val="1100"/>
              <a:buFont typeface="Arial"/>
              <a:buNone/>
            </a:pPr>
            <a:r>
              <a:rPr lang="en-US" sz="1800" dirty="0">
                <a:solidFill>
                  <a:srgbClr val="1F2328"/>
                </a:solidFill>
                <a:latin typeface="Corbel" panose="020B0503020204020204" pitchFamily="34" charset="0"/>
              </a:rPr>
              <a:t>  {</a:t>
            </a:r>
            <a:r>
              <a:rPr lang="en-US" sz="1800" dirty="0" err="1">
                <a:solidFill>
                  <a:srgbClr val="1F2328"/>
                </a:solidFill>
                <a:latin typeface="Corbel" panose="020B0503020204020204" pitchFamily="34" charset="0"/>
              </a:rPr>
              <a:t>init,update</a:t>
            </a:r>
            <a:r>
              <a:rPr lang="en-US" sz="1800" dirty="0">
                <a:solidFill>
                  <a:srgbClr val="1F2328"/>
                </a:solidFill>
                <a:latin typeface="Corbel" panose="020B0503020204020204" pitchFamily="34" charset="0"/>
              </a:rPr>
              <a:t>}         data retrieval, can either do the initial data retrieval or and update ('</a:t>
            </a:r>
            <a:r>
              <a:rPr lang="en-US" sz="1800" dirty="0" err="1">
                <a:solidFill>
                  <a:srgbClr val="1F2328"/>
                </a:solidFill>
                <a:latin typeface="Corbel" panose="020B0503020204020204" pitchFamily="34" charset="0"/>
              </a:rPr>
              <a:t>init</a:t>
            </a:r>
            <a:r>
              <a:rPr lang="en-US" sz="1800" dirty="0">
                <a:solidFill>
                  <a:srgbClr val="1F2328"/>
                </a:solidFill>
                <a:latin typeface="Corbel" panose="020B0503020204020204" pitchFamily="34" charset="0"/>
              </a:rPr>
              <a:t>' or 'update</a:t>
            </a:r>
            <a:r>
              <a:rPr lang="en-US" sz="1800" dirty="0" smtClean="0">
                <a:solidFill>
                  <a:srgbClr val="1F2328"/>
                </a:solidFill>
                <a:latin typeface="Corbel" panose="020B0503020204020204" pitchFamily="34" charset="0"/>
              </a:rPr>
              <a:t>')</a:t>
            </a:r>
            <a:endParaRPr sz="1800" dirty="0">
              <a:solidFill>
                <a:srgbClr val="1F2328"/>
              </a:solidFill>
              <a:latin typeface="Corbel" panose="020B0503020204020204" pitchFamily="34" charset="0"/>
            </a:endParaRPr>
          </a:p>
        </p:txBody>
      </p:sp>
      <p:sp>
        <p:nvSpPr>
          <p:cNvPr id="214" name="Google Shape;214;p6"/>
          <p:cNvSpPr txBox="1"/>
          <p:nvPr/>
        </p:nvSpPr>
        <p:spPr>
          <a:xfrm>
            <a:off x="2354813" y="1571675"/>
            <a:ext cx="8264700" cy="1974600"/>
          </a:xfrm>
          <a:prstGeom prst="rect">
            <a:avLst/>
          </a:prstGeom>
          <a:noFill/>
          <a:ln>
            <a:noFill/>
          </a:ln>
        </p:spPr>
        <p:txBody>
          <a:bodyPr spcFirstLastPara="1" wrap="square" lIns="91425" tIns="91425" rIns="91425" bIns="91425" anchor="t" anchorCtr="0">
            <a:noAutofit/>
          </a:bodyPr>
          <a:lstStyle/>
          <a:p>
            <a:pPr marL="457200" lvl="0" indent="-349250" algn="l" rtl="0">
              <a:lnSpc>
                <a:spcPct val="115000"/>
              </a:lnSpc>
              <a:spcBef>
                <a:spcPts val="0"/>
              </a:spcBef>
              <a:spcAft>
                <a:spcPts val="0"/>
              </a:spcAft>
              <a:buClr>
                <a:schemeClr val="dk1"/>
              </a:buClr>
              <a:buSzPts val="1900"/>
              <a:buFont typeface="Corbel"/>
              <a:buChar char="●"/>
            </a:pPr>
            <a:r>
              <a:rPr lang="en-US" sz="1800" dirty="0">
                <a:solidFill>
                  <a:schemeClr val="dk1"/>
                </a:solidFill>
                <a:latin typeface="Corbel" panose="020B0503020204020204" pitchFamily="34" charset="0"/>
                <a:ea typeface="Calibri"/>
                <a:cs typeface="Calibri"/>
                <a:sym typeface="Calibri"/>
              </a:rPr>
              <a:t>data retrieval saves the job offers from the </a:t>
            </a:r>
            <a:r>
              <a:rPr lang="en-US" sz="1800" dirty="0" err="1">
                <a:solidFill>
                  <a:schemeClr val="dk1"/>
                </a:solidFill>
                <a:latin typeface="Corbel" panose="020B0503020204020204" pitchFamily="34" charset="0"/>
                <a:ea typeface="Calibri"/>
                <a:cs typeface="Calibri"/>
                <a:sym typeface="Calibri"/>
              </a:rPr>
              <a:t>api</a:t>
            </a:r>
            <a:r>
              <a:rPr lang="en-US" sz="1800" dirty="0">
                <a:solidFill>
                  <a:schemeClr val="dk1"/>
                </a:solidFill>
                <a:latin typeface="Corbel" panose="020B0503020204020204" pitchFamily="34" charset="0"/>
                <a:ea typeface="Calibri"/>
                <a:cs typeface="Calibri"/>
                <a:sym typeface="Calibri"/>
              </a:rPr>
              <a:t> response</a:t>
            </a:r>
            <a:endParaRPr sz="1800" dirty="0">
              <a:solidFill>
                <a:schemeClr val="dk1"/>
              </a:solidFill>
              <a:latin typeface="Corbel" panose="020B0503020204020204" pitchFamily="34" charset="0"/>
              <a:ea typeface="Calibri"/>
              <a:cs typeface="Calibri"/>
              <a:sym typeface="Calibri"/>
            </a:endParaRPr>
          </a:p>
          <a:p>
            <a:pPr marL="457200" lvl="0" indent="-355600" algn="l" rtl="0">
              <a:lnSpc>
                <a:spcPct val="115000"/>
              </a:lnSpc>
              <a:spcBef>
                <a:spcPts val="0"/>
              </a:spcBef>
              <a:spcAft>
                <a:spcPts val="0"/>
              </a:spcAft>
              <a:buClr>
                <a:schemeClr val="dk1"/>
              </a:buClr>
              <a:buSzPts val="2000"/>
              <a:buFont typeface="Calibri"/>
              <a:buChar char="●"/>
            </a:pPr>
            <a:r>
              <a:rPr lang="en-US" sz="1800" dirty="0">
                <a:solidFill>
                  <a:schemeClr val="dk1"/>
                </a:solidFill>
                <a:latin typeface="Corbel" panose="020B0503020204020204" pitchFamily="34" charset="0"/>
                <a:ea typeface="Calibri"/>
                <a:cs typeface="Calibri"/>
                <a:sym typeface="Calibri"/>
              </a:rPr>
              <a:t>add a  “source id” for each job offer</a:t>
            </a:r>
            <a:endParaRPr sz="1800" dirty="0">
              <a:solidFill>
                <a:schemeClr val="dk1"/>
              </a:solidFill>
              <a:latin typeface="Corbel" panose="020B0503020204020204" pitchFamily="34" charset="0"/>
              <a:ea typeface="Calibri"/>
              <a:cs typeface="Calibri"/>
              <a:sym typeface="Calibri"/>
            </a:endParaRPr>
          </a:p>
          <a:p>
            <a:pPr marL="457200" lvl="0" indent="-355600" algn="l" rtl="0">
              <a:lnSpc>
                <a:spcPct val="115000"/>
              </a:lnSpc>
              <a:spcBef>
                <a:spcPts val="0"/>
              </a:spcBef>
              <a:spcAft>
                <a:spcPts val="0"/>
              </a:spcAft>
              <a:buClr>
                <a:schemeClr val="dk1"/>
              </a:buClr>
              <a:buSzPts val="2000"/>
              <a:buFont typeface="Calibri"/>
              <a:buChar char="●"/>
            </a:pPr>
            <a:r>
              <a:rPr lang="en-US" sz="1800" dirty="0">
                <a:solidFill>
                  <a:schemeClr val="dk1"/>
                </a:solidFill>
                <a:latin typeface="Corbel" panose="020B0503020204020204" pitchFamily="34" charset="0"/>
                <a:ea typeface="Calibri"/>
                <a:cs typeface="Calibri"/>
                <a:sym typeface="Calibri"/>
              </a:rPr>
              <a:t>merges all the </a:t>
            </a:r>
            <a:r>
              <a:rPr lang="en-US" sz="1800" dirty="0" err="1">
                <a:solidFill>
                  <a:schemeClr val="dk1"/>
                </a:solidFill>
                <a:latin typeface="Corbel" panose="020B0503020204020204" pitchFamily="34" charset="0"/>
                <a:ea typeface="Calibri"/>
                <a:cs typeface="Calibri"/>
                <a:sym typeface="Calibri"/>
              </a:rPr>
              <a:t>subcall</a:t>
            </a:r>
            <a:r>
              <a:rPr lang="en-US" sz="1800" dirty="0">
                <a:solidFill>
                  <a:schemeClr val="dk1"/>
                </a:solidFill>
                <a:latin typeface="Corbel" panose="020B0503020204020204" pitchFamily="34" charset="0"/>
                <a:ea typeface="Calibri"/>
                <a:cs typeface="Calibri"/>
                <a:sym typeface="Calibri"/>
              </a:rPr>
              <a:t> data into one file that is then saved in </a:t>
            </a:r>
            <a:r>
              <a:rPr lang="en-US" sz="1800" dirty="0" err="1">
                <a:solidFill>
                  <a:schemeClr val="dk1"/>
                </a:solidFill>
                <a:latin typeface="Corbel" panose="020B0503020204020204" pitchFamily="34" charset="0"/>
                <a:ea typeface="Calibri"/>
                <a:cs typeface="Calibri"/>
                <a:sym typeface="Calibri"/>
              </a:rPr>
              <a:t>json</a:t>
            </a:r>
            <a:r>
              <a:rPr lang="en-US" sz="1800" dirty="0">
                <a:solidFill>
                  <a:schemeClr val="dk1"/>
                </a:solidFill>
                <a:latin typeface="Corbel" panose="020B0503020204020204" pitchFamily="34" charset="0"/>
                <a:ea typeface="Calibri"/>
                <a:cs typeface="Calibri"/>
                <a:sym typeface="Calibri"/>
              </a:rPr>
              <a:t> and csv format</a:t>
            </a:r>
            <a:endParaRPr sz="1800" dirty="0">
              <a:solidFill>
                <a:schemeClr val="dk1"/>
              </a:solidFill>
              <a:latin typeface="Corbel" panose="020B0503020204020204" pitchFamily="34" charset="0"/>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7"/>
          <p:cNvSpPr txBox="1"/>
          <p:nvPr/>
        </p:nvSpPr>
        <p:spPr>
          <a:xfrm>
            <a:off x="2763521" y="229199"/>
            <a:ext cx="7447279" cy="624662"/>
          </a:xfrm>
          <a:prstGeom prst="rect">
            <a:avLst/>
          </a:prstGeom>
          <a:gradFill>
            <a:gsLst>
              <a:gs pos="0">
                <a:srgbClr val="B9D9F5"/>
              </a:gs>
              <a:gs pos="100000">
                <a:srgbClr val="75BCEF"/>
              </a:gs>
            </a:gsLst>
            <a:lin ang="5400000" scaled="0"/>
          </a:gradFill>
          <a:ln w="9525" cap="rnd" cmpd="sng">
            <a:solidFill>
              <a:srgbClr val="ABD2F4"/>
            </a:solidFill>
            <a:prstDash val="solid"/>
            <a:round/>
            <a:headEnd type="none" w="sm" len="sm"/>
            <a:tailEnd type="none" w="sm" len="sm"/>
          </a:ln>
        </p:spPr>
        <p:txBody>
          <a:bodyPr spcFirstLastPara="1" wrap="square" lIns="91425" tIns="45700" rIns="91425" bIns="45700" anchor="ctr" anchorCtr="0">
            <a:normAutofit/>
          </a:bodyPr>
          <a:lstStyle/>
          <a:p>
            <a:pPr marL="0" marR="0" lvl="0" indent="0" algn="ctr" rtl="0">
              <a:spcBef>
                <a:spcPts val="0"/>
              </a:spcBef>
              <a:spcAft>
                <a:spcPts val="0"/>
              </a:spcAft>
              <a:buClr>
                <a:schemeClr val="dk1"/>
              </a:buClr>
              <a:buSzPts val="2800"/>
              <a:buFont typeface="Quintessential"/>
              <a:buNone/>
            </a:pPr>
            <a:r>
              <a:rPr lang="en-US" sz="2800" cap="none" dirty="0">
                <a:solidFill>
                  <a:schemeClr val="dk1"/>
                </a:solidFill>
                <a:latin typeface="Monotype Corsiva" panose="03010101010201010101" pitchFamily="66" charset="0"/>
                <a:ea typeface="Quintessential"/>
                <a:cs typeface="Quintessential"/>
                <a:sym typeface="Quintessential"/>
              </a:rPr>
              <a:t>Transform</a:t>
            </a:r>
            <a:r>
              <a:rPr lang="en-US" sz="2800" dirty="0">
                <a:solidFill>
                  <a:schemeClr val="dk1"/>
                </a:solidFill>
                <a:latin typeface="Monotype Corsiva" panose="03010101010201010101" pitchFamily="66" charset="0"/>
                <a:ea typeface="Quintessential"/>
                <a:cs typeface="Quintessential"/>
                <a:sym typeface="Quintessential"/>
              </a:rPr>
              <a:t>ation</a:t>
            </a:r>
            <a:r>
              <a:rPr lang="en-US" sz="2800" cap="none" dirty="0">
                <a:solidFill>
                  <a:schemeClr val="dk1"/>
                </a:solidFill>
                <a:latin typeface="Monotype Corsiva" panose="03010101010201010101" pitchFamily="66" charset="0"/>
                <a:ea typeface="Quintessential"/>
                <a:cs typeface="Quintessential"/>
                <a:sym typeface="Quintessential"/>
              </a:rPr>
              <a:t> Service - Transform Data</a:t>
            </a:r>
            <a:endParaRPr dirty="0">
              <a:latin typeface="Monotype Corsiva" panose="03010101010201010101" pitchFamily="66" charset="0"/>
            </a:endParaRPr>
          </a:p>
        </p:txBody>
      </p:sp>
      <p:pic>
        <p:nvPicPr>
          <p:cNvPr id="221" name="Google Shape;221;p7"/>
          <p:cNvPicPr preferRelativeResize="0"/>
          <p:nvPr/>
        </p:nvPicPr>
        <p:blipFill rotWithShape="1">
          <a:blip r:embed="rId3">
            <a:alphaModFix/>
          </a:blip>
          <a:srcRect/>
          <a:stretch/>
        </p:blipFill>
        <p:spPr>
          <a:xfrm>
            <a:off x="1667675" y="995250"/>
            <a:ext cx="4264200" cy="5572874"/>
          </a:xfrm>
          <a:prstGeom prst="rect">
            <a:avLst/>
          </a:prstGeom>
          <a:noFill/>
          <a:ln>
            <a:noFill/>
          </a:ln>
        </p:spPr>
      </p:pic>
      <p:sp>
        <p:nvSpPr>
          <p:cNvPr id="222" name="Google Shape;222;p7"/>
          <p:cNvSpPr txBox="1"/>
          <p:nvPr/>
        </p:nvSpPr>
        <p:spPr>
          <a:xfrm>
            <a:off x="6272775" y="1218350"/>
            <a:ext cx="5159700" cy="49728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1"/>
              </a:buClr>
              <a:buSzPts val="1800"/>
              <a:buFont typeface="Corbel"/>
              <a:buChar char="●"/>
            </a:pPr>
            <a:r>
              <a:rPr lang="en-US" sz="1800" dirty="0">
                <a:solidFill>
                  <a:schemeClr val="dk1"/>
                </a:solidFill>
                <a:latin typeface="Corbel"/>
                <a:ea typeface="Corbel"/>
                <a:cs typeface="Corbel"/>
                <a:sym typeface="Corbel"/>
              </a:rPr>
              <a:t>Load CSV</a:t>
            </a:r>
            <a:endParaRPr sz="1800" dirty="0">
              <a:solidFill>
                <a:schemeClr val="dk1"/>
              </a:solidFill>
              <a:latin typeface="Corbel"/>
              <a:ea typeface="Corbel"/>
              <a:cs typeface="Corbel"/>
              <a:sym typeface="Corbel"/>
            </a:endParaRPr>
          </a:p>
          <a:p>
            <a:pPr marL="457200" lvl="0" indent="-342900" algn="l" rtl="0">
              <a:lnSpc>
                <a:spcPct val="150000"/>
              </a:lnSpc>
              <a:spcBef>
                <a:spcPts val="0"/>
              </a:spcBef>
              <a:spcAft>
                <a:spcPts val="0"/>
              </a:spcAft>
              <a:buClr>
                <a:schemeClr val="dk1"/>
              </a:buClr>
              <a:buSzPts val="1800"/>
              <a:buFont typeface="Corbel"/>
              <a:buChar char="●"/>
            </a:pPr>
            <a:r>
              <a:rPr lang="en-US" sz="1800" dirty="0">
                <a:solidFill>
                  <a:schemeClr val="dk1"/>
                </a:solidFill>
                <a:latin typeface="Corbel"/>
                <a:ea typeface="Corbel"/>
                <a:cs typeface="Corbel"/>
                <a:sym typeface="Corbel"/>
              </a:rPr>
              <a:t>New DF column “Salary Period” - per hour, per day, per week, per month, </a:t>
            </a:r>
            <a:r>
              <a:rPr lang="en-US" sz="1800" dirty="0" err="1">
                <a:solidFill>
                  <a:schemeClr val="dk1"/>
                </a:solidFill>
                <a:latin typeface="Corbel"/>
                <a:ea typeface="Corbel"/>
                <a:cs typeface="Corbel"/>
                <a:sym typeface="Corbel"/>
              </a:rPr>
              <a:t>ph</a:t>
            </a:r>
            <a:r>
              <a:rPr lang="en-US" sz="1800" dirty="0">
                <a:solidFill>
                  <a:schemeClr val="dk1"/>
                </a:solidFill>
                <a:latin typeface="Corbel"/>
                <a:ea typeface="Corbel"/>
                <a:cs typeface="Corbel"/>
                <a:sym typeface="Corbel"/>
              </a:rPr>
              <a:t>, </a:t>
            </a:r>
            <a:r>
              <a:rPr lang="en-US" sz="1800" dirty="0" err="1">
                <a:solidFill>
                  <a:schemeClr val="dk1"/>
                </a:solidFill>
                <a:latin typeface="Corbel"/>
                <a:ea typeface="Corbel"/>
                <a:cs typeface="Corbel"/>
                <a:sym typeface="Corbel"/>
              </a:rPr>
              <a:t>pd</a:t>
            </a:r>
            <a:r>
              <a:rPr lang="en-US" sz="1800" dirty="0">
                <a:solidFill>
                  <a:schemeClr val="dk1"/>
                </a:solidFill>
                <a:latin typeface="Corbel"/>
                <a:ea typeface="Corbel"/>
                <a:cs typeface="Corbel"/>
                <a:sym typeface="Corbel"/>
              </a:rPr>
              <a:t>;</a:t>
            </a:r>
            <a:endParaRPr sz="1800" dirty="0">
              <a:solidFill>
                <a:schemeClr val="dk1"/>
              </a:solidFill>
              <a:latin typeface="Corbel"/>
              <a:ea typeface="Corbel"/>
              <a:cs typeface="Corbel"/>
              <a:sym typeface="Corbel"/>
            </a:endParaRPr>
          </a:p>
          <a:p>
            <a:pPr marL="457200" lvl="0" indent="-342900" algn="l" rtl="0">
              <a:lnSpc>
                <a:spcPct val="150000"/>
              </a:lnSpc>
              <a:spcBef>
                <a:spcPts val="0"/>
              </a:spcBef>
              <a:spcAft>
                <a:spcPts val="0"/>
              </a:spcAft>
              <a:buClr>
                <a:schemeClr val="dk1"/>
              </a:buClr>
              <a:buSzPts val="1800"/>
              <a:buFont typeface="Corbel"/>
              <a:buChar char="●"/>
            </a:pPr>
            <a:r>
              <a:rPr lang="en-US" sz="1800" dirty="0">
                <a:solidFill>
                  <a:schemeClr val="dk1"/>
                </a:solidFill>
                <a:latin typeface="Corbel"/>
                <a:ea typeface="Corbel"/>
                <a:cs typeface="Corbel"/>
                <a:sym typeface="Corbel"/>
              </a:rPr>
              <a:t>Validation if the salary info is present;</a:t>
            </a:r>
            <a:endParaRPr sz="1800" dirty="0">
              <a:solidFill>
                <a:schemeClr val="dk1"/>
              </a:solidFill>
              <a:latin typeface="Corbel"/>
              <a:ea typeface="Corbel"/>
              <a:cs typeface="Corbel"/>
              <a:sym typeface="Corbel"/>
            </a:endParaRPr>
          </a:p>
          <a:p>
            <a:pPr marL="457200" lvl="0" indent="-342900" algn="l" rtl="0">
              <a:lnSpc>
                <a:spcPct val="150000"/>
              </a:lnSpc>
              <a:spcBef>
                <a:spcPts val="0"/>
              </a:spcBef>
              <a:spcAft>
                <a:spcPts val="0"/>
              </a:spcAft>
              <a:buClr>
                <a:schemeClr val="dk1"/>
              </a:buClr>
              <a:buSzPts val="1800"/>
              <a:buFont typeface="Corbel"/>
              <a:buChar char="●"/>
            </a:pPr>
            <a:r>
              <a:rPr lang="en-US" sz="1800" dirty="0">
                <a:solidFill>
                  <a:schemeClr val="dk1"/>
                </a:solidFill>
                <a:latin typeface="Corbel"/>
                <a:ea typeface="Corbel"/>
                <a:cs typeface="Corbel"/>
                <a:sym typeface="Corbel"/>
              </a:rPr>
              <a:t>Recalculate salary to yearly values;</a:t>
            </a:r>
            <a:endParaRPr sz="1800" dirty="0">
              <a:solidFill>
                <a:schemeClr val="dk1"/>
              </a:solidFill>
              <a:latin typeface="Corbel"/>
              <a:ea typeface="Corbel"/>
              <a:cs typeface="Corbel"/>
              <a:sym typeface="Corbel"/>
            </a:endParaRPr>
          </a:p>
          <a:p>
            <a:pPr marL="457200" lvl="0" indent="-342900" algn="l" rtl="0">
              <a:lnSpc>
                <a:spcPct val="150000"/>
              </a:lnSpc>
              <a:spcBef>
                <a:spcPts val="0"/>
              </a:spcBef>
              <a:spcAft>
                <a:spcPts val="0"/>
              </a:spcAft>
              <a:buClr>
                <a:schemeClr val="dk1"/>
              </a:buClr>
              <a:buSzPts val="1800"/>
              <a:buFont typeface="Corbel"/>
              <a:buChar char="●"/>
            </a:pPr>
            <a:r>
              <a:rPr lang="en-US" sz="1800" dirty="0">
                <a:solidFill>
                  <a:schemeClr val="dk1"/>
                </a:solidFill>
                <a:latin typeface="Corbel"/>
                <a:ea typeface="Corbel"/>
                <a:cs typeface="Corbel"/>
                <a:sym typeface="Corbel"/>
              </a:rPr>
              <a:t> Seniority - strategic, principal, staff vs trainee, junior, apprentice, entry level;</a:t>
            </a:r>
            <a:endParaRPr sz="1800" dirty="0">
              <a:solidFill>
                <a:schemeClr val="dk1"/>
              </a:solidFill>
              <a:latin typeface="Corbel"/>
              <a:ea typeface="Corbel"/>
              <a:cs typeface="Corbel"/>
              <a:sym typeface="Corbel"/>
            </a:endParaRPr>
          </a:p>
          <a:p>
            <a:pPr marL="457200" lvl="0" indent="-342900" algn="l" rtl="0">
              <a:lnSpc>
                <a:spcPct val="150000"/>
              </a:lnSpc>
              <a:spcBef>
                <a:spcPts val="0"/>
              </a:spcBef>
              <a:spcAft>
                <a:spcPts val="0"/>
              </a:spcAft>
              <a:buClr>
                <a:schemeClr val="dk1"/>
              </a:buClr>
              <a:buSzPts val="1800"/>
              <a:buFont typeface="Corbel"/>
              <a:buChar char="●"/>
            </a:pPr>
            <a:r>
              <a:rPr lang="en-US" sz="1800" dirty="0">
                <a:solidFill>
                  <a:schemeClr val="dk1"/>
                </a:solidFill>
                <a:latin typeface="Corbel"/>
                <a:ea typeface="Corbel"/>
                <a:cs typeface="Corbel"/>
                <a:sym typeface="Corbel"/>
              </a:rPr>
              <a:t>Skills and Category: </a:t>
            </a:r>
            <a:r>
              <a:rPr lang="en-US" sz="1800" dirty="0" err="1">
                <a:solidFill>
                  <a:schemeClr val="dk1"/>
                </a:solidFill>
                <a:latin typeface="Corbel"/>
                <a:ea typeface="Corbel"/>
                <a:cs typeface="Corbel"/>
                <a:sym typeface="Corbel"/>
              </a:rPr>
              <a:t>nlp</a:t>
            </a:r>
            <a:r>
              <a:rPr lang="en-US" sz="1800" dirty="0">
                <a:solidFill>
                  <a:schemeClr val="dk1"/>
                </a:solidFill>
                <a:latin typeface="Corbel"/>
                <a:ea typeface="Corbel"/>
                <a:cs typeface="Corbel"/>
                <a:sym typeface="Corbel"/>
              </a:rPr>
              <a:t> = </a:t>
            </a:r>
            <a:r>
              <a:rPr lang="en-US" sz="1800" dirty="0" err="1">
                <a:solidFill>
                  <a:schemeClr val="dk1"/>
                </a:solidFill>
                <a:latin typeface="Corbel"/>
                <a:ea typeface="Corbel"/>
                <a:cs typeface="Corbel"/>
                <a:sym typeface="Corbel"/>
              </a:rPr>
              <a:t>spacy.load</a:t>
            </a:r>
            <a:r>
              <a:rPr lang="en-US" sz="1800" dirty="0">
                <a:solidFill>
                  <a:schemeClr val="dk1"/>
                </a:solidFill>
                <a:latin typeface="Corbel"/>
                <a:ea typeface="Corbel"/>
                <a:cs typeface="Corbel"/>
                <a:sym typeface="Corbel"/>
              </a:rPr>
              <a:t>('</a:t>
            </a:r>
            <a:r>
              <a:rPr lang="en-US" sz="1800" dirty="0" err="1">
                <a:solidFill>
                  <a:schemeClr val="dk1"/>
                </a:solidFill>
                <a:latin typeface="Corbel"/>
                <a:ea typeface="Corbel"/>
                <a:cs typeface="Corbel"/>
                <a:sym typeface="Corbel"/>
              </a:rPr>
              <a:t>en_core_web_sm</a:t>
            </a:r>
            <a:r>
              <a:rPr lang="en-US" sz="1800" dirty="0">
                <a:solidFill>
                  <a:schemeClr val="dk1"/>
                </a:solidFill>
                <a:latin typeface="Corbel"/>
                <a:ea typeface="Corbel"/>
                <a:cs typeface="Corbel"/>
                <a:sym typeface="Corbel"/>
              </a:rPr>
              <a:t>')</a:t>
            </a:r>
            <a:endParaRPr sz="1800" dirty="0">
              <a:solidFill>
                <a:schemeClr val="dk1"/>
              </a:solidFill>
              <a:latin typeface="Corbel"/>
              <a:ea typeface="Corbel"/>
              <a:cs typeface="Corbel"/>
              <a:sym typeface="Corbel"/>
            </a:endParaRPr>
          </a:p>
          <a:p>
            <a:pPr marL="457200" lvl="0" indent="-342900" algn="l" rtl="0">
              <a:lnSpc>
                <a:spcPct val="150000"/>
              </a:lnSpc>
              <a:spcBef>
                <a:spcPts val="0"/>
              </a:spcBef>
              <a:spcAft>
                <a:spcPts val="0"/>
              </a:spcAft>
              <a:buClr>
                <a:schemeClr val="dk1"/>
              </a:buClr>
              <a:buSzPts val="1800"/>
              <a:buFont typeface="Corbel"/>
              <a:buChar char="●"/>
            </a:pPr>
            <a:r>
              <a:rPr lang="en-US" sz="1800" dirty="0">
                <a:solidFill>
                  <a:schemeClr val="dk1"/>
                </a:solidFill>
                <a:latin typeface="Corbel"/>
                <a:ea typeface="Corbel"/>
                <a:cs typeface="Corbel"/>
                <a:sym typeface="Corbel"/>
              </a:rPr>
              <a:t>Validate DF before storing in the DB</a:t>
            </a:r>
            <a:endParaRPr sz="1800" dirty="0">
              <a:solidFill>
                <a:schemeClr val="dk1"/>
              </a:solidFill>
              <a:latin typeface="Corbel"/>
              <a:ea typeface="Corbel"/>
              <a:cs typeface="Corbel"/>
              <a:sym typeface="Corbel"/>
            </a:endParaRP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theme/theme1.xml><?xml version="1.0" encoding="utf-8"?>
<a:theme xmlns:a="http://schemas.openxmlformats.org/drawingml/2006/main" name="Parallax">
  <a:themeElements>
    <a:clrScheme name="Parallax">
      <a:dk1>
        <a:srgbClr val="000000"/>
      </a:dk1>
      <a:lt1>
        <a:srgbClr val="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703</TotalTime>
  <Words>2470</Words>
  <Application>Microsoft Office PowerPoint</Application>
  <PresentationFormat>Widescreen</PresentationFormat>
  <Paragraphs>207</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Corbel</vt:lpstr>
      <vt:lpstr>Monotype Corsiva</vt:lpstr>
      <vt:lpstr>Calibri</vt:lpstr>
      <vt:lpstr>Arial</vt:lpstr>
      <vt:lpstr>Quintessential</vt:lpstr>
      <vt:lpstr>Parallax</vt:lpstr>
      <vt:lpstr>Data Engineer Course </vt:lpstr>
      <vt:lpstr>PowerPoint Presentation</vt:lpstr>
      <vt:lpstr>Technology Decisions</vt:lpstr>
      <vt:lpstr>Data Sources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Engineer Course </dc:title>
  <dc:creator>Boris Tsonkov</dc:creator>
  <cp:lastModifiedBy>Boris Tsonkov</cp:lastModifiedBy>
  <cp:revision>6</cp:revision>
  <dcterms:created xsi:type="dcterms:W3CDTF">2013-01-27T09:14:16Z</dcterms:created>
  <dcterms:modified xsi:type="dcterms:W3CDTF">2024-05-06T09:31:25Z</dcterms:modified>
</cp:coreProperties>
</file>