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orbel" panose="020B0503020204020204" pitchFamily="34" charset="0"/>
      <p:regular r:id="rId16"/>
      <p:bold r:id="rId17"/>
      <p:italic r:id="rId18"/>
      <p:boldItalic r:id="rId19"/>
    </p:embeddedFont>
    <p:embeddedFont>
      <p:font typeface="Monotype Corsiva" panose="03010101010201010101" pitchFamily="66" charset="0"/>
      <p:italic r:id="rId20"/>
    </p:embeddedFont>
    <p:embeddedFont>
      <p:font typeface="Quintessential"/>
      <p:regular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tpBWG5YeMX40Xl6uG70rTNsLU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ECE57F-3277-480B-BF35-D4CAC51ADC3F}">
  <a:tblStyle styleId="{C3ECE57F-3277-480B-BF35-D4CAC51ADC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84" autoAdjust="0"/>
  </p:normalViewPr>
  <p:slideViewPr>
    <p:cSldViewPr snapToGrid="0">
      <p:cViewPr varScale="1">
        <p:scale>
          <a:sx n="100" d="100"/>
          <a:sy n="100" d="100"/>
        </p:scale>
        <p:origin x="12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f53ffc67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ff53ffc67b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Two constraints -</a:t>
            </a:r>
            <a:endParaRPr/>
          </a:p>
          <a:p>
            <a:pPr marL="0" lvl="0" indent="0" algn="l" rtl="0">
              <a:spcBef>
                <a:spcPts val="0"/>
              </a:spcBef>
              <a:spcAft>
                <a:spcPts val="0"/>
              </a:spcAft>
              <a:buNone/>
            </a:pPr>
            <a:r>
              <a:rPr lang="en-US"/>
              <a:t>”unique_data_source_id” : ensures that data_source and its related id are only saved once to avoid duplicates</a:t>
            </a:r>
            <a:endParaRPr/>
          </a:p>
          <a:p>
            <a:pPr marL="0" lvl="0" indent="0" algn="l" rtl="0">
              <a:spcBef>
                <a:spcPts val="0"/>
              </a:spcBef>
              <a:spcAft>
                <a:spcPts val="0"/>
              </a:spcAft>
              <a:buNone/>
            </a:pPr>
            <a:r>
              <a:rPr lang="en-US"/>
              <a:t>“unique_joboffer” : another check to avoid duplicates, ensures that joboffer_url is unique in the case that 2 of our data sources get their data from the same source (could be the case for okjob?, they got their information from linkedin)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Make a reference to the README on Git Hub</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close to 100.000 job offers currently in our database</a:t>
            </a:r>
            <a:endParaRPr/>
          </a:p>
        </p:txBody>
      </p:sp>
      <p:sp>
        <p:nvSpPr>
          <p:cNvPr id="226" name="Google Shape;226;g1ff53ffc67b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f53ffc67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f53ffc67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Short explanation: instead of 1 model for the </a:t>
            </a:r>
            <a:r>
              <a:rPr lang="en-US" dirty="0" err="1"/>
              <a:t>avg</a:t>
            </a:r>
            <a:r>
              <a:rPr lang="en-US" dirty="0"/>
              <a:t> value we do 2 models, more relevant to have upper and lower limit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dirty="0"/>
              <a:t>The .score() method provides a quantitative measure of the model's performance. Specifically, this method returns the coefficient of determination, commonly known as 𝑅2  (R-squared).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235" name="Google Shape;235;g1ff53ffc67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20650" lvl="0" indent="0" algn="l" rtl="0">
              <a:spcBef>
                <a:spcPts val="0"/>
              </a:spcBef>
              <a:spcAft>
                <a:spcPts val="0"/>
              </a:spcAft>
              <a:buClr>
                <a:srgbClr val="1186C3"/>
              </a:buClr>
              <a:buSzPts val="1000"/>
              <a:buNone/>
            </a:pPr>
            <a:endParaRPr sz="1000" dirty="0"/>
          </a:p>
        </p:txBody>
      </p:sp>
      <p:sp>
        <p:nvSpPr>
          <p:cNvPr id="247" name="Google Shape;2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This report introduces a newly developed application by Andreas Wagner, Boris Tsonkov, and Yue Wang. The application was developed job seekers to rectify a common problem encountered during job posting: an improved way of making estimates on salaries with a better degree of accuracy. The development of the application was focused mainly on the ETL process that is relevant for Data Engineering experience. The application also leverages a Machine Learning (ML) model to give end-users an estimate of their probable salaries, leading towards better, more informative career choices. We provided a simple yet efficient API interface to access the trained model and we zoomed specifically on Data-related job postings.</a:t>
            </a:r>
            <a:endParaRPr sz="2000"/>
          </a:p>
        </p:txBody>
      </p:sp>
      <p:sp>
        <p:nvSpPr>
          <p:cNvPr id="159" name="Google Shape;15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Explain the methodology that we followed before we move to the data sources. How were decisions made to go in the direction we went?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sz="1500" dirty="0"/>
              <a:t>Defining what the project would look like down the road was very difficult at the conception phase when we didn’t have enough knowledge of the technologies we will have to use. Coming up with the main purpose the application will serve was elusive and we were exploring the suggested data sources. After the initial brainstorming, it became apparent that the Salary information will play a key role and we began to search for a data sources that will have plenty of postings with disclosed salary and at the same time will have open public APIs.   </a:t>
            </a:r>
            <a:endParaRPr sz="1500" dirty="0"/>
          </a:p>
          <a:p>
            <a:pPr marL="0" marR="0" lvl="0" indent="0" algn="l" rtl="0">
              <a:lnSpc>
                <a:spcPct val="100000"/>
              </a:lnSpc>
              <a:spcBef>
                <a:spcPts val="0"/>
              </a:spcBef>
              <a:spcAft>
                <a:spcPts val="0"/>
              </a:spcAft>
              <a:buClr>
                <a:schemeClr val="dk1"/>
              </a:buClr>
              <a:buSzPts val="1200"/>
              <a:buFont typeface="Calibri"/>
              <a:buNone/>
            </a:pPr>
            <a:endParaRPr sz="1500" dirty="0"/>
          </a:p>
          <a:p>
            <a:pPr marL="0" marR="0" lvl="0" indent="0" algn="l" rtl="0">
              <a:lnSpc>
                <a:spcPct val="100000"/>
              </a:lnSpc>
              <a:spcBef>
                <a:spcPts val="0"/>
              </a:spcBef>
              <a:spcAft>
                <a:spcPts val="0"/>
              </a:spcAft>
              <a:buClr>
                <a:schemeClr val="dk1"/>
              </a:buClr>
              <a:buSzPts val="1200"/>
              <a:buFont typeface="Calibri"/>
              <a:buNone/>
            </a:pPr>
            <a:r>
              <a:rPr lang="en-US" sz="1500" dirty="0"/>
              <a:t>Explain that we started with the exploration of the provided data sources. We decided that we want to split the project into </a:t>
            </a:r>
            <a:r>
              <a:rPr lang="en-US" sz="1500" dirty="0" err="1"/>
              <a:t>microservices</a:t>
            </a:r>
            <a:r>
              <a:rPr lang="en-US" sz="1500" dirty="0"/>
              <a:t> and that they should be implemented by Docker containers. </a:t>
            </a:r>
            <a:r>
              <a:rPr lang="en-US" sz="1500" dirty="0" smtClean="0"/>
              <a:t>Using </a:t>
            </a:r>
            <a:r>
              <a:rPr lang="en-US" sz="1500" dirty="0" err="1" smtClean="0"/>
              <a:t>microservices</a:t>
            </a:r>
            <a:r>
              <a:rPr lang="en-US" sz="1500" dirty="0" smtClean="0"/>
              <a:t> in application development offers a number of benefits: Scalability, Flexibility in Technology, CI/CD is easier, App Crash prevention, Better Maintainability, Improved Productivity, Reusable Code, Granular Scaling. To manage the workload the </a:t>
            </a:r>
            <a:r>
              <a:rPr lang="en-US" sz="1500" dirty="0" err="1" smtClean="0"/>
              <a:t>microservices</a:t>
            </a:r>
            <a:r>
              <a:rPr lang="en-US" sz="1500" dirty="0" smtClean="0"/>
              <a:t> are a good option to split the tasks between the project members. </a:t>
            </a:r>
            <a:endParaRPr sz="1500" dirty="0" smtClean="0"/>
          </a:p>
          <a:p>
            <a:pPr marL="0" marR="0" lvl="0" indent="0" algn="l" rtl="0">
              <a:lnSpc>
                <a:spcPct val="100000"/>
              </a:lnSpc>
              <a:spcBef>
                <a:spcPts val="0"/>
              </a:spcBef>
              <a:spcAft>
                <a:spcPts val="0"/>
              </a:spcAft>
              <a:buClr>
                <a:schemeClr val="dk1"/>
              </a:buClr>
              <a:buSzPts val="1200"/>
              <a:buFont typeface="Calibri"/>
              <a:buNone/>
            </a:pPr>
            <a:endParaRPr sz="1500" dirty="0" smtClean="0"/>
          </a:p>
          <a:p>
            <a:pPr marL="0" lvl="0" indent="0" algn="l" rtl="0">
              <a:spcBef>
                <a:spcPts val="0"/>
              </a:spcBef>
              <a:spcAft>
                <a:spcPts val="0"/>
              </a:spcAft>
              <a:buClr>
                <a:schemeClr val="dk1"/>
              </a:buClr>
              <a:buSzPts val="1200"/>
              <a:buFont typeface="Calibri"/>
              <a:buNone/>
            </a:pPr>
            <a:r>
              <a:rPr lang="en-US" sz="1500" dirty="0" smtClean="0"/>
              <a:t>Why </a:t>
            </a:r>
            <a:r>
              <a:rPr lang="en-US" sz="1500" dirty="0"/>
              <a:t>Docker is a good choice - Consistent Environment, Isolated Environments, Portable (physical or virtual), Complements </a:t>
            </a:r>
            <a:r>
              <a:rPr lang="en-US" sz="1500" dirty="0" err="1"/>
              <a:t>Microservice</a:t>
            </a:r>
            <a:r>
              <a:rPr lang="en-US" sz="1500" dirty="0"/>
              <a:t> Architecture (managing them independently), Rapid Deployment and Scaling, Suitable for CI/CD.</a:t>
            </a:r>
            <a:endParaRPr sz="1500" u="sng" dirty="0"/>
          </a:p>
          <a:p>
            <a:pPr marL="0" lvl="0" indent="0" algn="l" rtl="0">
              <a:spcBef>
                <a:spcPts val="0"/>
              </a:spcBef>
              <a:spcAft>
                <a:spcPts val="0"/>
              </a:spcAft>
              <a:buClr>
                <a:schemeClr val="dk1"/>
              </a:buClr>
              <a:buSzPts val="1200"/>
              <a:buFont typeface="Calibri"/>
              <a:buNone/>
            </a:pPr>
            <a:endParaRPr sz="1500" dirty="0"/>
          </a:p>
          <a:p>
            <a:pPr marL="0" lvl="0" indent="0" algn="l" rtl="0">
              <a:spcBef>
                <a:spcPts val="0"/>
              </a:spcBef>
              <a:spcAft>
                <a:spcPts val="0"/>
              </a:spcAft>
              <a:buClr>
                <a:schemeClr val="dk1"/>
              </a:buClr>
              <a:buSzPts val="1200"/>
              <a:buFont typeface="Calibri"/>
              <a:buNone/>
            </a:pPr>
            <a:r>
              <a:rPr lang="en-US" sz="1500" dirty="0"/>
              <a:t>Why </a:t>
            </a:r>
            <a:r>
              <a:rPr lang="en-US" sz="1500" dirty="0" err="1"/>
              <a:t>Postgres</a:t>
            </a:r>
            <a:r>
              <a:rPr lang="en-US" sz="1500" dirty="0"/>
              <a:t> is a good choice - Because of Advanced SQL Compliance, Performance and Scalability, Open-source approach, Multi-platform Support, PostgreSQL is often chosen for applications that require dependable data integrity, robust feature support, and customizable solutions without the high costs associated with other enterprise database systems. Whether it's a complex system with high transaction rates or a simple application requiring a reliable and light database, </a:t>
            </a:r>
            <a:r>
              <a:rPr lang="en-US" sz="1500" dirty="0" err="1"/>
              <a:t>Postgres</a:t>
            </a:r>
            <a:r>
              <a:rPr lang="en-US" sz="1500" dirty="0"/>
              <a:t> is frequently a top choice.</a:t>
            </a:r>
            <a:endParaRPr sz="1500" dirty="0"/>
          </a:p>
          <a:p>
            <a:pPr marL="0" marR="0" lvl="0" indent="0" algn="l" rtl="0">
              <a:lnSpc>
                <a:spcPct val="100000"/>
              </a:lnSpc>
              <a:spcBef>
                <a:spcPts val="0"/>
              </a:spcBef>
              <a:spcAft>
                <a:spcPts val="0"/>
              </a:spcAft>
              <a:buClr>
                <a:schemeClr val="dk1"/>
              </a:buClr>
              <a:buSzPts val="1200"/>
              <a:buFont typeface="Calibri"/>
              <a:buNone/>
            </a:pPr>
            <a:endParaRPr sz="1500" dirty="0"/>
          </a:p>
          <a:p>
            <a:pPr marL="0" marR="0" lvl="0" indent="0" algn="l" rtl="0">
              <a:lnSpc>
                <a:spcPct val="100000"/>
              </a:lnSpc>
              <a:spcBef>
                <a:spcPts val="0"/>
              </a:spcBef>
              <a:spcAft>
                <a:spcPts val="0"/>
              </a:spcAft>
              <a:buClr>
                <a:schemeClr val="dk1"/>
              </a:buClr>
              <a:buSzPts val="1200"/>
              <a:buFont typeface="Calibri"/>
              <a:buNone/>
            </a:pPr>
            <a:r>
              <a:rPr lang="en-US" sz="1500" dirty="0"/>
              <a:t>Initially we created two databases, MongoDB would hold the raw data and after transformation we would store the useful data into </a:t>
            </a:r>
            <a:r>
              <a:rPr lang="en-US" sz="1500" dirty="0" err="1"/>
              <a:t>Postgres</a:t>
            </a:r>
            <a:r>
              <a:rPr lang="en-US" sz="1500" dirty="0"/>
              <a:t>. MongoDB is a popular NoSQL database known for its flexibility, scalability, and performance, particularly well-suited for applications that handle large volumes of unstructured data. However, down the road, the </a:t>
            </a:r>
            <a:r>
              <a:rPr lang="en-US" sz="1500" dirty="0" err="1"/>
              <a:t>Postgres</a:t>
            </a:r>
            <a:r>
              <a:rPr lang="en-US" sz="1500" dirty="0"/>
              <a:t> service became more sophisticated and the MongoDB became redundant.</a:t>
            </a:r>
            <a:endParaRPr sz="1500" dirty="0"/>
          </a:p>
          <a:p>
            <a:pPr marL="0" marR="0" lvl="0" indent="0" algn="l" rtl="0">
              <a:lnSpc>
                <a:spcPct val="100000"/>
              </a:lnSpc>
              <a:spcBef>
                <a:spcPts val="0"/>
              </a:spcBef>
              <a:spcAft>
                <a:spcPts val="0"/>
              </a:spcAft>
              <a:buClr>
                <a:schemeClr val="dk1"/>
              </a:buClr>
              <a:buSzPts val="1200"/>
              <a:buFont typeface="Calibri"/>
              <a:buNone/>
            </a:pPr>
            <a:endParaRPr sz="1500" dirty="0"/>
          </a:p>
          <a:p>
            <a:pPr marL="0" marR="0" lvl="0" indent="0" algn="l" rtl="0">
              <a:lnSpc>
                <a:spcPct val="100000"/>
              </a:lnSpc>
              <a:spcBef>
                <a:spcPts val="0"/>
              </a:spcBef>
              <a:spcAft>
                <a:spcPts val="0"/>
              </a:spcAft>
              <a:buClr>
                <a:schemeClr val="dk1"/>
              </a:buClr>
              <a:buSzPts val="1200"/>
              <a:buFont typeface="Calibri"/>
              <a:buNone/>
            </a:pPr>
            <a:r>
              <a:rPr lang="en-US" sz="1500" dirty="0"/>
              <a:t>Using </a:t>
            </a:r>
            <a:r>
              <a:rPr lang="en-US" sz="1500" dirty="0" err="1"/>
              <a:t>Uvicorn</a:t>
            </a:r>
            <a:r>
              <a:rPr lang="en-US" sz="1500" dirty="0"/>
              <a:t> as the server for </a:t>
            </a:r>
            <a:r>
              <a:rPr lang="en-US" sz="1500" dirty="0" err="1"/>
              <a:t>FastAPI</a:t>
            </a:r>
            <a:r>
              <a:rPr lang="en-US" sz="1500" dirty="0"/>
              <a:t> applications offers a host of benefits that make it a compelling choice for </a:t>
            </a:r>
            <a:r>
              <a:rPr lang="en-US" sz="1500" dirty="0" err="1"/>
              <a:t>developers:High</a:t>
            </a:r>
            <a:r>
              <a:rPr lang="en-US" sz="1500" dirty="0"/>
              <a:t> Performance, Asynchronous Support, Automatic Interactive API Documentation, Modern Python Features, Development Speed and Ease of Use.</a:t>
            </a:r>
            <a:endParaRPr sz="1500"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REMARK: - </a:t>
            </a:r>
            <a:r>
              <a:rPr lang="en-US" dirty="0" err="1"/>
              <a:t>microservices</a:t>
            </a:r>
            <a:r>
              <a:rPr lang="en-US" dirty="0"/>
              <a:t> (</a:t>
            </a:r>
            <a:r>
              <a:rPr lang="en-US" dirty="0" err="1"/>
              <a:t>chatgpt</a:t>
            </a:r>
            <a:r>
              <a:rPr lang="en-US" dirty="0"/>
              <a:t>) - </a:t>
            </a:r>
            <a:r>
              <a:rPr lang="en-US" dirty="0" err="1"/>
              <a:t>docker</a:t>
            </a:r>
            <a:r>
              <a:rPr lang="en-US" dirty="0"/>
              <a:t> container - </a:t>
            </a:r>
            <a:r>
              <a:rPr lang="en-US" dirty="0" err="1"/>
              <a:t>postgres</a:t>
            </a:r>
            <a:r>
              <a:rPr lang="en-US" dirty="0"/>
              <a:t> database for transformed data -&gt; efficient and consumes little storage (</a:t>
            </a:r>
            <a:r>
              <a:rPr lang="en-US" dirty="0" err="1"/>
              <a:t>chatgpt</a:t>
            </a:r>
            <a:r>
              <a:rPr lang="en-US" dirty="0"/>
              <a:t>) - </a:t>
            </a:r>
            <a:r>
              <a:rPr lang="en-US" dirty="0" err="1"/>
              <a:t>mongodb</a:t>
            </a:r>
            <a:r>
              <a:rPr lang="en-US" dirty="0"/>
              <a:t> for raw and application data because flexible schema -&gt; easy to adept (removed during the project), </a:t>
            </a:r>
            <a:r>
              <a:rPr lang="en-US" dirty="0" err="1"/>
              <a:t>api</a:t>
            </a:r>
            <a:r>
              <a:rPr lang="en-US" dirty="0"/>
              <a:t> server: </a:t>
            </a:r>
            <a:r>
              <a:rPr lang="en-US" dirty="0" err="1"/>
              <a:t>uvicorn</a:t>
            </a:r>
            <a:r>
              <a:rPr lang="en-US" dirty="0"/>
              <a:t> from </a:t>
            </a:r>
            <a:r>
              <a:rPr lang="en-US" dirty="0" err="1"/>
              <a:t>fastAPI</a:t>
            </a:r>
            <a:r>
              <a:rPr lang="en-US" dirty="0"/>
              <a:t> because easy to use</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167" name="Google Shape;16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a:t>This application relies on job boards with public API, treating each of them as an essential source of salary information, job title categorization and job descriptions. The list we evaluated at the start is as follows - arbeitnow.com, jobicy.com, jooble.org, okjob.io, reed.co.uk, themuse.com, and adzuna.com. As well as Indeed.com, Glassdoor.com, LinkedIn.com, but these providers have protection against data scraping. </a:t>
            </a:r>
            <a:endParaRPr sz="1500" dirty="0"/>
          </a:p>
          <a:p>
            <a:pPr marL="0" lvl="0" indent="0" algn="l" rtl="0">
              <a:spcBef>
                <a:spcPts val="0"/>
              </a:spcBef>
              <a:spcAft>
                <a:spcPts val="0"/>
              </a:spcAft>
              <a:buSzPts val="1200"/>
              <a:buNone/>
            </a:pPr>
            <a:endParaRPr sz="1500" dirty="0"/>
          </a:p>
          <a:p>
            <a:pPr marL="0" lvl="0" indent="0" algn="l" rtl="0">
              <a:spcBef>
                <a:spcPts val="0"/>
              </a:spcBef>
              <a:spcAft>
                <a:spcPts val="0"/>
              </a:spcAft>
              <a:buSzPts val="1200"/>
              <a:buNone/>
            </a:pPr>
            <a:r>
              <a:rPr lang="en-US" sz="1500" dirty="0"/>
              <a:t>We pivoted toward job boards that will offer as much overlap as possible and will provide Salary information. Thus, the following sources have been selected:</a:t>
            </a:r>
            <a:endParaRPr sz="1500" dirty="0"/>
          </a:p>
          <a:p>
            <a:pPr marL="0" lvl="0" indent="0" algn="l" rtl="0">
              <a:spcBef>
                <a:spcPts val="0"/>
              </a:spcBef>
              <a:spcAft>
                <a:spcPts val="0"/>
              </a:spcAft>
              <a:buSzPts val="1200"/>
              <a:buNone/>
            </a:pPr>
            <a:endParaRPr sz="1500" dirty="0"/>
          </a:p>
          <a:p>
            <a:pPr marL="0" lvl="0" indent="0" algn="l" rtl="0">
              <a:spcBef>
                <a:spcPts val="0"/>
              </a:spcBef>
              <a:spcAft>
                <a:spcPts val="0"/>
              </a:spcAft>
              <a:buSzPts val="1200"/>
              <a:buNone/>
            </a:pPr>
            <a:r>
              <a:rPr lang="en-US" sz="1500" dirty="0"/>
              <a:t>Reed - </a:t>
            </a:r>
            <a:r>
              <a:rPr lang="en-US" sz="1500" dirty="0" err="1"/>
              <a:t>jobTitle</a:t>
            </a:r>
            <a:r>
              <a:rPr lang="en-US" sz="1500" dirty="0"/>
              <a:t>, </a:t>
            </a:r>
            <a:r>
              <a:rPr lang="en-US" sz="1500" dirty="0" err="1"/>
              <a:t>locationName</a:t>
            </a:r>
            <a:r>
              <a:rPr lang="en-US" sz="1500" dirty="0"/>
              <a:t>, </a:t>
            </a:r>
            <a:r>
              <a:rPr lang="en-US" sz="1500" dirty="0" err="1"/>
              <a:t>minimumSalary</a:t>
            </a:r>
            <a:r>
              <a:rPr lang="en-US" sz="1500" dirty="0"/>
              <a:t>, </a:t>
            </a:r>
            <a:r>
              <a:rPr lang="en-US" sz="1500" dirty="0" err="1"/>
              <a:t>maximumSalary</a:t>
            </a:r>
            <a:r>
              <a:rPr lang="en-US" sz="1500" dirty="0"/>
              <a:t>, currency, </a:t>
            </a:r>
            <a:r>
              <a:rPr lang="en-US" sz="1500" dirty="0" err="1"/>
              <a:t>jobDescription</a:t>
            </a:r>
            <a:r>
              <a:rPr lang="en-US" sz="1500" dirty="0"/>
              <a:t>, </a:t>
            </a:r>
            <a:r>
              <a:rPr lang="en-US" sz="1500" dirty="0" err="1"/>
              <a:t>jobUrl</a:t>
            </a:r>
            <a:r>
              <a:rPr lang="en-US" sz="1500" dirty="0"/>
              <a:t>, date;</a:t>
            </a:r>
            <a:endParaRPr sz="1500" dirty="0"/>
          </a:p>
          <a:p>
            <a:pPr marL="0" lvl="0" indent="0" algn="l" rtl="0">
              <a:spcBef>
                <a:spcPts val="0"/>
              </a:spcBef>
              <a:spcAft>
                <a:spcPts val="0"/>
              </a:spcAft>
              <a:buSzPts val="1200"/>
              <a:buNone/>
            </a:pPr>
            <a:r>
              <a:rPr lang="en-US" sz="1500" dirty="0" err="1"/>
              <a:t>OkJob</a:t>
            </a:r>
            <a:r>
              <a:rPr lang="en-US" sz="1500" dirty="0"/>
              <a:t> - Job-Title, Location, Salary-Min, Salary-Max, Job-Description, Job-Type(Remote,100% Salary, Four Days), Job-Tags(SaaS), Job-Category (IT), Hours, Apply-Link</a:t>
            </a:r>
            <a:endParaRPr sz="1500" dirty="0"/>
          </a:p>
          <a:p>
            <a:pPr marL="0" lvl="0" indent="0" algn="l" rtl="0">
              <a:spcBef>
                <a:spcPts val="0"/>
              </a:spcBef>
              <a:spcAft>
                <a:spcPts val="0"/>
              </a:spcAft>
              <a:buSzPts val="1200"/>
              <a:buNone/>
            </a:pPr>
            <a:r>
              <a:rPr lang="en-US" sz="1500" dirty="0" err="1"/>
              <a:t>TheMuse</a:t>
            </a:r>
            <a:r>
              <a:rPr lang="en-US" sz="1500" dirty="0"/>
              <a:t> - </a:t>
            </a:r>
            <a:r>
              <a:rPr lang="en-US" sz="1500" dirty="0" err="1"/>
              <a:t>short_name</a:t>
            </a:r>
            <a:r>
              <a:rPr lang="en-US" sz="1500" dirty="0"/>
              <a:t>, locations, contents(description includes Salary - &lt;</a:t>
            </a:r>
            <a:r>
              <a:rPr lang="en-US" sz="1500" dirty="0" err="1"/>
              <a:t>br</a:t>
            </a:r>
            <a:r>
              <a:rPr lang="en-US" sz="1500" dirty="0"/>
              <a:t>&gt;$16.00 - $24.00&lt;</a:t>
            </a:r>
            <a:r>
              <a:rPr lang="en-US" sz="1500" dirty="0" err="1"/>
              <a:t>br</a:t>
            </a:r>
            <a:r>
              <a:rPr lang="en-US" sz="1500" dirty="0"/>
              <a:t>&gt;&lt;</a:t>
            </a:r>
            <a:r>
              <a:rPr lang="en-US" sz="1500" dirty="0" err="1"/>
              <a:t>br</a:t>
            </a:r>
            <a:r>
              <a:rPr lang="en-US" sz="1500" dirty="0"/>
              <a:t>&gt;This pay range represents the base hourly rate or base annual full-time salary), levels(Junior), categories, </a:t>
            </a:r>
            <a:r>
              <a:rPr lang="en-US" sz="1500" dirty="0" err="1"/>
              <a:t>landing_page</a:t>
            </a:r>
            <a:r>
              <a:rPr lang="en-US" sz="1500" dirty="0"/>
              <a:t>, tags, </a:t>
            </a:r>
            <a:r>
              <a:rPr lang="en-US" sz="1500" dirty="0" err="1"/>
              <a:t>publication_date</a:t>
            </a:r>
            <a:r>
              <a:rPr lang="en-US" sz="1500" dirty="0"/>
              <a:t> </a:t>
            </a:r>
            <a:endParaRPr sz="1500" dirty="0"/>
          </a:p>
          <a:p>
            <a:pPr marL="0" lvl="0" indent="0" algn="l" rtl="0">
              <a:spcBef>
                <a:spcPts val="0"/>
              </a:spcBef>
              <a:spcAft>
                <a:spcPts val="0"/>
              </a:spcAft>
              <a:buSzPts val="1200"/>
              <a:buNone/>
            </a:pPr>
            <a:endParaRPr sz="1500" dirty="0"/>
          </a:p>
          <a:p>
            <a:pPr marL="0" lvl="0" indent="0" algn="l" rtl="0">
              <a:spcBef>
                <a:spcPts val="0"/>
              </a:spcBef>
              <a:spcAft>
                <a:spcPts val="0"/>
              </a:spcAft>
              <a:buSzPts val="1200"/>
              <a:buNone/>
            </a:pPr>
            <a:endParaRPr sz="1500" dirty="0"/>
          </a:p>
          <a:p>
            <a:pPr marL="0" lvl="0" indent="0" algn="l" rtl="0">
              <a:spcBef>
                <a:spcPts val="0"/>
              </a:spcBef>
              <a:spcAft>
                <a:spcPts val="0"/>
              </a:spcAft>
              <a:buClr>
                <a:schemeClr val="dk1"/>
              </a:buClr>
              <a:buSzPts val="1200"/>
              <a:buFont typeface="Calibri"/>
              <a:buNone/>
            </a:pPr>
            <a:endParaRPr sz="1500" dirty="0"/>
          </a:p>
        </p:txBody>
      </p:sp>
      <p:sp>
        <p:nvSpPr>
          <p:cNvPr id="177" name="Google Shape;17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we selected the technologies </a:t>
            </a:r>
            <a:endParaRPr/>
          </a:p>
          <a:p>
            <a:pPr marL="0" lvl="0" indent="0" algn="l" rtl="0">
              <a:spcBef>
                <a:spcPts val="0"/>
              </a:spcBef>
              <a:spcAft>
                <a:spcPts val="0"/>
              </a:spcAft>
              <a:buNone/>
            </a:pPr>
            <a:r>
              <a:rPr lang="en-US"/>
              <a:t>2 slides one for the architecture and one for the data flow</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Sys Architecture contains 5 services, 3 services connected to pipeline (executed one after another) ETL model creation pipeline:</a:t>
            </a:r>
            <a:endParaRPr/>
          </a:p>
          <a:p>
            <a:pPr marL="0" lvl="0" indent="0" algn="l" rtl="0">
              <a:spcBef>
                <a:spcPts val="0"/>
              </a:spcBef>
              <a:spcAft>
                <a:spcPts val="0"/>
              </a:spcAft>
              <a:buNone/>
            </a:pPr>
            <a:r>
              <a:rPr lang="en-US"/>
              <a:t>1-postgres server</a:t>
            </a:r>
            <a:endParaRPr/>
          </a:p>
          <a:p>
            <a:pPr marL="0" lvl="0" indent="0" algn="l" rtl="0">
              <a:spcBef>
                <a:spcPts val="0"/>
              </a:spcBef>
              <a:spcAft>
                <a:spcPts val="0"/>
              </a:spcAft>
              <a:buNone/>
            </a:pPr>
            <a:r>
              <a:rPr lang="en-US"/>
              <a:t>2-API server</a:t>
            </a:r>
            <a:endParaRPr/>
          </a:p>
          <a:p>
            <a:pPr marL="0" lvl="0" indent="0" algn="l" rtl="0">
              <a:spcBef>
                <a:spcPts val="0"/>
              </a:spcBef>
              <a:spcAft>
                <a:spcPts val="0"/>
              </a:spcAft>
              <a:buNone/>
            </a:pPr>
            <a:r>
              <a:rPr lang="en-US"/>
              <a:t>3-Data retrieval</a:t>
            </a:r>
            <a:endParaRPr/>
          </a:p>
          <a:p>
            <a:pPr marL="0" lvl="0" indent="0" algn="l" rtl="0">
              <a:spcBef>
                <a:spcPts val="0"/>
              </a:spcBef>
              <a:spcAft>
                <a:spcPts val="0"/>
              </a:spcAft>
              <a:buNone/>
            </a:pPr>
            <a:r>
              <a:rPr lang="en-US"/>
              <a:t>4-Transformation and storage</a:t>
            </a:r>
            <a:endParaRPr/>
          </a:p>
          <a:p>
            <a:pPr marL="0" lvl="0" indent="0" algn="l" rtl="0">
              <a:spcBef>
                <a:spcPts val="0"/>
              </a:spcBef>
              <a:spcAft>
                <a:spcPts val="0"/>
              </a:spcAft>
              <a:buNone/>
            </a:pPr>
            <a:r>
              <a:rPr lang="en-US"/>
              <a:t>5-Data Model </a:t>
            </a:r>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f53ffc67b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f53ffc67b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dirty="0"/>
              <a:t>setup/installation:</a:t>
            </a:r>
            <a:endParaRPr dirty="0"/>
          </a:p>
          <a:p>
            <a:pPr marL="457200" lvl="0" indent="0" algn="l" rtl="0">
              <a:spcBef>
                <a:spcPts val="0"/>
              </a:spcBef>
              <a:spcAft>
                <a:spcPts val="0"/>
              </a:spcAft>
              <a:buNone/>
            </a:pPr>
            <a:r>
              <a:rPr lang="en-US" dirty="0"/>
              <a:t>	setup database (keeps running)</a:t>
            </a:r>
            <a:endParaRPr dirty="0"/>
          </a:p>
          <a:p>
            <a:pPr marL="457200" lvl="0" indent="0" algn="l" rtl="0">
              <a:spcBef>
                <a:spcPts val="0"/>
              </a:spcBef>
              <a:spcAft>
                <a:spcPts val="0"/>
              </a:spcAft>
              <a:buNone/>
            </a:pPr>
            <a:r>
              <a:rPr lang="en-US" dirty="0"/>
              <a:t>	run initial data retrieval/transformation/model creation pipeline (services end after they did their work)</a:t>
            </a:r>
            <a:endParaRPr dirty="0"/>
          </a:p>
          <a:p>
            <a:pPr marL="457200" lvl="0" indent="0" algn="l" rtl="0">
              <a:spcBef>
                <a:spcPts val="0"/>
              </a:spcBef>
              <a:spcAft>
                <a:spcPts val="0"/>
              </a:spcAft>
              <a:buNone/>
            </a:pPr>
            <a:r>
              <a:rPr lang="en-US" dirty="0"/>
              <a:t>	start </a:t>
            </a:r>
            <a:r>
              <a:rPr lang="en-US" dirty="0" err="1"/>
              <a:t>api</a:t>
            </a:r>
            <a:r>
              <a:rPr lang="en-US" dirty="0"/>
              <a:t> service (keeps running)</a:t>
            </a:r>
            <a:endParaRPr dirty="0"/>
          </a:p>
          <a:p>
            <a:pPr marL="457200" lvl="0" indent="0" algn="l" rtl="0">
              <a:spcBef>
                <a:spcPts val="0"/>
              </a:spcBef>
              <a:spcAft>
                <a:spcPts val="0"/>
              </a:spcAft>
              <a:buNone/>
            </a:pPr>
            <a:r>
              <a:rPr lang="en-US" dirty="0"/>
              <a:t>	add </a:t>
            </a:r>
            <a:r>
              <a:rPr lang="en-US" dirty="0" err="1"/>
              <a:t>cronjob</a:t>
            </a:r>
            <a:r>
              <a:rPr lang="en-US" dirty="0"/>
              <a:t> for the update pipeline </a:t>
            </a:r>
            <a:endParaRPr dirty="0"/>
          </a:p>
          <a:p>
            <a:pPr marL="457200" lvl="0" indent="0" algn="l" rtl="0">
              <a:spcBef>
                <a:spcPts val="0"/>
              </a:spcBef>
              <a:spcAft>
                <a:spcPts val="0"/>
              </a:spcAft>
              <a:buNone/>
            </a:pPr>
            <a:r>
              <a:rPr lang="en-US" dirty="0"/>
              <a:t>	run test to validate everything is fine</a:t>
            </a:r>
            <a:endParaRPr dirty="0"/>
          </a:p>
          <a:p>
            <a:pPr marL="457200" lvl="0" indent="-317500" algn="l" rtl="0">
              <a:spcBef>
                <a:spcPts val="0"/>
              </a:spcBef>
              <a:spcAft>
                <a:spcPts val="0"/>
              </a:spcAft>
              <a:buSzPts val="1400"/>
              <a:buChar char="-"/>
            </a:pPr>
            <a:r>
              <a:rPr lang="en-US" dirty="0"/>
              <a:t>automatically run </a:t>
            </a:r>
            <a:r>
              <a:rPr lang="en-US" dirty="0" err="1"/>
              <a:t>cronjob</a:t>
            </a:r>
            <a:r>
              <a:rPr lang="en-US" dirty="0"/>
              <a:t> at </a:t>
            </a:r>
            <a:r>
              <a:rPr lang="en-US" dirty="0" err="1"/>
              <a:t>sunday</a:t>
            </a:r>
            <a:r>
              <a:rPr lang="en-US" dirty="0"/>
              <a:t> 23:00 for the update pipeline:</a:t>
            </a:r>
            <a:endParaRPr dirty="0"/>
          </a:p>
          <a:p>
            <a:pPr marL="457200" lvl="0" indent="0" algn="l" rtl="0">
              <a:spcBef>
                <a:spcPts val="0"/>
              </a:spcBef>
              <a:spcAft>
                <a:spcPts val="0"/>
              </a:spcAft>
              <a:buNone/>
            </a:pPr>
            <a:r>
              <a:rPr lang="en-US" dirty="0"/>
              <a:t>	data retrieval/transformation/model creation  (services end after they did their work</a:t>
            </a:r>
            <a:endParaRPr dirty="0"/>
          </a:p>
          <a:p>
            <a:pPr marL="457200" lvl="0" indent="-317500" algn="l" rtl="0">
              <a:spcBef>
                <a:spcPts val="0"/>
              </a:spcBef>
              <a:spcAft>
                <a:spcPts val="0"/>
              </a:spcAft>
              <a:buSzPts val="1400"/>
              <a:buChar char="-"/>
            </a:pPr>
            <a:r>
              <a:rPr lang="en-US" dirty="0"/>
              <a:t>ensure that database and </a:t>
            </a:r>
            <a:r>
              <a:rPr lang="en-US" dirty="0" err="1"/>
              <a:t>api</a:t>
            </a:r>
            <a:r>
              <a:rPr lang="en-US" dirty="0"/>
              <a:t> will be restarted in case of a system shutdown or failure -&gt; restart_services.sh</a:t>
            </a:r>
            <a:endParaRPr dirty="0"/>
          </a:p>
          <a:p>
            <a:pPr marL="457200" lvl="0" indent="0" algn="l" rtl="0">
              <a:spcBef>
                <a:spcPts val="0"/>
              </a:spcBef>
              <a:spcAft>
                <a:spcPts val="0"/>
              </a:spcAft>
              <a:buNone/>
            </a:pPr>
            <a:endParaRPr dirty="0"/>
          </a:p>
          <a:p>
            <a:pPr marL="0" lvl="0" indent="0" algn="l" rtl="0">
              <a:spcBef>
                <a:spcPts val="0"/>
              </a:spcBef>
              <a:spcAft>
                <a:spcPts val="0"/>
              </a:spcAft>
              <a:buClr>
                <a:schemeClr val="dk1"/>
              </a:buClr>
              <a:buFont typeface="Arial"/>
              <a:buNone/>
            </a:pPr>
            <a:r>
              <a:rPr lang="en-US" dirty="0"/>
              <a:t>REMARK: we could mention here also the “life time” of our services, the pipeline is started at the setup stage to make the initial data retrieval (get huge amount of data), each service does its task and then ends</a:t>
            </a:r>
            <a:br>
              <a:rPr lang="en-US" dirty="0"/>
            </a:br>
            <a:r>
              <a:rPr lang="en-US" dirty="0"/>
              <a:t>the pipeline will also be used for frequent updates run once per week (</a:t>
            </a:r>
            <a:r>
              <a:rPr lang="en-US" dirty="0" err="1"/>
              <a:t>sunday</a:t>
            </a:r>
            <a:r>
              <a:rPr lang="en-US" dirty="0"/>
              <a:t> 23:00) to get new data</a:t>
            </a:r>
            <a:br>
              <a:rPr lang="en-US" dirty="0"/>
            </a:br>
            <a:r>
              <a:rPr lang="en-US" dirty="0"/>
              <a:t>the database and the </a:t>
            </a:r>
            <a:r>
              <a:rPr lang="en-US" dirty="0" err="1"/>
              <a:t>api</a:t>
            </a:r>
            <a:r>
              <a:rPr lang="en-US" dirty="0"/>
              <a:t> service will be started and are never supposed to stop their work, we made sure that these services will be restarted if shutdown</a:t>
            </a:r>
            <a:endParaRPr dirty="0"/>
          </a:p>
          <a:p>
            <a:pPr marL="0" lvl="0" indent="0" algn="l" rtl="0">
              <a:spcBef>
                <a:spcPts val="0"/>
              </a:spcBef>
              <a:spcAft>
                <a:spcPts val="0"/>
              </a:spcAft>
              <a:buNone/>
            </a:pPr>
            <a:endParaRPr dirty="0"/>
          </a:p>
        </p:txBody>
      </p:sp>
      <p:sp>
        <p:nvSpPr>
          <p:cNvPr id="196" name="Google Shape;196;g1ff53ffc67b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f53ffc67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f53ffc67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the diagram</a:t>
            </a:r>
            <a:endParaRPr/>
          </a:p>
        </p:txBody>
      </p:sp>
      <p:sp>
        <p:nvSpPr>
          <p:cNvPr id="203" name="Google Shape;203;g1ff53ffc67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We use only API calls, depending on the data source, sometimes the main call is followed by a number of sub-calls. </a:t>
            </a:r>
            <a:endParaRPr sz="1500"/>
          </a:p>
          <a:p>
            <a:pPr marL="0" lvl="0" indent="0" algn="l" rtl="0">
              <a:spcBef>
                <a:spcPts val="0"/>
              </a:spcBef>
              <a:spcAft>
                <a:spcPts val="0"/>
              </a:spcAft>
              <a:buNone/>
            </a:pPr>
            <a:r>
              <a:rPr lang="en-US" sz="1500"/>
              <a:t>We have a mechanism here that stores a 100 records per file until the cap of 10,000 records is reached. </a:t>
            </a:r>
            <a:endParaRPr sz="1500"/>
          </a:p>
          <a:p>
            <a:pPr marL="0" lvl="0" indent="0" algn="l" rtl="0">
              <a:spcBef>
                <a:spcPts val="0"/>
              </a:spcBef>
              <a:spcAft>
                <a:spcPts val="0"/>
              </a:spcAft>
              <a:buNone/>
            </a:pPr>
            <a:r>
              <a:rPr lang="en-US" sz="1500"/>
              <a:t>creation of json and csv files</a:t>
            </a:r>
            <a:endParaRPr sz="1500"/>
          </a:p>
          <a:p>
            <a:pPr marL="0" lvl="0" indent="0" algn="l" rtl="0">
              <a:spcBef>
                <a:spcPts val="0"/>
              </a:spcBef>
              <a:spcAft>
                <a:spcPts val="0"/>
              </a:spcAft>
              <a:buNone/>
            </a:pPr>
            <a:r>
              <a:rPr lang="en-US" sz="1500"/>
              <a:t>Then we merge those files into a single one that gets stored in the persistent volume of the container.</a:t>
            </a:r>
            <a:endParaRPr sz="1500"/>
          </a:p>
          <a:p>
            <a:pPr marL="0" lvl="0" indent="0" algn="l" rtl="0">
              <a:spcBef>
                <a:spcPts val="0"/>
              </a:spcBef>
              <a:spcAft>
                <a:spcPts val="0"/>
              </a:spcAft>
              <a:buClr>
                <a:schemeClr val="dk1"/>
              </a:buClr>
              <a:buSzPts val="1100"/>
              <a:buFont typeface="Arial"/>
              <a:buNone/>
            </a:pPr>
            <a:r>
              <a:rPr lang="en-US" sz="1500"/>
              <a:t>For one of the data sources we saved the detailed description that came in HTML format for future exploration and enrichment that will guarantee greater accuracy of our ML model.</a:t>
            </a:r>
            <a:endParaRPr sz="1500"/>
          </a:p>
          <a:p>
            <a:pPr marL="0" lvl="0" indent="0" algn="l" rtl="0">
              <a:spcBef>
                <a:spcPts val="0"/>
              </a:spcBef>
              <a:spcAft>
                <a:spcPts val="0"/>
              </a:spcAft>
              <a:buClr>
                <a:schemeClr val="dk1"/>
              </a:buClr>
              <a:buSzPts val="1100"/>
              <a:buFont typeface="Arial"/>
              <a:buNone/>
            </a:pPr>
            <a:r>
              <a:rPr lang="en-US" sz="1500"/>
              <a:t>REMARK: data retrieval saves the job offers from the api response , add a  “source id” for each job offer and merges all the subcall data into one file that is then saved in json and csv format</a:t>
            </a:r>
            <a:endParaRPr sz="1500"/>
          </a:p>
          <a:p>
            <a:pPr marL="152400" marR="152400" lvl="0" indent="0" algn="l" rtl="0">
              <a:lnSpc>
                <a:spcPct val="145000"/>
              </a:lnSpc>
              <a:spcBef>
                <a:spcPts val="0"/>
              </a:spcBef>
              <a:spcAft>
                <a:spcPts val="0"/>
              </a:spcAft>
              <a:buClr>
                <a:schemeClr val="dk1"/>
              </a:buClr>
              <a:buSzPts val="1100"/>
              <a:buFont typeface="Arial"/>
              <a:buNone/>
            </a:pPr>
            <a:endParaRPr sz="1000">
              <a:solidFill>
                <a:srgbClr val="1F2328"/>
              </a:solidFill>
              <a:highlight>
                <a:srgbClr val="F6F8FA"/>
              </a:highlight>
              <a:latin typeface="Arial"/>
              <a:ea typeface="Arial"/>
              <a:cs typeface="Arial"/>
              <a:sym typeface="Arial"/>
            </a:endParaRPr>
          </a:p>
          <a:p>
            <a:pPr marL="0" lvl="0" indent="0" algn="l" rtl="0">
              <a:spcBef>
                <a:spcPts val="0"/>
              </a:spcBef>
              <a:spcAft>
                <a:spcPts val="0"/>
              </a:spcAft>
              <a:buNone/>
            </a:pPr>
            <a:r>
              <a:rPr lang="en-US" sz="1500"/>
              <a:t>With main.py command here we can execute it in 2 different states:</a:t>
            </a:r>
            <a:endParaRPr sz="1500"/>
          </a:p>
          <a:p>
            <a:pPr marL="0" lvl="0" indent="0" algn="l" rtl="0">
              <a:spcBef>
                <a:spcPts val="0"/>
              </a:spcBef>
              <a:spcAft>
                <a:spcPts val="0"/>
              </a:spcAft>
              <a:buNone/>
            </a:pPr>
            <a:r>
              <a:rPr lang="en-US" sz="1500"/>
              <a:t>argument = 'init' </a:t>
            </a:r>
            <a:endParaRPr sz="1500"/>
          </a:p>
          <a:p>
            <a:pPr marL="0" lvl="0" indent="0" algn="l" rtl="0">
              <a:spcBef>
                <a:spcPts val="0"/>
              </a:spcBef>
              <a:spcAft>
                <a:spcPts val="0"/>
              </a:spcAft>
              <a:buNone/>
            </a:pPr>
            <a:r>
              <a:rPr lang="en-US" sz="1500"/>
              <a:t>argument = 'update'. these are controlled by environment variable PIPELINE_ACTION</a:t>
            </a:r>
            <a:endParaRPr sz="1500"/>
          </a:p>
          <a:p>
            <a:pPr marL="0" lvl="0" indent="0" algn="l" rtl="0">
              <a:spcBef>
                <a:spcPts val="0"/>
              </a:spcBef>
              <a:spcAft>
                <a:spcPts val="0"/>
              </a:spcAft>
              <a:buNone/>
            </a:pPr>
            <a:r>
              <a:rPr lang="en-US" sz="1500"/>
              <a:t>we also have different parameter for the initial data retrieval (for testing, that it doesn´t get too big)</a:t>
            </a:r>
            <a:endParaRPr sz="1500"/>
          </a:p>
          <a:p>
            <a:pPr marL="0" lvl="0" indent="0" algn="l" rtl="0">
              <a:spcBef>
                <a:spcPts val="0"/>
              </a:spcBef>
              <a:spcAft>
                <a:spcPts val="0"/>
              </a:spcAft>
              <a:buNone/>
            </a:pPr>
            <a:r>
              <a:rPr lang="en-US" sz="1500"/>
              <a:t>The only difference between the two is that the first one is using a step for the API calls where we can specify the start and the end index. Thanks to this and the sleep time we avoid breaching the API limitations because we have to accumulate a lot of data.  </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Font typeface="Arial"/>
              <a:buNone/>
            </a:pPr>
            <a:endParaRPr sz="1500"/>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How many services are involved – single one as it is the transform container.</a:t>
            </a:r>
            <a:endParaRPr/>
          </a:p>
          <a:p>
            <a:pPr marL="0" lvl="0" indent="0" algn="l" rtl="0">
              <a:spcBef>
                <a:spcPts val="0"/>
              </a:spcBef>
              <a:spcAft>
                <a:spcPts val="0"/>
              </a:spcAft>
              <a:buNone/>
            </a:pPr>
            <a:endParaRPr/>
          </a:p>
          <a:p>
            <a:pPr marL="0" lvl="0" indent="0" algn="l" rtl="0">
              <a:spcBef>
                <a:spcPts val="0"/>
              </a:spcBef>
              <a:spcAft>
                <a:spcPts val="0"/>
              </a:spcAft>
              <a:buNone/>
            </a:pPr>
            <a:r>
              <a:rPr lang="en-US"/>
              <a:t>The `determine_salary_period` function identifies salary periods like "per hour", "per day", "per week", "per month", "ph", "pd" by using a regex to match the given periods to the job descriptions.</a:t>
            </a:r>
            <a:endParaRPr/>
          </a:p>
          <a:p>
            <a:pPr marL="0" lvl="0" indent="0" algn="l" rtl="0">
              <a:spcBef>
                <a:spcPts val="0"/>
              </a:spcBef>
              <a:spcAft>
                <a:spcPts val="0"/>
              </a:spcAft>
              <a:buNone/>
            </a:pPr>
            <a:r>
              <a:rPr lang="en-US"/>
              <a:t>The `transform_salary_to_yearly` function converts salaries to their annual equivalents using specified conversion rates</a:t>
            </a:r>
            <a:endParaRPr/>
          </a:p>
          <a:p>
            <a:pPr marL="0" lvl="0" indent="0" algn="l" rtl="0">
              <a:spcBef>
                <a:spcPts val="0"/>
              </a:spcBef>
              <a:spcAft>
                <a:spcPts val="0"/>
              </a:spcAft>
              <a:buNone/>
            </a:pPr>
            <a:endParaRPr/>
          </a:p>
          <a:p>
            <a:pPr marL="0" lvl="0" indent="0" algn="l" rtl="0">
              <a:spcBef>
                <a:spcPts val="0"/>
              </a:spcBef>
              <a:spcAft>
                <a:spcPts val="0"/>
              </a:spcAft>
              <a:buNone/>
            </a:pPr>
            <a:r>
              <a:rPr lang="en-US"/>
              <a:t>The spaCy model en_core_web_sm is a small-sized model for processing English text. We take advantage of the Tokenization: This model can split text into words, punctuation marks, and other elements (tokens); and Lemmatization: The model reduces words to their base or root form (lemma), aiding in standardizing variations of the same word (e.g., "walking" to "walk"). This model is typically used in scenarios where speed and efficiency are more critical than having the deepest level of linguistic detail.</a:t>
            </a:r>
            <a:endParaRPr/>
          </a:p>
        </p:txBody>
      </p:sp>
      <p:sp>
        <p:nvSpPr>
          <p:cNvPr id="218" name="Google Shape;21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270933" y="1"/>
            <a:ext cx="5037667" cy="6858001"/>
            <a:chOff x="203200" y="0"/>
            <a:chExt cx="3778250" cy="6858001"/>
          </a:xfrm>
        </p:grpSpPr>
        <p:sp>
          <p:nvSpPr>
            <p:cNvPr id="24" name="Google Shape;24;p12"/>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12"/>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12"/>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12"/>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28" name="Google Shape;28;p12"/>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12"/>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12"/>
          <p:cNvSpPr txBox="1">
            <a:spLocks noGrp="1"/>
          </p:cNvSpPr>
          <p:nvPr>
            <p:ph type="ctrTitle"/>
          </p:nvPr>
        </p:nvSpPr>
        <p:spPr>
          <a:xfrm>
            <a:off x="2319565" y="914401"/>
            <a:ext cx="9262836"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ubTitle" idx="1"/>
          </p:nvPr>
        </p:nvSpPr>
        <p:spPr>
          <a:xfrm>
            <a:off x="3898985" y="4402667"/>
            <a:ext cx="7683417"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12"/>
          <p:cNvSpPr txBox="1">
            <a:spLocks noGrp="1"/>
          </p:cNvSpPr>
          <p:nvPr>
            <p:ph type="dt" idx="10"/>
          </p:nvPr>
        </p:nvSpPr>
        <p:spPr>
          <a:xfrm>
            <a:off x="9767698" y="6117337"/>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831644" y="6117337"/>
            <a:ext cx="48125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1033760" y="6117337"/>
            <a:ext cx="5486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2"/>
          <p:cNvSpPr/>
          <p:nvPr/>
        </p:nvSpPr>
        <p:spPr>
          <a:xfrm>
            <a:off x="270933" y="3771900"/>
            <a:ext cx="48260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12"/>
          <p:cNvSpPr/>
          <p:nvPr/>
        </p:nvSpPr>
        <p:spPr>
          <a:xfrm>
            <a:off x="747185" y="3867150"/>
            <a:ext cx="82551"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484698" y="4732865"/>
            <a:ext cx="1002132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a:spLocks noGrp="1"/>
          </p:cNvSpPr>
          <p:nvPr>
            <p:ph type="pic" idx="2"/>
          </p:nvPr>
        </p:nvSpPr>
        <p:spPr>
          <a:xfrm>
            <a:off x="2386634" y="932112"/>
            <a:ext cx="8228087"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21"/>
          <p:cNvSpPr txBox="1">
            <a:spLocks noGrp="1"/>
          </p:cNvSpPr>
          <p:nvPr>
            <p:ph type="body" idx="1"/>
          </p:nvPr>
        </p:nvSpPr>
        <p:spPr>
          <a:xfrm>
            <a:off x="1484698" y="5299603"/>
            <a:ext cx="1002132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2" name="Google Shape;92;p21"/>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1484700" y="685800"/>
            <a:ext cx="1002132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body" idx="1"/>
          </p:nvPr>
        </p:nvSpPr>
        <p:spPr>
          <a:xfrm>
            <a:off x="1484699" y="4343400"/>
            <a:ext cx="1002132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8" name="Google Shape;98;p22"/>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2"/>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23"/>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3" name="Google Shape;103;p23"/>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4" name="Google Shape;104;p23"/>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2130980" y="3428999"/>
            <a:ext cx="884150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6" name="Google Shape;106;p23"/>
          <p:cNvSpPr txBox="1">
            <a:spLocks noGrp="1"/>
          </p:cNvSpPr>
          <p:nvPr>
            <p:ph type="body" idx="2"/>
          </p:nvPr>
        </p:nvSpPr>
        <p:spPr>
          <a:xfrm>
            <a:off x="1484698" y="4343400"/>
            <a:ext cx="1002132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3"/>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1484701" y="3308581"/>
            <a:ext cx="1002131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4"/>
          <p:cNvSpPr txBox="1">
            <a:spLocks noGrp="1"/>
          </p:cNvSpPr>
          <p:nvPr>
            <p:ph type="body" idx="1"/>
          </p:nvPr>
        </p:nvSpPr>
        <p:spPr>
          <a:xfrm>
            <a:off x="1484699" y="4777381"/>
            <a:ext cx="1002132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3" name="Google Shape;113;p24"/>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4"/>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6"/>
        <p:cNvGrpSpPr/>
        <p:nvPr/>
      </p:nvGrpSpPr>
      <p:grpSpPr>
        <a:xfrm>
          <a:off x="0" y="0"/>
          <a:ext cx="0" cy="0"/>
          <a:chOff x="0" y="0"/>
          <a:chExt cx="0" cy="0"/>
        </a:xfrm>
      </p:grpSpPr>
      <p:sp>
        <p:nvSpPr>
          <p:cNvPr id="117" name="Google Shape;117;p25"/>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8" name="Google Shape;118;p25"/>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9" name="Google Shape;119;p25"/>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5"/>
          <p:cNvSpPr txBox="1">
            <a:spLocks noGrp="1"/>
          </p:cNvSpPr>
          <p:nvPr>
            <p:ph type="body" idx="1"/>
          </p:nvPr>
        </p:nvSpPr>
        <p:spPr>
          <a:xfrm>
            <a:off x="1484700" y="3886200"/>
            <a:ext cx="1002132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1" name="Google Shape;121;p25"/>
          <p:cNvSpPr txBox="1">
            <a:spLocks noGrp="1"/>
          </p:cNvSpPr>
          <p:nvPr>
            <p:ph type="body" idx="2"/>
          </p:nvPr>
        </p:nvSpPr>
        <p:spPr>
          <a:xfrm>
            <a:off x="1484699" y="4775200"/>
            <a:ext cx="1002132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25"/>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1484701" y="685802"/>
            <a:ext cx="1002132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a:off x="1484699" y="3505200"/>
            <a:ext cx="1002132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8" name="Google Shape;128;p26"/>
          <p:cNvSpPr txBox="1">
            <a:spLocks noGrp="1"/>
          </p:cNvSpPr>
          <p:nvPr>
            <p:ph type="body" idx="2"/>
          </p:nvPr>
        </p:nvSpPr>
        <p:spPr>
          <a:xfrm>
            <a:off x="1484699" y="4343400"/>
            <a:ext cx="1002132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9" name="Google Shape;129;p26"/>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body" idx="1"/>
          </p:nvPr>
        </p:nvSpPr>
        <p:spPr>
          <a:xfrm rot="5400000">
            <a:off x="4767459" y="-790946"/>
            <a:ext cx="3356995" cy="10272888"/>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7"/>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7"/>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rot="5400000">
            <a:off x="8067907" y="2353085"/>
            <a:ext cx="5105400" cy="177083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rot="5400000">
            <a:off x="2942915" y="-772415"/>
            <a:ext cx="5105400" cy="8021831"/>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1" name="Google Shape;141;p28"/>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8"/>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8"/>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1309512" y="2667000"/>
            <a:ext cx="10272889" cy="3332816"/>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40" name="Google Shape;40;p13"/>
          <p:cNvSpPr txBox="1">
            <a:spLocks noGrp="1"/>
          </p:cNvSpPr>
          <p:nvPr>
            <p:ph type="dt" idx="10"/>
          </p:nvPr>
        </p:nvSpPr>
        <p:spPr>
          <a:xfrm>
            <a:off x="9792440" y="6108174"/>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2630197" y="6108174"/>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1011957" y="6108174"/>
            <a:ext cx="57044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4"/>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649328" y="2666999"/>
            <a:ext cx="8933073"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2649331" y="5027070"/>
            <a:ext cx="8933069"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50" name="Google Shape;50;p15"/>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1309512" y="685802"/>
            <a:ext cx="10272889"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body" idx="1"/>
          </p:nvPr>
        </p:nvSpPr>
        <p:spPr>
          <a:xfrm>
            <a:off x="1309511" y="2667000"/>
            <a:ext cx="4986528"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6"/>
          <p:cNvSpPr txBox="1">
            <a:spLocks noGrp="1"/>
          </p:cNvSpPr>
          <p:nvPr>
            <p:ph type="body" idx="2"/>
          </p:nvPr>
        </p:nvSpPr>
        <p:spPr>
          <a:xfrm>
            <a:off x="6595872" y="2667000"/>
            <a:ext cx="4986528"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7" name="Google Shape;57;p16"/>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1772642" y="2658533"/>
            <a:ext cx="46083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3" name="Google Shape;63;p17"/>
          <p:cNvSpPr txBox="1">
            <a:spLocks noGrp="1"/>
          </p:cNvSpPr>
          <p:nvPr>
            <p:ph type="body" idx="2"/>
          </p:nvPr>
        </p:nvSpPr>
        <p:spPr>
          <a:xfrm>
            <a:off x="1484697"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4" name="Google Shape;64;p17"/>
          <p:cNvSpPr txBox="1">
            <a:spLocks noGrp="1"/>
          </p:cNvSpPr>
          <p:nvPr>
            <p:ph type="body" idx="3"/>
          </p:nvPr>
        </p:nvSpPr>
        <p:spPr>
          <a:xfrm>
            <a:off x="6882280" y="2667000"/>
            <a:ext cx="46237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5" name="Google Shape;65;p17"/>
          <p:cNvSpPr txBox="1">
            <a:spLocks noGrp="1"/>
          </p:cNvSpPr>
          <p:nvPr>
            <p:ph type="body" idx="4"/>
          </p:nvPr>
        </p:nvSpPr>
        <p:spPr>
          <a:xfrm>
            <a:off x="6609688"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6" name="Google Shape;66;p17"/>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484699" y="1600200"/>
            <a:ext cx="355004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body" idx="1"/>
          </p:nvPr>
        </p:nvSpPr>
        <p:spPr>
          <a:xfrm>
            <a:off x="5263404" y="685801"/>
            <a:ext cx="6242616"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7" name="Google Shape;77;p19"/>
          <p:cNvSpPr txBox="1">
            <a:spLocks noGrp="1"/>
          </p:cNvSpPr>
          <p:nvPr>
            <p:ph type="body" idx="2"/>
          </p:nvPr>
        </p:nvSpPr>
        <p:spPr>
          <a:xfrm>
            <a:off x="1484699" y="2971800"/>
            <a:ext cx="3550045"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8" name="Google Shape;78;p19"/>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483110" y="1752599"/>
            <a:ext cx="5427572"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a:spLocks noGrp="1"/>
          </p:cNvSpPr>
          <p:nvPr>
            <p:ph type="pic" idx="2"/>
          </p:nvPr>
        </p:nvSpPr>
        <p:spPr>
          <a:xfrm>
            <a:off x="7596661" y="914400"/>
            <a:ext cx="3281828"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20"/>
          <p:cNvSpPr txBox="1">
            <a:spLocks noGrp="1"/>
          </p:cNvSpPr>
          <p:nvPr>
            <p:ph type="body" idx="1"/>
          </p:nvPr>
        </p:nvSpPr>
        <p:spPr>
          <a:xfrm>
            <a:off x="1483110" y="3124199"/>
            <a:ext cx="5427572"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5" name="Google Shape;85;p20"/>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 y="1"/>
            <a:ext cx="2842684" cy="6858001"/>
            <a:chOff x="0" y="0"/>
            <a:chExt cx="2132013" cy="6858001"/>
          </a:xfrm>
        </p:grpSpPr>
        <p:sp>
          <p:nvSpPr>
            <p:cNvPr id="11" name="Google Shape;11;p11"/>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1"/>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1"/>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1"/>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5" name="Google Shape;15;p11"/>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1"/>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1"/>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1309512" y="2667001"/>
            <a:ext cx="10272888" cy="3356995"/>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1"/>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1"/>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1"/>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yuewang9515@gmail.com" TargetMode="External"/><Relationship Id="rId5" Type="http://schemas.openxmlformats.org/officeDocument/2006/relationships/hyperlink" Target="mailto:boris.t.tsonkov@gmail.com" TargetMode="External"/><Relationship Id="rId4" Type="http://schemas.openxmlformats.org/officeDocument/2006/relationships/hyperlink" Target="mailto:andreaswagner@mein.gm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txBox="1">
            <a:spLocks noGrp="1"/>
          </p:cNvSpPr>
          <p:nvPr>
            <p:ph type="ctrTitle"/>
          </p:nvPr>
        </p:nvSpPr>
        <p:spPr>
          <a:xfrm>
            <a:off x="2209800" y="1412452"/>
            <a:ext cx="7772400" cy="1470025"/>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5400"/>
              <a:buFont typeface="Corbel"/>
              <a:buNone/>
            </a:pPr>
            <a:r>
              <a:rPr lang="en-US"/>
              <a:t>Data Engineer Course </a:t>
            </a:r>
            <a:endParaRPr/>
          </a:p>
        </p:txBody>
      </p:sp>
      <p:sp>
        <p:nvSpPr>
          <p:cNvPr id="150" name="Google Shape;150;p1"/>
          <p:cNvSpPr txBox="1">
            <a:spLocks noGrp="1"/>
          </p:cNvSpPr>
          <p:nvPr>
            <p:ph type="subTitle" idx="1"/>
          </p:nvPr>
        </p:nvSpPr>
        <p:spPr>
          <a:xfrm>
            <a:off x="3291840" y="3314700"/>
            <a:ext cx="6690360" cy="45804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480"/>
              <a:buNone/>
            </a:pPr>
            <a:r>
              <a:rPr lang="en-US" sz="2400"/>
              <a:t>Project Defense</a:t>
            </a:r>
            <a:endParaRPr/>
          </a:p>
        </p:txBody>
      </p:sp>
      <p:pic>
        <p:nvPicPr>
          <p:cNvPr id="151" name="Google Shape;151;p1"/>
          <p:cNvPicPr preferRelativeResize="0"/>
          <p:nvPr/>
        </p:nvPicPr>
        <p:blipFill rotWithShape="1">
          <a:blip r:embed="rId3">
            <a:alphaModFix/>
          </a:blip>
          <a:srcRect/>
          <a:stretch/>
        </p:blipFill>
        <p:spPr>
          <a:xfrm>
            <a:off x="8030949" y="534909"/>
            <a:ext cx="2533954" cy="498970"/>
          </a:xfrm>
          <a:prstGeom prst="roundRect">
            <a:avLst>
              <a:gd name="adj" fmla="val 4167"/>
            </a:avLst>
          </a:prstGeom>
          <a:solidFill>
            <a:srgbClr val="FFFFFF"/>
          </a:solidFill>
          <a:ln w="76200" cap="sq" cmpd="sng">
            <a:solidFill>
              <a:srgbClr val="EAEAEA"/>
            </a:solidFill>
            <a:prstDash val="solid"/>
            <a:miter lim="800000"/>
            <a:headEnd type="none" w="sm" len="sm"/>
            <a:tailEnd type="none" w="sm" len="sm"/>
          </a:ln>
          <a:effectLst>
            <a:reflection stA="33000" endPos="28000" dist="5000" dir="5400000" sy="-100000" algn="bl" rotWithShape="0"/>
          </a:effectLst>
        </p:spPr>
      </p:pic>
      <p:sp>
        <p:nvSpPr>
          <p:cNvPr id="152" name="Google Shape;152;p1"/>
          <p:cNvSpPr txBox="1">
            <a:spLocks noGrp="1"/>
          </p:cNvSpPr>
          <p:nvPr>
            <p:ph type="ftr" idx="11"/>
          </p:nvPr>
        </p:nvSpPr>
        <p:spPr>
          <a:xfrm>
            <a:off x="8030949" y="6104216"/>
            <a:ext cx="1706131" cy="3651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u="sng">
                <a:solidFill>
                  <a:schemeClr val="hlink"/>
                </a:solidFill>
                <a:hlinkClick r:id="rId4"/>
              </a:rPr>
              <a:t>andreaswagner@mein.gmx</a:t>
            </a:r>
            <a:endParaRPr/>
          </a:p>
          <a:p>
            <a:pPr marL="0" lvl="0" indent="0" algn="l" rtl="0">
              <a:spcBef>
                <a:spcPts val="0"/>
              </a:spcBef>
              <a:spcAft>
                <a:spcPts val="0"/>
              </a:spcAft>
              <a:buNone/>
            </a:pPr>
            <a:r>
              <a:rPr lang="en-US" u="sng">
                <a:solidFill>
                  <a:schemeClr val="hlink"/>
                </a:solidFill>
                <a:hlinkClick r:id="rId5"/>
              </a:rPr>
              <a:t>boris.t.tsonkov@gmail.com</a:t>
            </a:r>
            <a:endParaRPr/>
          </a:p>
          <a:p>
            <a:pPr marL="0" lvl="0" indent="0" algn="l" rtl="0">
              <a:spcBef>
                <a:spcPts val="0"/>
              </a:spcBef>
              <a:spcAft>
                <a:spcPts val="0"/>
              </a:spcAft>
              <a:buNone/>
            </a:pPr>
            <a:r>
              <a:rPr lang="en-US" u="sng">
                <a:solidFill>
                  <a:schemeClr val="hlink"/>
                </a:solidFill>
                <a:hlinkClick r:id="rId6"/>
              </a:rPr>
              <a:t>yuewang9515@gmail.com</a:t>
            </a:r>
            <a:r>
              <a:rPr lang="en-US"/>
              <a:t> </a:t>
            </a:r>
            <a:endParaRPr/>
          </a:p>
        </p:txBody>
      </p:sp>
      <p:sp>
        <p:nvSpPr>
          <p:cNvPr id="153" name="Google Shape;153;p1"/>
          <p:cNvSpPr txBox="1">
            <a:spLocks noGrp="1"/>
          </p:cNvSpPr>
          <p:nvPr>
            <p:ph type="dt" idx="10"/>
          </p:nvPr>
        </p:nvSpPr>
        <p:spPr>
          <a:xfrm>
            <a:off x="9771321" y="6057906"/>
            <a:ext cx="973020" cy="47127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100"/>
              <a:t>May 6, 2024</a:t>
            </a:r>
            <a:endParaRPr sz="1100"/>
          </a:p>
        </p:txBody>
      </p:sp>
      <p:sp>
        <p:nvSpPr>
          <p:cNvPr id="154" name="Google Shape;154;p1"/>
          <p:cNvSpPr txBox="1"/>
          <p:nvPr/>
        </p:nvSpPr>
        <p:spPr>
          <a:xfrm>
            <a:off x="7996708" y="4102614"/>
            <a:ext cx="20286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Corbel"/>
                <a:ea typeface="Corbel"/>
                <a:cs typeface="Corbel"/>
                <a:sym typeface="Corbel"/>
              </a:rPr>
              <a:t>Presented by:</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Andreas Wagner</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Boris Tsonkov</a:t>
            </a:r>
            <a:endParaRPr sz="1400">
              <a:solidFill>
                <a:schemeClr val="dk1"/>
              </a:solidFill>
              <a:latin typeface="Corbel"/>
              <a:ea typeface="Corbel"/>
              <a:cs typeface="Corbel"/>
              <a:sym typeface="Corbel"/>
            </a:endParaRPr>
          </a:p>
          <a:p>
            <a:pPr marL="0" marR="0" lvl="0" indent="0" algn="l" rtl="0">
              <a:spcBef>
                <a:spcPts val="0"/>
              </a:spcBef>
              <a:spcAft>
                <a:spcPts val="0"/>
              </a:spcAft>
              <a:buNone/>
            </a:pPr>
            <a:r>
              <a:rPr lang="en-US">
                <a:solidFill>
                  <a:schemeClr val="dk1"/>
                </a:solidFill>
                <a:latin typeface="Corbel"/>
                <a:ea typeface="Corbel"/>
                <a:cs typeface="Corbel"/>
                <a:sym typeface="Corbel"/>
              </a:rPr>
              <a:t>Yue Wang</a:t>
            </a:r>
            <a:endParaRPr>
              <a:solidFill>
                <a:schemeClr val="dk1"/>
              </a:solidFill>
              <a:latin typeface="Corbel"/>
              <a:ea typeface="Corbel"/>
              <a:cs typeface="Corbel"/>
              <a:sym typeface="Corbel"/>
            </a:endParaRPr>
          </a:p>
        </p:txBody>
      </p:sp>
      <p:sp>
        <p:nvSpPr>
          <p:cNvPr id="155" name="Google Shape;155;p1"/>
          <p:cNvSpPr txBox="1"/>
          <p:nvPr/>
        </p:nvSpPr>
        <p:spPr>
          <a:xfrm>
            <a:off x="7996708" y="5127413"/>
            <a:ext cx="177461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rbel"/>
                <a:ea typeface="Corbel"/>
                <a:cs typeface="Corbel"/>
                <a:sym typeface="Corbel"/>
              </a:rPr>
              <a:t>Project Leader</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Sébastien Sime</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ff53ffc67b_0_9"/>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Transformation Service - Store Data</a:t>
            </a:r>
            <a:endParaRPr dirty="0">
              <a:latin typeface="Monotype Corsiva" panose="03010101010201010101" pitchFamily="66" charset="0"/>
            </a:endParaRPr>
          </a:p>
        </p:txBody>
      </p:sp>
      <p:sp>
        <p:nvSpPr>
          <p:cNvPr id="229" name="Google Shape;229;g1ff53ffc67b_0_9"/>
          <p:cNvSpPr txBox="1"/>
          <p:nvPr/>
        </p:nvSpPr>
        <p:spPr>
          <a:xfrm>
            <a:off x="4106325" y="4624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g1ff53ffc67b_0_9"/>
          <p:cNvSpPr txBox="1"/>
          <p:nvPr/>
        </p:nvSpPr>
        <p:spPr>
          <a:xfrm>
            <a:off x="3200325" y="6020900"/>
            <a:ext cx="6573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latin typeface="Calibri"/>
                <a:ea typeface="Calibri"/>
                <a:cs typeface="Calibri"/>
                <a:sym typeface="Calibri"/>
              </a:rPr>
              <a:t>There are close to 100.000 job offers currently in our database. </a:t>
            </a:r>
            <a:endParaRPr sz="1900"/>
          </a:p>
        </p:txBody>
      </p:sp>
      <p:graphicFrame>
        <p:nvGraphicFramePr>
          <p:cNvPr id="231" name="Google Shape;231;g1ff53ffc67b_0_9"/>
          <p:cNvGraphicFramePr/>
          <p:nvPr>
            <p:extLst>
              <p:ext uri="{D42A27DB-BD31-4B8C-83A1-F6EECF244321}">
                <p14:modId xmlns:p14="http://schemas.microsoft.com/office/powerpoint/2010/main" val="3331829467"/>
              </p:ext>
            </p:extLst>
          </p:nvPr>
        </p:nvGraphicFramePr>
        <p:xfrm>
          <a:off x="2495325" y="1083470"/>
          <a:ext cx="8137000" cy="4937430"/>
        </p:xfrm>
        <a:graphic>
          <a:graphicData uri="http://schemas.openxmlformats.org/drawingml/2006/table">
            <a:tbl>
              <a:tblPr>
                <a:noFill/>
                <a:tableStyleId>{C3ECE57F-3277-480B-BF35-D4CAC51ADC3F}</a:tableStyleId>
              </a:tblPr>
              <a:tblGrid>
                <a:gridCol w="2668225">
                  <a:extLst>
                    <a:ext uri="{9D8B030D-6E8A-4147-A177-3AD203B41FA5}">
                      <a16:colId xmlns:a16="http://schemas.microsoft.com/office/drawing/2014/main" val="20000"/>
                    </a:ext>
                  </a:extLst>
                </a:gridCol>
                <a:gridCol w="54687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600">
                          <a:latin typeface="Corbel" panose="020B0503020204020204" pitchFamily="34" charset="0"/>
                        </a:rPr>
                        <a:t>job title</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our job classification</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600" dirty="0">
                          <a:latin typeface="Corbel" panose="020B0503020204020204" pitchFamily="34" charset="0"/>
                        </a:rPr>
                        <a:t>published</a:t>
                      </a:r>
                      <a:endParaRPr sz="1600" dirty="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dirty="0">
                          <a:latin typeface="Corbel" panose="020B0503020204020204" pitchFamily="34" charset="0"/>
                        </a:rPr>
                        <a:t>Date of job offer, if missing date of data retrieval will be used</a:t>
                      </a:r>
                      <a:endParaRPr sz="1600" dirty="0">
                        <a:latin typeface="Corbel" panose="020B0503020204020204" pitchFamily="34"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600">
                          <a:latin typeface="Corbel" panose="020B0503020204020204" pitchFamily="34" charset="0"/>
                        </a:rPr>
                        <a:t>salary minimum</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Yearly minimum salary figure</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600">
                          <a:latin typeface="Corbel" panose="020B0503020204020204" pitchFamily="34" charset="0"/>
                        </a:rPr>
                        <a:t>salary maximum</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a:solidFill>
                            <a:schemeClr val="dk1"/>
                          </a:solidFill>
                          <a:latin typeface="Corbel" panose="020B0503020204020204" pitchFamily="34" charset="0"/>
                        </a:rPr>
                        <a:t>Yearly maximum salary figure</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600">
                          <a:latin typeface="Corbel" panose="020B0503020204020204" pitchFamily="34" charset="0"/>
                        </a:rPr>
                        <a:t>currency</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Our model will use this information to create a prediction in €</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600">
                          <a:latin typeface="Corbel" panose="020B0503020204020204" pitchFamily="34" charset="0"/>
                        </a:rPr>
                        <a:t>location</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the country and additional information like city, state …, contains currently unused fields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600">
                          <a:latin typeface="Corbel" panose="020B0503020204020204" pitchFamily="34" charset="0"/>
                        </a:rPr>
                        <a:t>experience</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our experience classification</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sz="1600">
                          <a:latin typeface="Corbel" panose="020B0503020204020204" pitchFamily="34" charset="0"/>
                        </a:rPr>
                        <a:t>skills</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List of elements of our skill classifications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sz="1600">
                          <a:latin typeface="Corbel" panose="020B0503020204020204" pitchFamily="34" charset="0"/>
                        </a:rPr>
                        <a:t>job category</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unused at the moment, can save a list of categories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US" sz="1600">
                          <a:latin typeface="Corbel" panose="020B0503020204020204" pitchFamily="34" charset="0"/>
                        </a:rPr>
                        <a:t>data source and source id</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used to ensure that no duplicates will be saved</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US" sz="1600">
                          <a:latin typeface="Corbel" panose="020B0503020204020204" pitchFamily="34" charset="0"/>
                        </a:rPr>
                        <a:t>job offer URL</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dirty="0">
                          <a:latin typeface="Corbel" panose="020B0503020204020204" pitchFamily="34" charset="0"/>
                        </a:rPr>
                        <a:t>another way to ensure that no duplicates are saved</a:t>
                      </a:r>
                      <a:endParaRPr sz="1600" dirty="0">
                        <a:latin typeface="Corbel" panose="020B0503020204020204" pitchFamily="34" charset="0"/>
                      </a:endParaRPr>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ff53ffc67b_0_29"/>
          <p:cNvSpPr txBox="1"/>
          <p:nvPr/>
        </p:nvSpPr>
        <p:spPr>
          <a:xfrm>
            <a:off x="2759675" y="219450"/>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Model Creation Service</a:t>
            </a:r>
            <a:endParaRPr dirty="0">
              <a:latin typeface="Monotype Corsiva" panose="03010101010201010101" pitchFamily="66" charset="0"/>
            </a:endParaRPr>
          </a:p>
        </p:txBody>
      </p:sp>
      <p:pic>
        <p:nvPicPr>
          <p:cNvPr id="238" name="Google Shape;238;g1ff53ffc67b_0_29"/>
          <p:cNvPicPr preferRelativeResize="0"/>
          <p:nvPr/>
        </p:nvPicPr>
        <p:blipFill>
          <a:blip r:embed="rId3">
            <a:alphaModFix/>
          </a:blip>
          <a:stretch>
            <a:fillRect/>
          </a:stretch>
        </p:blipFill>
        <p:spPr>
          <a:xfrm>
            <a:off x="399825" y="1018025"/>
            <a:ext cx="5089174" cy="1803000"/>
          </a:xfrm>
          <a:prstGeom prst="rect">
            <a:avLst/>
          </a:prstGeom>
          <a:noFill/>
          <a:ln>
            <a:noFill/>
          </a:ln>
        </p:spPr>
      </p:pic>
      <p:sp>
        <p:nvSpPr>
          <p:cNvPr id="239" name="Google Shape;239;g1ff53ffc67b_0_29"/>
          <p:cNvSpPr/>
          <p:nvPr/>
        </p:nvSpPr>
        <p:spPr>
          <a:xfrm>
            <a:off x="6200475" y="1996150"/>
            <a:ext cx="1867500" cy="516600"/>
          </a:xfrm>
          <a:prstGeom prst="stripedRightArrow">
            <a:avLst>
              <a:gd name="adj1" fmla="val 54871"/>
              <a:gd name="adj2" fmla="val 7247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rbel"/>
              <a:ea typeface="Corbel"/>
              <a:cs typeface="Corbel"/>
              <a:sym typeface="Corbel"/>
            </a:endParaRPr>
          </a:p>
        </p:txBody>
      </p:sp>
      <p:sp>
        <p:nvSpPr>
          <p:cNvPr id="240" name="Google Shape;240;g1ff53ffc67b_0_29"/>
          <p:cNvSpPr txBox="1"/>
          <p:nvPr/>
        </p:nvSpPr>
        <p:spPr>
          <a:xfrm>
            <a:off x="5489000" y="1348025"/>
            <a:ext cx="4089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dk1"/>
                </a:solidFill>
                <a:latin typeface="Corbel"/>
                <a:ea typeface="Corbel"/>
                <a:cs typeface="Corbel"/>
                <a:sym typeface="Corbel"/>
              </a:rPr>
              <a:t>skills_frequency</a:t>
            </a:r>
            <a:r>
              <a:rPr lang="en-US" sz="1800" dirty="0">
                <a:solidFill>
                  <a:schemeClr val="dk1"/>
                </a:solidFill>
                <a:latin typeface="Corbel"/>
                <a:ea typeface="Corbel"/>
                <a:cs typeface="Corbel"/>
                <a:sym typeface="Corbel"/>
              </a:rPr>
              <a:t> = Counter(</a:t>
            </a:r>
            <a:r>
              <a:rPr lang="en-US" sz="1800" dirty="0" err="1">
                <a:solidFill>
                  <a:schemeClr val="dk1"/>
                </a:solidFill>
                <a:latin typeface="Corbel"/>
                <a:ea typeface="Corbel"/>
                <a:cs typeface="Corbel"/>
                <a:sym typeface="Corbel"/>
              </a:rPr>
              <a:t>all_skills</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p:txBody>
      </p:sp>
      <p:graphicFrame>
        <p:nvGraphicFramePr>
          <p:cNvPr id="241" name="Google Shape;241;g1ff53ffc67b_0_29"/>
          <p:cNvGraphicFramePr/>
          <p:nvPr/>
        </p:nvGraphicFramePr>
        <p:xfrm>
          <a:off x="9350575" y="997175"/>
          <a:ext cx="2179950" cy="2377260"/>
        </p:xfrm>
        <a:graphic>
          <a:graphicData uri="http://schemas.openxmlformats.org/drawingml/2006/table">
            <a:tbl>
              <a:tblPr>
                <a:noFill/>
                <a:tableStyleId>{C3ECE57F-3277-480B-BF35-D4CAC51ADC3F}</a:tableStyleId>
              </a:tblPr>
              <a:tblGrid>
                <a:gridCol w="21799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US"/>
                        <a:t>jobSkillsSumFrequency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-2.40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3.14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0.35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-0.71</a:t>
                      </a:r>
                      <a:endParaRPr/>
                    </a:p>
                  </a:txBody>
                  <a:tcPr marL="91425" marR="91425" marT="91425" marB="91425"/>
                </a:tc>
                <a:extLst>
                  <a:ext uri="{0D108BD9-81ED-4DB2-BD59-A6C34878D82A}">
                    <a16:rowId xmlns:a16="http://schemas.microsoft.com/office/drawing/2014/main" val="10005"/>
                  </a:ext>
                </a:extLst>
              </a:tr>
            </a:tbl>
          </a:graphicData>
        </a:graphic>
      </p:graphicFrame>
      <p:sp>
        <p:nvSpPr>
          <p:cNvPr id="242" name="Google Shape;242;g1ff53ffc67b_0_29"/>
          <p:cNvSpPr txBox="1"/>
          <p:nvPr/>
        </p:nvSpPr>
        <p:spPr>
          <a:xfrm>
            <a:off x="262375" y="2985250"/>
            <a:ext cx="90882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orbel"/>
                <a:ea typeface="Corbel"/>
                <a:cs typeface="Corbel"/>
                <a:sym typeface="Corbel"/>
              </a:rPr>
              <a:t>The most sought after skills will be given the most weight when we apply the StandardScaler()</a:t>
            </a:r>
            <a:endParaRPr sz="1800">
              <a:solidFill>
                <a:schemeClr val="dk1"/>
              </a:solidFill>
              <a:latin typeface="Corbel"/>
              <a:ea typeface="Corbel"/>
              <a:cs typeface="Corbel"/>
              <a:sym typeface="Corbel"/>
            </a:endParaRPr>
          </a:p>
        </p:txBody>
      </p:sp>
      <p:sp>
        <p:nvSpPr>
          <p:cNvPr id="243" name="Google Shape;243;g1ff53ffc67b_0_29"/>
          <p:cNvSpPr txBox="1"/>
          <p:nvPr/>
        </p:nvSpPr>
        <p:spPr>
          <a:xfrm>
            <a:off x="697575" y="3610450"/>
            <a:ext cx="5233500" cy="21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dk1"/>
                </a:solidFill>
                <a:latin typeface="Corbel"/>
                <a:ea typeface="Corbel"/>
                <a:cs typeface="Corbel"/>
                <a:sym typeface="Corbel"/>
              </a:rPr>
              <a:t>Model Evaluation</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a:solidFill>
                  <a:schemeClr val="dk1"/>
                </a:solidFill>
                <a:latin typeface="Corbel"/>
                <a:ea typeface="Corbel"/>
                <a:cs typeface="Corbel"/>
                <a:sym typeface="Corbel"/>
              </a:rPr>
              <a:t>Between </a:t>
            </a:r>
            <a:r>
              <a:rPr lang="en-US" sz="1800" dirty="0" err="1">
                <a:solidFill>
                  <a:schemeClr val="dk1"/>
                </a:solidFill>
                <a:latin typeface="Corbel"/>
                <a:ea typeface="Corbel"/>
                <a:cs typeface="Corbel"/>
                <a:sym typeface="Corbel"/>
              </a:rPr>
              <a:t>LinearRegression</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RandomForestRegressor</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DecisionTreeRegressor</a:t>
            </a:r>
            <a:r>
              <a:rPr lang="en-US" sz="1800" dirty="0">
                <a:solidFill>
                  <a:schemeClr val="dk1"/>
                </a:solidFill>
                <a:latin typeface="Corbel"/>
                <a:ea typeface="Corbel"/>
                <a:cs typeface="Corbel"/>
                <a:sym typeface="Corbel"/>
              </a:rPr>
              <a:t>, the latter returned the highest coefficient of determination (R-squared). In general the performance of the model should be improved by the introduction of more features.</a:t>
            </a:r>
            <a:endParaRPr sz="1800" dirty="0">
              <a:solidFill>
                <a:schemeClr val="dk1"/>
              </a:solidFill>
              <a:latin typeface="Corbel"/>
              <a:ea typeface="Corbel"/>
              <a:cs typeface="Corbel"/>
              <a:sym typeface="Corbel"/>
            </a:endParaRPr>
          </a:p>
        </p:txBody>
      </p:sp>
      <p:sp>
        <p:nvSpPr>
          <p:cNvPr id="244" name="Google Shape;244;g1ff53ffc67b_0_29"/>
          <p:cNvSpPr txBox="1"/>
          <p:nvPr/>
        </p:nvSpPr>
        <p:spPr>
          <a:xfrm>
            <a:off x="6483275" y="3634025"/>
            <a:ext cx="5232000" cy="21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dk1"/>
                </a:solidFill>
                <a:latin typeface="Corbel"/>
                <a:ea typeface="Corbel"/>
                <a:cs typeface="Corbel"/>
                <a:sym typeface="Corbel"/>
              </a:rPr>
              <a:t>Model training structure</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a:solidFill>
                  <a:schemeClr val="dk1"/>
                </a:solidFill>
                <a:latin typeface="Corbel"/>
                <a:ea typeface="Corbel"/>
                <a:cs typeface="Corbel"/>
                <a:sym typeface="Corbel"/>
              </a:rPr>
              <a:t>Two separate pipelines - </a:t>
            </a:r>
            <a:r>
              <a:rPr lang="en-US" sz="1800" dirty="0" err="1">
                <a:solidFill>
                  <a:schemeClr val="dk1"/>
                </a:solidFill>
                <a:latin typeface="Corbel"/>
                <a:ea typeface="Corbel"/>
                <a:cs typeface="Corbel"/>
                <a:sym typeface="Corbel"/>
              </a:rPr>
              <a:t>pipeline_min_salary</a:t>
            </a:r>
            <a:r>
              <a:rPr lang="en-US" sz="1800" dirty="0">
                <a:solidFill>
                  <a:schemeClr val="dk1"/>
                </a:solidFill>
                <a:latin typeface="Corbel"/>
                <a:ea typeface="Corbel"/>
                <a:cs typeface="Corbel"/>
                <a:sym typeface="Corbel"/>
              </a:rPr>
              <a:t> and </a:t>
            </a:r>
            <a:r>
              <a:rPr lang="en-US" sz="1800" dirty="0" err="1">
                <a:solidFill>
                  <a:schemeClr val="dk1"/>
                </a:solidFill>
                <a:latin typeface="Corbel"/>
                <a:ea typeface="Corbel"/>
                <a:cs typeface="Corbel"/>
                <a:sym typeface="Corbel"/>
              </a:rPr>
              <a:t>pipeline_max_salary</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numeric_transformer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StandardScaler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categorical_transformer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OneHotEncoder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job_level_transformer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OrdinalEncoder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
          <p:cNvSpPr txBox="1">
            <a:spLocks noGrp="1"/>
          </p:cNvSpPr>
          <p:nvPr>
            <p:ph type="body" idx="1"/>
          </p:nvPr>
        </p:nvSpPr>
        <p:spPr>
          <a:xfrm>
            <a:off x="1900800" y="1108800"/>
            <a:ext cx="9626400" cy="52272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SzPts val="605"/>
              <a:buNone/>
            </a:pPr>
            <a:r>
              <a:rPr lang="en-US" sz="1800" b="1" dirty="0" smtClean="0">
                <a:latin typeface="Corbel" panose="020B0503020204020204" pitchFamily="34" charset="0"/>
              </a:rPr>
              <a:t>Fast </a:t>
            </a:r>
            <a:r>
              <a:rPr lang="en-US" sz="1800" b="1" dirty="0">
                <a:latin typeface="Corbel" panose="020B0503020204020204" pitchFamily="34" charset="0"/>
              </a:rPr>
              <a:t>API </a:t>
            </a:r>
            <a:r>
              <a:rPr lang="en-US" sz="1800" b="1" dirty="0" smtClean="0">
                <a:latin typeface="Corbel" panose="020B0503020204020204" pitchFamily="34" charset="0"/>
              </a:rPr>
              <a:t>Endpoints</a:t>
            </a:r>
            <a:endParaRPr sz="1800" b="1" dirty="0">
              <a:latin typeface="Corbel" panose="020B0503020204020204" pitchFamily="34" charset="0"/>
            </a:endParaRPr>
          </a:p>
          <a:p>
            <a:pPr marL="0" lvl="0" indent="0" algn="l" rtl="0">
              <a:spcBef>
                <a:spcPts val="1000"/>
              </a:spcBef>
              <a:spcAft>
                <a:spcPts val="0"/>
              </a:spcAft>
              <a:buSzPts val="605"/>
              <a:buNone/>
            </a:pPr>
            <a:r>
              <a:rPr lang="en-US" sz="1800" b="1" dirty="0">
                <a:latin typeface="Corbel" panose="020B0503020204020204" pitchFamily="34" charset="0"/>
              </a:rPr>
              <a:t>user functions</a:t>
            </a:r>
            <a:r>
              <a:rPr lang="en-US" sz="1800" b="1" dirty="0" smtClean="0">
                <a:latin typeface="Corbel" panose="020B0503020204020204" pitchFamily="34" charset="0"/>
              </a:rPr>
              <a:t>:</a:t>
            </a:r>
            <a:r>
              <a:rPr lang="en-US" sz="1800" b="1" dirty="0">
                <a:latin typeface="Corbel" panose="020B0503020204020204" pitchFamily="34" charset="0"/>
              </a:rPr>
              <a:t>	</a:t>
            </a:r>
            <a:endParaRPr sz="1800" b="1" dirty="0">
              <a:latin typeface="Corbel" panose="020B0503020204020204" pitchFamily="34" charset="0"/>
            </a:endParaRPr>
          </a:p>
          <a:p>
            <a:pPr marL="0" lvl="0" indent="457200" algn="l" rtl="0">
              <a:spcBef>
                <a:spcPts val="1000"/>
              </a:spcBef>
              <a:spcAft>
                <a:spcPts val="0"/>
              </a:spcAft>
              <a:buSzPts val="605"/>
              <a:buNone/>
            </a:pPr>
            <a:r>
              <a:rPr lang="en-US" sz="1800" b="1" dirty="0">
                <a:latin typeface="Corbel" panose="020B0503020204020204" pitchFamily="34" charset="0"/>
              </a:rPr>
              <a:t>prediction:</a:t>
            </a:r>
            <a:endParaRPr sz="1800" b="1" dirty="0">
              <a:latin typeface="Corbel" panose="020B0503020204020204" pitchFamily="34" charset="0"/>
            </a:endParaRPr>
          </a:p>
          <a:p>
            <a:pPr marL="457200" lvl="0" indent="457200" algn="l" rtl="0">
              <a:spcBef>
                <a:spcPts val="1000"/>
              </a:spcBef>
              <a:spcAft>
                <a:spcPts val="0"/>
              </a:spcAft>
              <a:buSzPts val="605"/>
              <a:buNone/>
            </a:pPr>
            <a:r>
              <a:rPr lang="en-US" sz="1800" b="1" dirty="0">
                <a:solidFill>
                  <a:schemeClr val="accent1"/>
                </a:solidFill>
                <a:latin typeface="Corbel" panose="020B0503020204020204" pitchFamily="34" charset="0"/>
              </a:rPr>
              <a:t>POST /</a:t>
            </a:r>
            <a:r>
              <a:rPr lang="en-US" sz="1800" b="1" dirty="0" err="1">
                <a:solidFill>
                  <a:schemeClr val="accent1"/>
                </a:solidFill>
                <a:latin typeface="Corbel" panose="020B0503020204020204" pitchFamily="34" charset="0"/>
              </a:rPr>
              <a:t>make_prediction</a:t>
            </a:r>
            <a:r>
              <a:rPr lang="en-US" sz="1800" b="1" dirty="0">
                <a:solidFill>
                  <a:schemeClr val="accent1"/>
                </a:solidFill>
                <a:latin typeface="Corbel" panose="020B0503020204020204" pitchFamily="34" charset="0"/>
              </a:rPr>
              <a:t>	</a:t>
            </a:r>
            <a:r>
              <a:rPr lang="en-US" sz="1800" dirty="0">
                <a:latin typeface="Corbel" panose="020B0503020204020204" pitchFamily="34" charset="0"/>
              </a:rPr>
              <a:t>get requested values, create </a:t>
            </a:r>
            <a:r>
              <a:rPr lang="en-US" sz="1800" dirty="0" err="1">
                <a:latin typeface="Corbel" panose="020B0503020204020204" pitchFamily="34" charset="0"/>
              </a:rPr>
              <a:t>dataframe</a:t>
            </a:r>
            <a:r>
              <a:rPr lang="en-US" sz="1800" dirty="0">
                <a:latin typeface="Corbel" panose="020B0503020204020204" pitchFamily="34" charset="0"/>
              </a:rPr>
              <a:t> and make predictions</a:t>
            </a:r>
            <a:r>
              <a:rPr lang="en-US" sz="1800" b="1" dirty="0">
                <a:latin typeface="Corbel" panose="020B0503020204020204" pitchFamily="34" charset="0"/>
              </a:rPr>
              <a:t>	</a:t>
            </a:r>
            <a:endParaRPr sz="1800" b="1" dirty="0">
              <a:latin typeface="Corbel" panose="020B0503020204020204" pitchFamily="34" charset="0"/>
            </a:endParaRPr>
          </a:p>
          <a:p>
            <a:pPr marL="0" lvl="0" indent="0" algn="l" rtl="0">
              <a:spcBef>
                <a:spcPts val="1000"/>
              </a:spcBef>
              <a:spcAft>
                <a:spcPts val="0"/>
              </a:spcAft>
              <a:buSzPts val="605"/>
              <a:buNone/>
            </a:pPr>
            <a:r>
              <a:rPr lang="en-US" sz="1800" b="1" dirty="0">
                <a:latin typeface="Corbel" panose="020B0503020204020204" pitchFamily="34" charset="0"/>
              </a:rPr>
              <a:t> </a:t>
            </a:r>
            <a:r>
              <a:rPr lang="en-US" sz="1800" b="1" dirty="0" smtClean="0">
                <a:latin typeface="Corbel" panose="020B0503020204020204" pitchFamily="34" charset="0"/>
              </a:rPr>
              <a:t>         info</a:t>
            </a:r>
            <a:r>
              <a:rPr lang="en-US" sz="1800" b="1" dirty="0">
                <a:latin typeface="Corbel" panose="020B0503020204020204" pitchFamily="34" charset="0"/>
              </a:rPr>
              <a:t>:</a:t>
            </a:r>
            <a:endParaRPr sz="1800" b="1" dirty="0">
              <a:latin typeface="Corbel" panose="020B0503020204020204" pitchFamily="34" charset="0"/>
            </a:endParaRPr>
          </a:p>
          <a:p>
            <a:pPr marL="0" lvl="0" indent="0" algn="l" rtl="0">
              <a:spcBef>
                <a:spcPts val="300"/>
              </a:spcBef>
              <a:spcAft>
                <a:spcPts val="0"/>
              </a:spcAft>
              <a:buSzPts val="605"/>
              <a:buNone/>
            </a:pPr>
            <a:r>
              <a:rPr lang="en-US" sz="1800" dirty="0">
                <a:latin typeface="Corbel" panose="020B0503020204020204" pitchFamily="34" charset="0"/>
              </a:rPr>
              <a:t>	</a:t>
            </a:r>
            <a:r>
              <a:rPr lang="en-US" sz="1800" b="1" dirty="0" smtClean="0">
                <a:solidFill>
                  <a:schemeClr val="accent1"/>
                </a:solidFill>
                <a:latin typeface="Corbel" panose="020B0503020204020204" pitchFamily="34" charset="0"/>
              </a:rPr>
              <a:t>GET </a:t>
            </a:r>
            <a:r>
              <a:rPr lang="en-US" sz="1800" b="1" dirty="0">
                <a:solidFill>
                  <a:schemeClr val="accent1"/>
                </a:solidFill>
                <a:latin typeface="Corbel" panose="020B0503020204020204" pitchFamily="34" charset="0"/>
              </a:rPr>
              <a:t>/</a:t>
            </a:r>
            <a:r>
              <a:rPr lang="en-US" sz="1800" b="1" dirty="0" err="1">
                <a:solidFill>
                  <a:schemeClr val="accent1"/>
                </a:solidFill>
                <a:latin typeface="Corbel" panose="020B0503020204020204" pitchFamily="34" charset="0"/>
              </a:rPr>
              <a:t>job_titles</a:t>
            </a:r>
            <a:r>
              <a:rPr lang="en-US" sz="1800" dirty="0">
                <a:solidFill>
                  <a:schemeClr val="accent1"/>
                </a:solidFill>
                <a:latin typeface="Corbel" panose="020B0503020204020204" pitchFamily="34" charset="0"/>
              </a:rPr>
              <a:t>	</a:t>
            </a:r>
            <a:r>
              <a:rPr lang="en-US" sz="1800" dirty="0">
                <a:latin typeface="Corbel" panose="020B0503020204020204" pitchFamily="34" charset="0"/>
              </a:rPr>
              <a:t>return titles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/countries</a:t>
            </a:r>
            <a:r>
              <a:rPr lang="en-US" sz="1800" dirty="0">
                <a:latin typeface="Corbel" panose="020B0503020204020204" pitchFamily="34" charset="0"/>
              </a:rPr>
              <a:t>	return country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/skills</a:t>
            </a:r>
            <a:r>
              <a:rPr lang="en-US" sz="1800" dirty="0">
                <a:latin typeface="Corbel" panose="020B0503020204020204" pitchFamily="34" charset="0"/>
              </a:rPr>
              <a:t>	return skills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/experience</a:t>
            </a:r>
            <a:r>
              <a:rPr lang="en-US" sz="1800" b="1" dirty="0">
                <a:latin typeface="Corbel" panose="020B0503020204020204" pitchFamily="34" charset="0"/>
              </a:rPr>
              <a:t>	</a:t>
            </a:r>
            <a:r>
              <a:rPr lang="en-US" sz="1800" dirty="0">
                <a:latin typeface="Corbel" panose="020B0503020204020204" pitchFamily="34" charset="0"/>
              </a:rPr>
              <a:t>return experience list</a:t>
            </a:r>
            <a:endParaRPr sz="1800" dirty="0">
              <a:latin typeface="Corbel" panose="020B0503020204020204" pitchFamily="34" charset="0"/>
            </a:endParaRPr>
          </a:p>
          <a:p>
            <a:pPr marL="0" lvl="0" indent="0" algn="l" rtl="0">
              <a:spcBef>
                <a:spcPts val="1200"/>
              </a:spcBef>
              <a:spcAft>
                <a:spcPts val="0"/>
              </a:spcAft>
              <a:buSzPts val="605"/>
              <a:buNone/>
            </a:pPr>
            <a:endParaRPr sz="1800" dirty="0">
              <a:highlight>
                <a:srgbClr val="FFFFFF"/>
              </a:highlight>
              <a:latin typeface="Corbel" panose="020B0503020204020204" pitchFamily="34" charset="0"/>
              <a:ea typeface="Arial"/>
              <a:cs typeface="Arial"/>
              <a:sym typeface="Arial"/>
            </a:endParaRPr>
          </a:p>
          <a:p>
            <a:pPr marL="0" lvl="0" indent="0">
              <a:spcBef>
                <a:spcPts val="1200"/>
              </a:spcBef>
              <a:buSzPts val="605"/>
              <a:buNone/>
            </a:pPr>
            <a:r>
              <a:rPr lang="en-US" sz="1800" dirty="0" smtClean="0">
                <a:latin typeface="Corbel" panose="020B0503020204020204" pitchFamily="34" charset="0"/>
              </a:rPr>
              <a:t>Server </a:t>
            </a:r>
            <a:r>
              <a:rPr lang="en-US" sz="1800" dirty="0" err="1">
                <a:latin typeface="Corbel" panose="020B0503020204020204" pitchFamily="34" charset="0"/>
              </a:rPr>
              <a:t>U</a:t>
            </a:r>
            <a:r>
              <a:rPr lang="en-US" sz="1800" dirty="0" err="1" smtClean="0">
                <a:latin typeface="Corbel" panose="020B0503020204020204" pitchFamily="34" charset="0"/>
              </a:rPr>
              <a:t>vicorn</a:t>
            </a:r>
            <a:r>
              <a:rPr lang="en-US" sz="1800" dirty="0" smtClean="0">
                <a:latin typeface="Corbel" panose="020B0503020204020204" pitchFamily="34" charset="0"/>
              </a:rPr>
              <a:t> </a:t>
            </a:r>
            <a:r>
              <a:rPr lang="en-US" sz="1800" dirty="0" err="1">
                <a:latin typeface="Corbel" panose="020B0503020204020204" pitchFamily="34" charset="0"/>
              </a:rPr>
              <a:t>fastAPI</a:t>
            </a:r>
            <a:endParaRPr sz="1800" dirty="0">
              <a:latin typeface="Corbel" panose="020B0503020204020204" pitchFamily="34" charset="0"/>
            </a:endParaRPr>
          </a:p>
          <a:p>
            <a:pPr marL="285750" lvl="0" indent="-101600" algn="l" rtl="0">
              <a:spcBef>
                <a:spcPts val="1200"/>
              </a:spcBef>
              <a:spcAft>
                <a:spcPts val="0"/>
              </a:spcAft>
              <a:buSzPts val="1595"/>
              <a:buNone/>
            </a:pPr>
            <a:endParaRPr sz="1800" dirty="0">
              <a:latin typeface="Corbel" panose="020B0503020204020204" pitchFamily="34" charset="0"/>
            </a:endParaRPr>
          </a:p>
        </p:txBody>
      </p:sp>
      <p:sp>
        <p:nvSpPr>
          <p:cNvPr id="250" name="Google Shape;250;p8"/>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Salary Predictions API Service</a:t>
            </a:r>
            <a:endParaRPr sz="2800" dirty="0">
              <a:solidFill>
                <a:schemeClr val="dk1"/>
              </a:solidFill>
              <a:latin typeface="Monotype Corsiva" panose="03010101010201010101" pitchFamily="66" charset="0"/>
              <a:ea typeface="Quintessential"/>
              <a:cs typeface="Quintessential"/>
              <a:sym typeface="Quintessential"/>
            </a:endParaRPr>
          </a:p>
        </p:txBody>
      </p: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a:spLocks noGrp="1"/>
          </p:cNvSpPr>
          <p:nvPr>
            <p:ph type="body" idx="1"/>
          </p:nvPr>
        </p:nvSpPr>
        <p:spPr>
          <a:xfrm>
            <a:off x="1350687" y="1442350"/>
            <a:ext cx="10272900" cy="4353650"/>
          </a:xfrm>
          <a:prstGeom prst="rect">
            <a:avLst/>
          </a:prstGeom>
          <a:noFill/>
          <a:ln>
            <a:noFill/>
          </a:ln>
        </p:spPr>
        <p:txBody>
          <a:bodyPr spcFirstLastPara="1" wrap="square" lIns="91425" tIns="45700" rIns="91425" bIns="45700" anchor="t" anchorCtr="0">
            <a:noAutofit/>
          </a:bodyPr>
          <a:lstStyle/>
          <a:p>
            <a:pPr>
              <a:lnSpc>
                <a:spcPct val="200000"/>
              </a:lnSpc>
              <a:spcBef>
                <a:spcPts val="0"/>
              </a:spcBef>
            </a:pPr>
            <a:r>
              <a:rPr lang="en-US" sz="1800" dirty="0"/>
              <a:t>Database was build in a way that enables insertion of future data sources, not all fields are used yet but it should easy to add more</a:t>
            </a:r>
            <a:endParaRPr sz="1800" dirty="0"/>
          </a:p>
          <a:p>
            <a:pPr>
              <a:lnSpc>
                <a:spcPct val="200000"/>
              </a:lnSpc>
              <a:spcBef>
                <a:spcPts val="0"/>
              </a:spcBef>
            </a:pPr>
            <a:r>
              <a:rPr lang="en-US" sz="1800" dirty="0"/>
              <a:t>Integration a CI/CD Pipeline</a:t>
            </a:r>
            <a:endParaRPr sz="1800" dirty="0"/>
          </a:p>
          <a:p>
            <a:pPr>
              <a:lnSpc>
                <a:spcPct val="200000"/>
              </a:lnSpc>
              <a:spcBef>
                <a:spcPts val="0"/>
              </a:spcBef>
            </a:pPr>
            <a:r>
              <a:rPr lang="en-US" sz="1800" dirty="0"/>
              <a:t>splitting the pipeline in 3 separate </a:t>
            </a:r>
            <a:r>
              <a:rPr lang="en-US" sz="1800" dirty="0" err="1"/>
              <a:t>microservices</a:t>
            </a:r>
            <a:r>
              <a:rPr lang="en-US" sz="1800" dirty="0"/>
              <a:t> is too complicated, we also removed the 2nd database -&gt; easier implementation of the pipeline with airflow</a:t>
            </a:r>
            <a:endParaRPr sz="1800" dirty="0"/>
          </a:p>
          <a:p>
            <a:pPr>
              <a:lnSpc>
                <a:spcPct val="200000"/>
              </a:lnSpc>
              <a:spcBef>
                <a:spcPts val="0"/>
              </a:spcBef>
            </a:pPr>
            <a:r>
              <a:rPr lang="en-US" sz="1800" dirty="0"/>
              <a:t>more ML models and selection according to score</a:t>
            </a:r>
            <a:endParaRPr sz="1800" dirty="0"/>
          </a:p>
          <a:p>
            <a:pPr>
              <a:lnSpc>
                <a:spcPct val="200000"/>
              </a:lnSpc>
              <a:spcBef>
                <a:spcPts val="0"/>
              </a:spcBef>
            </a:pPr>
            <a:r>
              <a:rPr lang="en-US" sz="1800" dirty="0"/>
              <a:t>enable scalability with </a:t>
            </a:r>
            <a:r>
              <a:rPr lang="en-US" sz="1800" dirty="0" err="1"/>
              <a:t>kubernetes</a:t>
            </a:r>
            <a:endParaRPr sz="1800" dirty="0"/>
          </a:p>
        </p:txBody>
      </p:sp>
      <p:sp>
        <p:nvSpPr>
          <p:cNvPr id="257" name="Google Shape;257;p10"/>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None/>
            </a:pPr>
            <a:r>
              <a:rPr lang="en-US" sz="2800" dirty="0">
                <a:solidFill>
                  <a:schemeClr val="dk1"/>
                </a:solidFill>
                <a:latin typeface="Monotype Corsiva" panose="03010101010201010101" pitchFamily="66" charset="0"/>
                <a:ea typeface="Quintessential"/>
                <a:cs typeface="Quintessential"/>
                <a:sym typeface="Quintessential"/>
              </a:rPr>
              <a:t>Outlook &amp; Potentials </a:t>
            </a:r>
            <a:endParaRPr sz="2800" dirty="0">
              <a:solidFill>
                <a:schemeClr val="dk1"/>
              </a:solidFill>
              <a:latin typeface="Monotype Corsiva" panose="03010101010201010101" pitchFamily="66" charset="0"/>
              <a:ea typeface="Quintessential"/>
              <a:cs typeface="Quintessential"/>
              <a:sym typeface="Quintessent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p:nvPr/>
        </p:nvSpPr>
        <p:spPr>
          <a:xfrm>
            <a:off x="3339317" y="4145761"/>
            <a:ext cx="6393900"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The team: Andreas Wagner, Boris Tsonkov, Yue Wang.</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Purpose: Addressing salary estimation for job postings.</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User benefits: Enhanced career decision-making through accurate salary insights.</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Interface: Simple API for accessing the trained model.</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Specific focus: Data-related job postings.</a:t>
            </a:r>
            <a:endParaRPr sz="1800" dirty="0"/>
          </a:p>
        </p:txBody>
      </p:sp>
      <p:sp>
        <p:nvSpPr>
          <p:cNvPr id="162" name="Google Shape;162;p2"/>
          <p:cNvSpPr txBox="1"/>
          <p:nvPr/>
        </p:nvSpPr>
        <p:spPr>
          <a:xfrm>
            <a:off x="2966720" y="237069"/>
            <a:ext cx="7189894" cy="523180"/>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Monotype Corsiva" panose="03010101010201010101" pitchFamily="66" charset="0"/>
                <a:ea typeface="Quintessential"/>
                <a:cs typeface="Quintessential"/>
                <a:sym typeface="Quintessential"/>
              </a:rPr>
              <a:t>Welcome to the Salary Estimation Application</a:t>
            </a:r>
            <a:endParaRPr sz="2800" i="1" dirty="0">
              <a:solidFill>
                <a:schemeClr val="dk1"/>
              </a:solidFill>
              <a:latin typeface="Monotype Corsiva" panose="03010101010201010101" pitchFamily="66" charset="0"/>
              <a:ea typeface="Quintessential"/>
              <a:cs typeface="Quintessential"/>
              <a:sym typeface="Quintessential"/>
            </a:endParaRPr>
          </a:p>
        </p:txBody>
      </p:sp>
      <p:pic>
        <p:nvPicPr>
          <p:cNvPr id="163" name="Google Shape;163;p2"/>
          <p:cNvPicPr preferRelativeResize="0"/>
          <p:nvPr/>
        </p:nvPicPr>
        <p:blipFill rotWithShape="1">
          <a:blip r:embed="rId3">
            <a:alphaModFix/>
          </a:blip>
          <a:srcRect/>
          <a:stretch/>
        </p:blipFill>
        <p:spPr>
          <a:xfrm>
            <a:off x="2091488" y="1300449"/>
            <a:ext cx="8889558" cy="2490528"/>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70" name="Google Shape;170;p3"/>
          <p:cNvPicPr preferRelativeResize="0"/>
          <p:nvPr/>
        </p:nvPicPr>
        <p:blipFill rotWithShape="1">
          <a:blip r:embed="rId3">
            <a:alphaModFix/>
          </a:blip>
          <a:srcRect/>
          <a:stretch/>
        </p:blipFill>
        <p:spPr>
          <a:xfrm>
            <a:off x="1536200" y="933201"/>
            <a:ext cx="6870076" cy="2111657"/>
          </a:xfrm>
          <a:prstGeom prst="rect">
            <a:avLst/>
          </a:prstGeom>
          <a:noFill/>
          <a:ln>
            <a:noFill/>
          </a:ln>
          <a:effectLst>
            <a:reflection stA="30000" endPos="30000" dist="5000" dir="5400000" sy="-100000" algn="bl" rotWithShape="0"/>
          </a:effectLst>
        </p:spPr>
      </p:pic>
      <p:pic>
        <p:nvPicPr>
          <p:cNvPr id="171" name="Google Shape;171;p3"/>
          <p:cNvPicPr preferRelativeResize="0"/>
          <p:nvPr/>
        </p:nvPicPr>
        <p:blipFill rotWithShape="1">
          <a:blip r:embed="rId4">
            <a:alphaModFix/>
          </a:blip>
          <a:srcRect/>
          <a:stretch/>
        </p:blipFill>
        <p:spPr>
          <a:xfrm>
            <a:off x="8914369" y="933196"/>
            <a:ext cx="2915100" cy="51816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2" name="Google Shape;172;p3"/>
          <p:cNvSpPr txBox="1">
            <a:spLocks noGrp="1"/>
          </p:cNvSpPr>
          <p:nvPr>
            <p:ph type="title" idx="4294967295"/>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Quintessential"/>
              <a:buNone/>
            </a:pPr>
            <a:r>
              <a:rPr lang="en-US" sz="2800" dirty="0">
                <a:latin typeface="Monotype Corsiva" panose="03010101010201010101" pitchFamily="66" charset="0"/>
                <a:ea typeface="Quintessential"/>
                <a:cs typeface="Quintessential"/>
                <a:sym typeface="Quintessential"/>
              </a:rPr>
              <a:t>Technology Decisions</a:t>
            </a:r>
            <a:endParaRPr dirty="0">
              <a:latin typeface="Monotype Corsiva" panose="03010101010201010101" pitchFamily="66"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4430" y="3931815"/>
            <a:ext cx="2766300" cy="2423370"/>
          </a:xfrm>
          <a:prstGeom prst="rect">
            <a:avLst/>
          </a:prstGeom>
          <a:ln>
            <a:noFill/>
          </a:ln>
          <a:effectLst>
            <a:softEdge rad="11250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Data Sources</a:t>
            </a:r>
            <a:endParaRPr dirty="0">
              <a:latin typeface="Monotype Corsiva" panose="03010101010201010101" pitchFamily="66" charset="0"/>
            </a:endParaRPr>
          </a:p>
        </p:txBody>
      </p:sp>
      <p:sp>
        <p:nvSpPr>
          <p:cNvPr id="180" name="Google Shape;180;p4"/>
          <p:cNvSpPr txBox="1">
            <a:spLocks noGrp="1"/>
          </p:cNvSpPr>
          <p:nvPr>
            <p:ph type="body" idx="1"/>
          </p:nvPr>
        </p:nvSpPr>
        <p:spPr>
          <a:xfrm>
            <a:off x="5946490" y="3733014"/>
            <a:ext cx="5697300" cy="276705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320"/>
              <a:buChar char="•"/>
            </a:pPr>
            <a:r>
              <a:rPr lang="en-US" sz="1800" dirty="0"/>
              <a:t>Overview of initial job boards considered with public APIs.</a:t>
            </a:r>
            <a:endParaRPr sz="2800" dirty="0"/>
          </a:p>
          <a:p>
            <a:pPr marL="285750" lvl="0" indent="-285750" algn="l" rtl="0">
              <a:spcBef>
                <a:spcPts val="920"/>
              </a:spcBef>
              <a:spcAft>
                <a:spcPts val="0"/>
              </a:spcAft>
              <a:buSzPts val="2320"/>
              <a:buChar char="•"/>
            </a:pPr>
            <a:r>
              <a:rPr lang="en-US" sz="1800" dirty="0"/>
              <a:t>Final selection of data sources: okjob.io, reed.co.uk, themuse.com.</a:t>
            </a:r>
            <a:endParaRPr sz="2800" dirty="0"/>
          </a:p>
          <a:p>
            <a:pPr marL="285750" lvl="0" indent="-285750" algn="l" rtl="0">
              <a:spcBef>
                <a:spcPts val="920"/>
              </a:spcBef>
              <a:spcAft>
                <a:spcPts val="0"/>
              </a:spcAft>
              <a:buSzPts val="2320"/>
              <a:buChar char="•"/>
            </a:pPr>
            <a:r>
              <a:rPr lang="en-US" sz="1800" dirty="0"/>
              <a:t>Benefits of chosen sources: Open APIs facilitating easy data retrieval.</a:t>
            </a:r>
            <a:endParaRPr sz="2800" dirty="0"/>
          </a:p>
        </p:txBody>
      </p:sp>
      <p:pic>
        <p:nvPicPr>
          <p:cNvPr id="181" name="Google Shape;181;p4"/>
          <p:cNvPicPr preferRelativeResize="0"/>
          <p:nvPr/>
        </p:nvPicPr>
        <p:blipFill rotWithShape="1">
          <a:blip r:embed="rId3">
            <a:alphaModFix/>
          </a:blip>
          <a:srcRect/>
          <a:stretch/>
        </p:blipFill>
        <p:spPr>
          <a:xfrm rot="1467279">
            <a:off x="691574" y="3869818"/>
            <a:ext cx="1595757" cy="1079008"/>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pic>
        <p:nvPicPr>
          <p:cNvPr id="182" name="Google Shape;182;p4"/>
          <p:cNvPicPr preferRelativeResize="0"/>
          <p:nvPr/>
        </p:nvPicPr>
        <p:blipFill rotWithShape="1">
          <a:blip r:embed="rId4">
            <a:alphaModFix/>
          </a:blip>
          <a:srcRect/>
          <a:stretch/>
        </p:blipFill>
        <p:spPr>
          <a:xfrm rot="-2146786">
            <a:off x="3157640" y="4255277"/>
            <a:ext cx="1337162" cy="586905"/>
          </a:xfrm>
          <a:prstGeom prst="roundRect">
            <a:avLst>
              <a:gd name="adj" fmla="val 50000"/>
            </a:avLst>
          </a:prstGeom>
          <a:noFill/>
          <a:ln>
            <a:noFill/>
          </a:ln>
          <a:effectLst>
            <a:outerShdw blurRad="152400" dist="12000" dir="900000" sy="98000" kx="110000" ky="200000" algn="tl" rotWithShape="0">
              <a:srgbClr val="000000">
                <a:alpha val="29803"/>
              </a:srgbClr>
            </a:outerShdw>
          </a:effectLst>
        </p:spPr>
      </p:pic>
      <p:pic>
        <p:nvPicPr>
          <p:cNvPr id="183" name="Google Shape;183;p4"/>
          <p:cNvPicPr preferRelativeResize="0"/>
          <p:nvPr/>
        </p:nvPicPr>
        <p:blipFill rotWithShape="1">
          <a:blip r:embed="rId5">
            <a:alphaModFix/>
          </a:blip>
          <a:srcRect/>
          <a:stretch/>
        </p:blipFill>
        <p:spPr>
          <a:xfrm rot="-400791">
            <a:off x="3078769" y="5521540"/>
            <a:ext cx="1494916" cy="664420"/>
          </a:xfrm>
          <a:prstGeom prst="rect">
            <a:avLst/>
          </a:prstGeom>
          <a:noFill/>
          <a:ln>
            <a:noFill/>
          </a:ln>
          <a:effectLst>
            <a:outerShdw blurRad="292100" dist="139700" dir="2700000" algn="tl" rotWithShape="0">
              <a:srgbClr val="333333">
                <a:alpha val="64705"/>
              </a:srgbClr>
            </a:outerShdw>
          </a:effectLst>
        </p:spPr>
      </p:pic>
      <p:pic>
        <p:nvPicPr>
          <p:cNvPr id="184" name="Google Shape;184;p4"/>
          <p:cNvPicPr preferRelativeResize="0"/>
          <p:nvPr/>
        </p:nvPicPr>
        <p:blipFill>
          <a:blip r:embed="rId6">
            <a:alphaModFix/>
          </a:blip>
          <a:stretch>
            <a:fillRect/>
          </a:stretch>
        </p:blipFill>
        <p:spPr>
          <a:xfrm>
            <a:off x="369900" y="1440238"/>
            <a:ext cx="11273890" cy="18931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System Architecture</a:t>
            </a:r>
            <a:endParaRPr dirty="0">
              <a:latin typeface="Monotype Corsiva" panose="03010101010201010101" pitchFamily="66" charset="0"/>
            </a:endParaRPr>
          </a:p>
        </p:txBody>
      </p:sp>
      <p:pic>
        <p:nvPicPr>
          <p:cNvPr id="192" name="Google Shape;192;p5"/>
          <p:cNvPicPr preferRelativeResize="0"/>
          <p:nvPr/>
        </p:nvPicPr>
        <p:blipFill>
          <a:blip r:embed="rId3">
            <a:alphaModFix/>
          </a:blip>
          <a:stretch>
            <a:fillRect/>
          </a:stretch>
        </p:blipFill>
        <p:spPr>
          <a:xfrm>
            <a:off x="1402550" y="1110850"/>
            <a:ext cx="10603599" cy="4773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ff53ffc67b_0_38"/>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2800"/>
              <a:buFont typeface="Quintessential"/>
              <a:buNone/>
            </a:pPr>
            <a:r>
              <a:rPr lang="en-US" sz="2800" dirty="0" err="1">
                <a:solidFill>
                  <a:schemeClr val="dk1"/>
                </a:solidFill>
                <a:latin typeface="Monotype Corsiva" panose="03010101010201010101" pitchFamily="66" charset="0"/>
                <a:ea typeface="Quintessential"/>
                <a:cs typeface="Quintessential"/>
                <a:sym typeface="Quintessential"/>
              </a:rPr>
              <a:t>Microservices</a:t>
            </a:r>
            <a:r>
              <a:rPr lang="en-US" sz="2800" dirty="0">
                <a:solidFill>
                  <a:schemeClr val="dk1"/>
                </a:solidFill>
                <a:latin typeface="Monotype Corsiva" panose="03010101010201010101" pitchFamily="66" charset="0"/>
                <a:ea typeface="Quintessential"/>
                <a:cs typeface="Quintessential"/>
                <a:sym typeface="Quintessential"/>
              </a:rPr>
              <a:t> Interaction</a:t>
            </a:r>
            <a:endParaRPr sz="2800" dirty="0">
              <a:solidFill>
                <a:schemeClr val="dk1"/>
              </a:solidFill>
              <a:latin typeface="Monotype Corsiva" panose="03010101010201010101" pitchFamily="66" charset="0"/>
              <a:ea typeface="Quintessential"/>
              <a:cs typeface="Quintessential"/>
              <a:sym typeface="Quintessential"/>
            </a:endParaRPr>
          </a:p>
        </p:txBody>
      </p:sp>
      <p:sp>
        <p:nvSpPr>
          <p:cNvPr id="5" name="Google Shape;180;p4"/>
          <p:cNvSpPr txBox="1">
            <a:spLocks noGrp="1"/>
          </p:cNvSpPr>
          <p:nvPr>
            <p:ph type="body" idx="1"/>
          </p:nvPr>
        </p:nvSpPr>
        <p:spPr>
          <a:xfrm>
            <a:off x="1944000" y="928800"/>
            <a:ext cx="9064800" cy="5929200"/>
          </a:xfrm>
          <a:prstGeom prst="rect">
            <a:avLst/>
          </a:prstGeom>
          <a:noFill/>
          <a:ln>
            <a:noFill/>
          </a:ln>
        </p:spPr>
        <p:txBody>
          <a:bodyPr spcFirstLastPara="1" wrap="square" lIns="91425" tIns="45700" rIns="91425" bIns="45700" anchor="ctr" anchorCtr="0">
            <a:noAutofit/>
          </a:bodyPr>
          <a:lstStyle/>
          <a:p>
            <a:pPr marL="0" lvl="0" indent="0">
              <a:spcBef>
                <a:spcPts val="0"/>
              </a:spcBef>
              <a:buSzPts val="2320"/>
              <a:buNone/>
            </a:pPr>
            <a:r>
              <a:rPr lang="en-US" dirty="0" smtClean="0"/>
              <a:t>1. Initialization </a:t>
            </a:r>
            <a:r>
              <a:rPr lang="en-US" dirty="0"/>
              <a:t>and Installation:</a:t>
            </a:r>
          </a:p>
          <a:p>
            <a:pPr marL="742950" lvl="1" indent="-285750">
              <a:spcBef>
                <a:spcPts val="0"/>
              </a:spcBef>
              <a:buSzPts val="2320"/>
            </a:pPr>
            <a:r>
              <a:rPr lang="en-US" sz="1800" dirty="0"/>
              <a:t>The database is set up and remains permanently active to continuously store data.</a:t>
            </a:r>
          </a:p>
          <a:p>
            <a:pPr marL="742950" lvl="1" indent="-285750">
              <a:spcBef>
                <a:spcPts val="0"/>
              </a:spcBef>
              <a:buSzPts val="2320"/>
            </a:pPr>
            <a:r>
              <a:rPr lang="en-US" sz="1800" dirty="0"/>
              <a:t>During installation, the entire ETL and model creation pipeline is initiated, comprising the data retrieval, transformation, and model creation services. These services terminate upon completion of their tasks.</a:t>
            </a:r>
          </a:p>
          <a:p>
            <a:pPr marL="742950" lvl="1" indent="-285750">
              <a:spcBef>
                <a:spcPts val="0"/>
              </a:spcBef>
              <a:buSzPts val="2320"/>
            </a:pPr>
            <a:r>
              <a:rPr lang="en-US" sz="1800" dirty="0"/>
              <a:t>After installation, the API service is launched and remains continuously active to provide users access to the system's functionality.</a:t>
            </a:r>
          </a:p>
          <a:p>
            <a:pPr marL="0" lvl="0" indent="0">
              <a:spcBef>
                <a:spcPts val="0"/>
              </a:spcBef>
              <a:buSzPts val="2320"/>
              <a:buNone/>
            </a:pPr>
            <a:r>
              <a:rPr lang="en-US" dirty="0" smtClean="0"/>
              <a:t>2. Automatic </a:t>
            </a:r>
            <a:r>
              <a:rPr lang="en-US" dirty="0"/>
              <a:t>Updates:</a:t>
            </a:r>
          </a:p>
          <a:p>
            <a:pPr marL="742950" lvl="1" indent="-285750">
              <a:spcBef>
                <a:spcPts val="0"/>
              </a:spcBef>
              <a:buSzPts val="2320"/>
            </a:pPr>
            <a:r>
              <a:rPr lang="en-US" sz="1800" dirty="0"/>
              <a:t>A </a:t>
            </a:r>
            <a:r>
              <a:rPr lang="en-US" sz="1800" dirty="0" err="1"/>
              <a:t>cronjob</a:t>
            </a:r>
            <a:r>
              <a:rPr lang="en-US" sz="1800" dirty="0"/>
              <a:t> is added to periodically (e.g., every Sunday at 23:00) initiate the update pipeline to ensure the data and models remain up to date.</a:t>
            </a:r>
          </a:p>
          <a:p>
            <a:pPr marL="742950" lvl="1" indent="-285750">
              <a:spcBef>
                <a:spcPts val="0"/>
              </a:spcBef>
              <a:buSzPts val="2320"/>
            </a:pPr>
            <a:r>
              <a:rPr lang="en-US" sz="1800" dirty="0"/>
              <a:t>During automatic updates, the data retrieval, transformation, and model creation services are restarted to refresh the data and models. These services terminate upon completion of their tasks.</a:t>
            </a:r>
          </a:p>
          <a:p>
            <a:pPr marL="0" indent="0">
              <a:spcBef>
                <a:spcPts val="0"/>
              </a:spcBef>
              <a:buSzPts val="2320"/>
              <a:buNone/>
            </a:pPr>
            <a:r>
              <a:rPr lang="en-US" dirty="0" smtClean="0"/>
              <a:t>3. Ensuring </a:t>
            </a:r>
            <a:r>
              <a:rPr lang="en-US" dirty="0"/>
              <a:t>Availability:</a:t>
            </a:r>
          </a:p>
          <a:p>
            <a:pPr marL="742950" lvl="1" indent="-285750">
              <a:spcBef>
                <a:spcPts val="0"/>
              </a:spcBef>
              <a:buSzPts val="2320"/>
            </a:pPr>
            <a:r>
              <a:rPr lang="en-US" sz="1800" dirty="0"/>
              <a:t>A special script named "restart_services.sh" is utilized to ensure that the database and API service are automatically restarted upon system reboot or failure to ensure continuous availability</a:t>
            </a:r>
            <a:r>
              <a:rPr lang="en-US" sz="1800" dirty="0" smtClean="0"/>
              <a:t>.</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ff53ffc67b_0_2"/>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Data Flow</a:t>
            </a:r>
            <a:endParaRPr dirty="0">
              <a:latin typeface="Monotype Corsiva" panose="03010101010201010101" pitchFamily="66" charset="0"/>
            </a:endParaRPr>
          </a:p>
        </p:txBody>
      </p:sp>
      <p:pic>
        <p:nvPicPr>
          <p:cNvPr id="206" name="Google Shape;206;g1ff53ffc67b_0_2"/>
          <p:cNvPicPr preferRelativeResize="0"/>
          <p:nvPr/>
        </p:nvPicPr>
        <p:blipFill>
          <a:blip r:embed="rId3">
            <a:alphaModFix/>
          </a:blip>
          <a:stretch>
            <a:fillRect/>
          </a:stretch>
        </p:blipFill>
        <p:spPr>
          <a:xfrm>
            <a:off x="1182350" y="1183226"/>
            <a:ext cx="10857252" cy="1866075"/>
          </a:xfrm>
          <a:prstGeom prst="rect">
            <a:avLst/>
          </a:prstGeom>
          <a:noFill/>
          <a:ln>
            <a:noFill/>
          </a:ln>
        </p:spPr>
      </p:pic>
      <p:pic>
        <p:nvPicPr>
          <p:cNvPr id="207" name="Google Shape;207;g1ff53ffc67b_0_2"/>
          <p:cNvPicPr preferRelativeResize="0"/>
          <p:nvPr/>
        </p:nvPicPr>
        <p:blipFill>
          <a:blip r:embed="rId4">
            <a:alphaModFix/>
          </a:blip>
          <a:stretch>
            <a:fillRect/>
          </a:stretch>
        </p:blipFill>
        <p:spPr>
          <a:xfrm>
            <a:off x="1182350" y="3483831"/>
            <a:ext cx="10857252" cy="2974094"/>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6"/>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Data Retrieval Service</a:t>
            </a:r>
            <a:endParaRPr dirty="0">
              <a:latin typeface="Monotype Corsiva" panose="03010101010201010101" pitchFamily="66" charset="0"/>
            </a:endParaRPr>
          </a:p>
        </p:txBody>
      </p:sp>
      <p:sp>
        <p:nvSpPr>
          <p:cNvPr id="213" name="Google Shape;213;p6"/>
          <p:cNvSpPr txBox="1"/>
          <p:nvPr/>
        </p:nvSpPr>
        <p:spPr>
          <a:xfrm>
            <a:off x="2057825" y="3375050"/>
            <a:ext cx="8858700" cy="2615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usage: </a:t>
            </a:r>
            <a:r>
              <a:rPr lang="en-US" sz="1800" dirty="0" err="1">
                <a:solidFill>
                  <a:srgbClr val="1F2328"/>
                </a:solidFill>
                <a:latin typeface="Corbel" panose="020B0503020204020204" pitchFamily="34" charset="0"/>
              </a:rPr>
              <a:t>data_retrieval_command</a:t>
            </a:r>
            <a:r>
              <a:rPr lang="en-US" sz="1800" dirty="0">
                <a:solidFill>
                  <a:srgbClr val="1F2328"/>
                </a:solidFill>
                <a:latin typeface="Corbel" panose="020B0503020204020204" pitchFamily="34" charset="0"/>
              </a:rPr>
              <a:t> [-h] [-s START_INDEX] [-e END_INDEX] [-l SLEEP_TIME] {</a:t>
            </a:r>
            <a:r>
              <a:rPr lang="en-US" sz="1800" dirty="0" err="1">
                <a:solidFill>
                  <a:srgbClr val="1F2328"/>
                </a:solidFill>
                <a:latin typeface="Corbel" panose="020B0503020204020204" pitchFamily="34" charset="0"/>
              </a:rPr>
              <a:t>init,update</a:t>
            </a:r>
            <a:r>
              <a:rPr lang="en-US" sz="1800" dirty="0">
                <a:solidFill>
                  <a:srgbClr val="1F2328"/>
                </a:solidFill>
                <a:latin typeface="Corbel" panose="020B0503020204020204" pitchFamily="34" charset="0"/>
              </a:rPr>
              <a:t>}</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Data retrieval tool that can perform initial data retrieval or an update ('</a:t>
            </a:r>
            <a:r>
              <a:rPr lang="en-US" sz="1800" dirty="0" err="1">
                <a:solidFill>
                  <a:srgbClr val="1F2328"/>
                </a:solidFill>
                <a:latin typeface="Corbel" panose="020B0503020204020204" pitchFamily="34" charset="0"/>
              </a:rPr>
              <a:t>init</a:t>
            </a:r>
            <a:r>
              <a:rPr lang="en-US" sz="1800" dirty="0">
                <a:solidFill>
                  <a:srgbClr val="1F2328"/>
                </a:solidFill>
                <a:latin typeface="Corbel" panose="020B0503020204020204" pitchFamily="34" charset="0"/>
              </a:rPr>
              <a:t>' or 'update')</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positional arguments:</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  {</a:t>
            </a:r>
            <a:r>
              <a:rPr lang="en-US" sz="1800" dirty="0" err="1">
                <a:solidFill>
                  <a:srgbClr val="1F2328"/>
                </a:solidFill>
                <a:latin typeface="Corbel" panose="020B0503020204020204" pitchFamily="34" charset="0"/>
              </a:rPr>
              <a:t>init,update</a:t>
            </a:r>
            <a:r>
              <a:rPr lang="en-US" sz="1800" dirty="0">
                <a:solidFill>
                  <a:srgbClr val="1F2328"/>
                </a:solidFill>
                <a:latin typeface="Corbel" panose="020B0503020204020204" pitchFamily="34" charset="0"/>
              </a:rPr>
              <a:t>}         data retrieval, can either do the initial data retrieval or and update ('</a:t>
            </a:r>
            <a:r>
              <a:rPr lang="en-US" sz="1800" dirty="0" err="1">
                <a:solidFill>
                  <a:srgbClr val="1F2328"/>
                </a:solidFill>
                <a:latin typeface="Corbel" panose="020B0503020204020204" pitchFamily="34" charset="0"/>
              </a:rPr>
              <a:t>init</a:t>
            </a:r>
            <a:r>
              <a:rPr lang="en-US" sz="1800" dirty="0">
                <a:solidFill>
                  <a:srgbClr val="1F2328"/>
                </a:solidFill>
                <a:latin typeface="Corbel" panose="020B0503020204020204" pitchFamily="34" charset="0"/>
              </a:rPr>
              <a:t>' or 'update</a:t>
            </a:r>
            <a:r>
              <a:rPr lang="en-US" sz="1800" dirty="0" smtClean="0">
                <a:solidFill>
                  <a:srgbClr val="1F2328"/>
                </a:solidFill>
                <a:latin typeface="Corbel" panose="020B0503020204020204" pitchFamily="34" charset="0"/>
              </a:rPr>
              <a:t>')</a:t>
            </a:r>
            <a:endParaRPr sz="1800" dirty="0">
              <a:solidFill>
                <a:srgbClr val="1F2328"/>
              </a:solidFill>
              <a:latin typeface="Corbel" panose="020B0503020204020204" pitchFamily="34" charset="0"/>
            </a:endParaRPr>
          </a:p>
        </p:txBody>
      </p:sp>
      <p:sp>
        <p:nvSpPr>
          <p:cNvPr id="214" name="Google Shape;214;p6"/>
          <p:cNvSpPr txBox="1"/>
          <p:nvPr/>
        </p:nvSpPr>
        <p:spPr>
          <a:xfrm>
            <a:off x="2354813" y="1571675"/>
            <a:ext cx="8264700" cy="19746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Font typeface="Corbel"/>
              <a:buChar char="●"/>
            </a:pPr>
            <a:r>
              <a:rPr lang="en-US" sz="1800" dirty="0">
                <a:solidFill>
                  <a:schemeClr val="dk1"/>
                </a:solidFill>
                <a:latin typeface="Corbel" panose="020B0503020204020204" pitchFamily="34" charset="0"/>
                <a:ea typeface="Calibri"/>
                <a:cs typeface="Calibri"/>
                <a:sym typeface="Calibri"/>
              </a:rPr>
              <a:t>data retrieval saves the job offers from the </a:t>
            </a:r>
            <a:r>
              <a:rPr lang="en-US" sz="1800" dirty="0" err="1">
                <a:solidFill>
                  <a:schemeClr val="dk1"/>
                </a:solidFill>
                <a:latin typeface="Corbel" panose="020B0503020204020204" pitchFamily="34" charset="0"/>
                <a:ea typeface="Calibri"/>
                <a:cs typeface="Calibri"/>
                <a:sym typeface="Calibri"/>
              </a:rPr>
              <a:t>api</a:t>
            </a:r>
            <a:r>
              <a:rPr lang="en-US" sz="1800" dirty="0">
                <a:solidFill>
                  <a:schemeClr val="dk1"/>
                </a:solidFill>
                <a:latin typeface="Corbel" panose="020B0503020204020204" pitchFamily="34" charset="0"/>
                <a:ea typeface="Calibri"/>
                <a:cs typeface="Calibri"/>
                <a:sym typeface="Calibri"/>
              </a:rPr>
              <a:t> response</a:t>
            </a:r>
            <a:endParaRPr sz="1800" dirty="0">
              <a:solidFill>
                <a:schemeClr val="dk1"/>
              </a:solidFill>
              <a:latin typeface="Corbel" panose="020B0503020204020204" pitchFamily="34" charset="0"/>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1800" dirty="0">
                <a:solidFill>
                  <a:schemeClr val="dk1"/>
                </a:solidFill>
                <a:latin typeface="Corbel" panose="020B0503020204020204" pitchFamily="34" charset="0"/>
                <a:ea typeface="Calibri"/>
                <a:cs typeface="Calibri"/>
                <a:sym typeface="Calibri"/>
              </a:rPr>
              <a:t>add a  “source id” for each job offer</a:t>
            </a:r>
            <a:endParaRPr sz="1800" dirty="0">
              <a:solidFill>
                <a:schemeClr val="dk1"/>
              </a:solidFill>
              <a:latin typeface="Corbel" panose="020B0503020204020204" pitchFamily="34" charset="0"/>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1800" dirty="0">
                <a:solidFill>
                  <a:schemeClr val="dk1"/>
                </a:solidFill>
                <a:latin typeface="Corbel" panose="020B0503020204020204" pitchFamily="34" charset="0"/>
                <a:ea typeface="Calibri"/>
                <a:cs typeface="Calibri"/>
                <a:sym typeface="Calibri"/>
              </a:rPr>
              <a:t>merges all the </a:t>
            </a:r>
            <a:r>
              <a:rPr lang="en-US" sz="1800" dirty="0" err="1">
                <a:solidFill>
                  <a:schemeClr val="dk1"/>
                </a:solidFill>
                <a:latin typeface="Corbel" panose="020B0503020204020204" pitchFamily="34" charset="0"/>
                <a:ea typeface="Calibri"/>
                <a:cs typeface="Calibri"/>
                <a:sym typeface="Calibri"/>
              </a:rPr>
              <a:t>subcall</a:t>
            </a:r>
            <a:r>
              <a:rPr lang="en-US" sz="1800" dirty="0">
                <a:solidFill>
                  <a:schemeClr val="dk1"/>
                </a:solidFill>
                <a:latin typeface="Corbel" panose="020B0503020204020204" pitchFamily="34" charset="0"/>
                <a:ea typeface="Calibri"/>
                <a:cs typeface="Calibri"/>
                <a:sym typeface="Calibri"/>
              </a:rPr>
              <a:t> data into one file that is then saved in </a:t>
            </a:r>
            <a:r>
              <a:rPr lang="en-US" sz="1800" dirty="0" err="1">
                <a:solidFill>
                  <a:schemeClr val="dk1"/>
                </a:solidFill>
                <a:latin typeface="Corbel" panose="020B0503020204020204" pitchFamily="34" charset="0"/>
                <a:ea typeface="Calibri"/>
                <a:cs typeface="Calibri"/>
                <a:sym typeface="Calibri"/>
              </a:rPr>
              <a:t>json</a:t>
            </a:r>
            <a:r>
              <a:rPr lang="en-US" sz="1800" dirty="0">
                <a:solidFill>
                  <a:schemeClr val="dk1"/>
                </a:solidFill>
                <a:latin typeface="Corbel" panose="020B0503020204020204" pitchFamily="34" charset="0"/>
                <a:ea typeface="Calibri"/>
                <a:cs typeface="Calibri"/>
                <a:sym typeface="Calibri"/>
              </a:rPr>
              <a:t> and csv format</a:t>
            </a:r>
            <a:endParaRPr sz="1800" dirty="0">
              <a:solidFill>
                <a:schemeClr val="dk1"/>
              </a:solidFill>
              <a:latin typeface="Corbel" panose="020B0503020204020204" pitchFamily="34" charset="0"/>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Transform</a:t>
            </a:r>
            <a:r>
              <a:rPr lang="en-US" sz="2800" dirty="0">
                <a:solidFill>
                  <a:schemeClr val="dk1"/>
                </a:solidFill>
                <a:latin typeface="Monotype Corsiva" panose="03010101010201010101" pitchFamily="66" charset="0"/>
                <a:ea typeface="Quintessential"/>
                <a:cs typeface="Quintessential"/>
                <a:sym typeface="Quintessential"/>
              </a:rPr>
              <a:t>ation</a:t>
            </a:r>
            <a:r>
              <a:rPr lang="en-US" sz="2800" cap="none" dirty="0">
                <a:solidFill>
                  <a:schemeClr val="dk1"/>
                </a:solidFill>
                <a:latin typeface="Monotype Corsiva" panose="03010101010201010101" pitchFamily="66" charset="0"/>
                <a:ea typeface="Quintessential"/>
                <a:cs typeface="Quintessential"/>
                <a:sym typeface="Quintessential"/>
              </a:rPr>
              <a:t> Service - Transform Data</a:t>
            </a:r>
            <a:endParaRPr dirty="0">
              <a:latin typeface="Monotype Corsiva" panose="03010101010201010101" pitchFamily="66" charset="0"/>
            </a:endParaRPr>
          </a:p>
        </p:txBody>
      </p:sp>
      <p:pic>
        <p:nvPicPr>
          <p:cNvPr id="221" name="Google Shape;221;p7"/>
          <p:cNvPicPr preferRelativeResize="0"/>
          <p:nvPr/>
        </p:nvPicPr>
        <p:blipFill rotWithShape="1">
          <a:blip r:embed="rId3">
            <a:alphaModFix/>
          </a:blip>
          <a:srcRect/>
          <a:stretch/>
        </p:blipFill>
        <p:spPr>
          <a:xfrm>
            <a:off x="1667675" y="995250"/>
            <a:ext cx="4264200" cy="5572874"/>
          </a:xfrm>
          <a:prstGeom prst="rect">
            <a:avLst/>
          </a:prstGeom>
          <a:noFill/>
          <a:ln>
            <a:noFill/>
          </a:ln>
        </p:spPr>
      </p:pic>
      <p:sp>
        <p:nvSpPr>
          <p:cNvPr id="222" name="Google Shape;222;p7"/>
          <p:cNvSpPr txBox="1"/>
          <p:nvPr/>
        </p:nvSpPr>
        <p:spPr>
          <a:xfrm>
            <a:off x="6272775" y="1218350"/>
            <a:ext cx="5159700" cy="49728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Load CSV</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New DF column “Salary Period” - per hour, per day, per week, per month, </a:t>
            </a:r>
            <a:r>
              <a:rPr lang="en-US" sz="1800" dirty="0" err="1">
                <a:solidFill>
                  <a:schemeClr val="dk1"/>
                </a:solidFill>
                <a:latin typeface="Corbel"/>
                <a:ea typeface="Corbel"/>
                <a:cs typeface="Corbel"/>
                <a:sym typeface="Corbel"/>
              </a:rPr>
              <a:t>ph</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pd</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Validation if the salary info is present;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Recalculate salary to yearly values;</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 Seniority - strategic, principal, staff vs trainee, junior, apprentice, entry level;</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Skills and Category: </a:t>
            </a:r>
            <a:r>
              <a:rPr lang="en-US" sz="1800" dirty="0" err="1">
                <a:solidFill>
                  <a:schemeClr val="dk1"/>
                </a:solidFill>
                <a:latin typeface="Corbel"/>
                <a:ea typeface="Corbel"/>
                <a:cs typeface="Corbel"/>
                <a:sym typeface="Corbel"/>
              </a:rPr>
              <a:t>nlp</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spacy.load</a:t>
            </a:r>
            <a:r>
              <a:rPr lang="en-US" sz="1800" dirty="0">
                <a:solidFill>
                  <a:schemeClr val="dk1"/>
                </a:solidFill>
                <a:latin typeface="Corbel"/>
                <a:ea typeface="Corbel"/>
                <a:cs typeface="Corbel"/>
                <a:sym typeface="Corbel"/>
              </a:rPr>
              <a:t>('</a:t>
            </a:r>
            <a:r>
              <a:rPr lang="en-US" sz="1800" dirty="0" err="1">
                <a:solidFill>
                  <a:schemeClr val="dk1"/>
                </a:solidFill>
                <a:latin typeface="Corbel"/>
                <a:ea typeface="Corbel"/>
                <a:cs typeface="Corbel"/>
                <a:sym typeface="Corbel"/>
              </a:rPr>
              <a:t>en_core_web_sm</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Validate DF before storing in the DB</a:t>
            </a:r>
            <a:endParaRPr sz="1800" dirty="0">
              <a:solidFill>
                <a:schemeClr val="dk1"/>
              </a:solidFill>
              <a:latin typeface="Corbel"/>
              <a:ea typeface="Corbel"/>
              <a:cs typeface="Corbel"/>
              <a:sym typeface="Corbe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2456</Words>
  <Application>Microsoft Office PowerPoint</Application>
  <PresentationFormat>Widescreen</PresentationFormat>
  <Paragraphs>201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Corbel</vt:lpstr>
      <vt:lpstr>Monotype Corsiva</vt:lpstr>
      <vt:lpstr>Quintessential</vt:lpstr>
      <vt:lpstr>Calibri</vt:lpstr>
      <vt:lpstr>Arial</vt:lpstr>
      <vt:lpstr>Parallax</vt:lpstr>
      <vt:lpstr>Data Engineer Course </vt:lpstr>
      <vt:lpstr>PowerPoint Presentation</vt:lpstr>
      <vt:lpstr>Technology Decisions</vt:lpstr>
      <vt:lpstr>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 Course </dc:title>
  <dc:creator>Boris Tsonkov</dc:creator>
  <cp:lastModifiedBy>Boris Tsonkov</cp:lastModifiedBy>
  <cp:revision>11</cp:revision>
  <dcterms:created xsi:type="dcterms:W3CDTF">2013-01-27T09:14:16Z</dcterms:created>
  <dcterms:modified xsi:type="dcterms:W3CDTF">2024-05-06T12:06:21Z</dcterms:modified>
</cp:coreProperties>
</file>