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 snapToGrid="0" snapToObjects="1">
      <p:cViewPr varScale="1">
        <p:scale>
          <a:sx n="96" d="100"/>
          <a:sy n="96" d="100"/>
        </p:scale>
        <p:origin x="144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35F7A-8304-4477-9600-D8ABCD1BD7D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2DD0-95A4-4ADC-B28F-94A64DF7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the methodology that we followed before we move</a:t>
            </a:r>
            <a:r>
              <a:rPr lang="en-US" baseline="0" dirty="0" smtClean="0"/>
              <a:t> to the data sources. How were decisions made to go in the direction we went?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amount of data we are retrieving.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selected the technologies 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slides one for the architecture and one for the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services</a:t>
            </a:r>
            <a:r>
              <a:rPr lang="en-US" baseline="0" dirty="0" smtClean="0"/>
              <a:t> are involved – single one as it is the transform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Elaborate</a:t>
            </a:r>
            <a:r>
              <a:rPr lang="en-US" baseline="0" dirty="0" smtClean="0"/>
              <a:t> on the improvements like using Airflow if we had more time to work on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up of all the work,</a:t>
            </a:r>
            <a:r>
              <a:rPr lang="en-US" baseline="0" dirty="0" smtClean="0"/>
              <a:t> problems &gt; result </a:t>
            </a:r>
          </a:p>
          <a:p>
            <a:r>
              <a:rPr lang="en-US" baseline="0" dirty="0" smtClean="0"/>
              <a:t>What else could be added or changed for the next 6 months… next iteration </a:t>
            </a:r>
          </a:p>
          <a:p>
            <a:r>
              <a:rPr lang="en-US" baseline="0" dirty="0" smtClean="0"/>
              <a:t>Add comment on the missing CI/CD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2DD0-95A4-4ADC-B28F-94A64DF7E3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77194C88-FF37-4E53-80E2-4BE238F6A167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4461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577A-226F-4994-A2DB-07B4273BCFA0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29A9-81AD-4556-B7E2-A0053B21E53D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9D2-5573-4C3E-8A2A-9267A60AEDF1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20A3-B283-482F-BE84-02F96D54D1AA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9ECD-0ECF-474A-9D71-C79C51BDC865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13CC-B9C3-488E-B344-8179B40A9CC5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C5A2-D93F-49BC-B0F2-18099185732D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F05-EAE3-4AB6-BAE5-C0082306D5E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307D816B-CBD1-47EA-9C8F-62C612105CC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50AF-5C1D-4CD6-B1A4-B007FF26302E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16BB-C7C9-4D21-BAEE-777F008117DB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712-A2F7-4596-9087-6795543164D0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9D0-D911-42DB-865C-3AD1176A702B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EBA-5F64-4AF7-84B8-16EDFE418A6D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EB7B-CF0F-45D2-9F2C-C022E80ECF1B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350-83D8-47FB-9479-E3EBC406E66F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ABE5FE-B123-4102-8727-EF06FD2F094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Presented by: Andreas Wagner and Boris Tsonkov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oris.t.tsonkov@gmail.com" TargetMode="External"/><Relationship Id="rId4" Type="http://schemas.openxmlformats.org/officeDocument/2006/relationships/hyperlink" Target="mailto:andreaswagner@mein.gm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2452"/>
            <a:ext cx="7772400" cy="1470025"/>
          </a:xfrm>
        </p:spPr>
        <p:txBody>
          <a:bodyPr/>
          <a:lstStyle/>
          <a:p>
            <a:r>
              <a:rPr lang="en-US" dirty="0" smtClean="0"/>
              <a:t>Data Engineer Course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3314700"/>
            <a:ext cx="6690360" cy="45804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Project Defense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49" y="534909"/>
            <a:ext cx="2533954" cy="498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30949" y="6104216"/>
            <a:ext cx="1706131" cy="365126"/>
          </a:xfrm>
        </p:spPr>
        <p:txBody>
          <a:bodyPr/>
          <a:lstStyle/>
          <a:p>
            <a:r>
              <a:rPr lang="en-US" dirty="0" err="1" smtClean="0">
                <a:hlinkClick r:id="rId4"/>
              </a:rPr>
              <a:t>andreaswagner@mein.gmx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boris.t.tsonkov@gmail.com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71321" y="6057906"/>
            <a:ext cx="973020" cy="471276"/>
          </a:xfrm>
        </p:spPr>
        <p:txBody>
          <a:bodyPr/>
          <a:lstStyle/>
          <a:p>
            <a:r>
              <a:rPr lang="en-US" sz="1100" dirty="0" smtClean="0"/>
              <a:t>May 6, 2024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996708" y="4102614"/>
            <a:ext cx="202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by:</a:t>
            </a:r>
          </a:p>
          <a:p>
            <a:r>
              <a:rPr lang="en-US" sz="1400" dirty="0"/>
              <a:t>Andreas Wagner</a:t>
            </a:r>
          </a:p>
          <a:p>
            <a:r>
              <a:rPr lang="en-US" sz="1400" dirty="0"/>
              <a:t>Boris Tsonkov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6708" y="5127413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Project Leader</a:t>
            </a:r>
          </a:p>
          <a:p>
            <a:r>
              <a:rPr lang="en-US" sz="1400" dirty="0" err="1"/>
              <a:t>Sébastien</a:t>
            </a:r>
            <a:r>
              <a:rPr lang="en-US" sz="1400" dirty="0"/>
              <a:t> Sime</a:t>
            </a:r>
          </a:p>
        </p:txBody>
      </p:sp>
    </p:spTree>
    <p:extLst>
      <p:ext uri="{BB962C8B-B14F-4D97-AF65-F5344CB8AC3E}">
        <p14:creationId xmlns:p14="http://schemas.microsoft.com/office/powerpoint/2010/main" val="1369709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39254" y="4023361"/>
            <a:ext cx="6394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team: </a:t>
            </a:r>
            <a:r>
              <a:rPr lang="en-US" sz="1600" dirty="0"/>
              <a:t>Andreas Wagner, Boris Tsonkov, Yue Wang.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Purpose: Addressing accuracy in salary estimations for job postings.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 features: ETL process focus, leveraging ML for salary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benefits: Enhanced career decision-making through accurate salary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Interface: Simple API for accessing the trained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 focus: Data-related job postings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966720" y="237069"/>
            <a:ext cx="718989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alligraphy" panose="03010101010101010101" pitchFamily="66" charset="0"/>
              </a:rPr>
              <a:t>Welcome to the Salary Estimation Application</a:t>
            </a:r>
            <a:endParaRPr lang="en-US" sz="2400" i="1" dirty="0">
              <a:latin typeface="Lucida Calligraphy" panose="030101010101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88" y="1300449"/>
            <a:ext cx="888955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66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0706" y="3935895"/>
            <a:ext cx="697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 and hard first steps with long meetings and prolonged discussions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Sticking strictly to the provided project description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Failing with the first idea to use main stream sources and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Research for sources with open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Publicly shared salary ranges is the hot new 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24" y="347970"/>
            <a:ext cx="6452152" cy="27235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94" y="355821"/>
            <a:ext cx="2915145" cy="5181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2304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521" y="229199"/>
            <a:ext cx="7447279" cy="624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latin typeface="Lucida Calligraphy" panose="03010101010101010101" pitchFamily="66" charset="0"/>
              </a:rPr>
              <a:t>Data </a:t>
            </a:r>
            <a:r>
              <a:rPr lang="en-US" sz="2800" dirty="0">
                <a:latin typeface="Lucida Calligraphy" panose="03010101010101010101" pitchFamily="66" charset="0"/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369" y="3056614"/>
            <a:ext cx="10272889" cy="3332816"/>
          </a:xfrm>
        </p:spPr>
        <p:txBody>
          <a:bodyPr>
            <a:normAutofit/>
          </a:bodyPr>
          <a:lstStyle/>
          <a:p>
            <a:r>
              <a:rPr lang="en-US" sz="1600" dirty="0"/>
              <a:t>Overview of initial job boards considered with public APIs.</a:t>
            </a:r>
          </a:p>
          <a:p>
            <a:r>
              <a:rPr lang="en-US" sz="1600" dirty="0"/>
              <a:t>Challenges faced: Data scraping protections at major providers like Indeed and LinkedIn.</a:t>
            </a:r>
          </a:p>
          <a:p>
            <a:r>
              <a:rPr lang="en-US" sz="1600" dirty="0"/>
              <a:t>Final selection of data sources: okjob.io, reed.co.uk, themuse.com.</a:t>
            </a:r>
          </a:p>
          <a:p>
            <a:r>
              <a:rPr lang="en-US" sz="1600" dirty="0"/>
              <a:t>Benefits of chosen sources: Open APIs facilitating easy data retrieval.</a:t>
            </a:r>
          </a:p>
          <a:p>
            <a:r>
              <a:rPr lang="en-US" sz="1600" dirty="0"/>
              <a:t>Sample data links provided for transparency and reference</a:t>
            </a:r>
            <a:r>
              <a:rPr lang="en-US" sz="1600" dirty="0"/>
              <a:t>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7548">
            <a:off x="2526453" y="1048512"/>
            <a:ext cx="2506134" cy="1694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3034">
            <a:off x="5253079" y="1654887"/>
            <a:ext cx="2478522" cy="1087932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9219">
            <a:off x="7439608" y="2108617"/>
            <a:ext cx="2428149" cy="1079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458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3521" y="229199"/>
            <a:ext cx="7447279" cy="624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Lucida Calligraphy" panose="03010101010101010101" pitchFamily="66" charset="0"/>
              </a:rPr>
              <a:t>System Architecture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1" y="2249975"/>
            <a:ext cx="9718187" cy="2307763"/>
          </a:xfrm>
        </p:spPr>
      </p:pic>
      <p:sp>
        <p:nvSpPr>
          <p:cNvPr id="12" name="TextBox 11"/>
          <p:cNvSpPr txBox="1"/>
          <p:nvPr/>
        </p:nvSpPr>
        <p:spPr>
          <a:xfrm>
            <a:off x="2539924" y="4940706"/>
            <a:ext cx="593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IV</a:t>
            </a:r>
            <a:r>
              <a:rPr lang="en-US" sz="1600" dirty="0"/>
              <a:t> </a:t>
            </a:r>
            <a:r>
              <a:rPr lang="en-US" sz="1600" i="1" dirty="0" err="1"/>
              <a:t>DockerFiles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V</a:t>
            </a:r>
            <a:r>
              <a:rPr lang="en-US" sz="1600" dirty="0"/>
              <a:t> </a:t>
            </a:r>
            <a:r>
              <a:rPr lang="en-US" sz="1600" i="1" dirty="0"/>
              <a:t>Docker Images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V</a:t>
            </a:r>
            <a:r>
              <a:rPr lang="en-US" sz="1600" dirty="0"/>
              <a:t> </a:t>
            </a:r>
            <a:r>
              <a:rPr lang="en-US" sz="1600" i="1" dirty="0"/>
              <a:t>Containers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i="1" dirty="0">
                <a:sym typeface="Wingdings" panose="05000000000000000000" pitchFamily="2" charset="2"/>
              </a:rPr>
              <a:t>Network</a:t>
            </a:r>
            <a:endParaRPr lang="en-US" sz="1600" i="1" dirty="0"/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9925" y="1332288"/>
            <a:ext cx="75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Docker compose setup for the update pipeline is defined to manage dependencies between containers sequentially</a:t>
            </a:r>
          </a:p>
        </p:txBody>
      </p:sp>
    </p:spTree>
    <p:extLst>
      <p:ext uri="{BB962C8B-B14F-4D97-AF65-F5344CB8AC3E}">
        <p14:creationId xmlns:p14="http://schemas.microsoft.com/office/powerpoint/2010/main" val="173515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5809" y="948689"/>
            <a:ext cx="2423925" cy="5145955"/>
          </a:xfrm>
        </p:spPr>
        <p:txBody>
          <a:bodyPr>
            <a:normAutofit/>
          </a:bodyPr>
          <a:lstStyle/>
          <a:p>
            <a:r>
              <a:rPr lang="en-US" sz="1600" b="1" dirty="0"/>
              <a:t>Slide </a:t>
            </a:r>
            <a:r>
              <a:rPr lang="en-US" sz="1600" b="1" dirty="0"/>
              <a:t>5: </a:t>
            </a:r>
            <a:r>
              <a:rPr lang="en-US" sz="1600" b="1" dirty="0"/>
              <a:t>Data Retrieval Application</a:t>
            </a:r>
          </a:p>
          <a:p>
            <a:r>
              <a:rPr lang="en-US" sz="1600" b="1" dirty="0"/>
              <a:t>Title:</a:t>
            </a:r>
            <a:r>
              <a:rPr lang="en-US" sz="1600" dirty="0"/>
              <a:t> Data Retrieval Process</a:t>
            </a:r>
          </a:p>
          <a:p>
            <a:r>
              <a:rPr lang="en-US" sz="1600" b="1" dirty="0"/>
              <a:t>Content:</a:t>
            </a:r>
            <a:r>
              <a:rPr lang="en-US" sz="1600" dirty="0"/>
              <a:t> Explains the steps involved in the data retrieval phase, including folder structure creation, database initialization, and initial data collection.</a:t>
            </a:r>
          </a:p>
          <a:p>
            <a:r>
              <a:rPr lang="en-US" sz="1600" b="1" dirty="0"/>
              <a:t>Visuals:</a:t>
            </a:r>
            <a:r>
              <a:rPr lang="en-US" sz="1600" dirty="0"/>
              <a:t> A flowchart illustrating the sequence of operations from directory setup to data </a:t>
            </a:r>
            <a:r>
              <a:rPr lang="en-US" sz="1600" dirty="0"/>
              <a:t>storage and the </a:t>
            </a:r>
            <a:r>
              <a:rPr lang="en-US" sz="1600" dirty="0" err="1"/>
              <a:t>Postgres</a:t>
            </a:r>
            <a:r>
              <a:rPr lang="en-US" sz="1600" dirty="0"/>
              <a:t> schema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3521" y="229199"/>
            <a:ext cx="7447279" cy="624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Lucida Calligraphy" panose="03010101010101010101" pitchFamily="66" charset="0"/>
              </a:rPr>
              <a:t>Data Retrieval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58848"/>
            <a:ext cx="8311808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319" y="969434"/>
            <a:ext cx="4094480" cy="3744296"/>
          </a:xfrm>
        </p:spPr>
        <p:txBody>
          <a:bodyPr>
            <a:normAutofit/>
          </a:bodyPr>
          <a:lstStyle/>
          <a:p>
            <a:r>
              <a:rPr lang="en-US" sz="1600" b="1" dirty="0"/>
              <a:t>Slide </a:t>
            </a:r>
            <a:r>
              <a:rPr lang="en-US" sz="1600" b="1" dirty="0"/>
              <a:t>6: </a:t>
            </a:r>
            <a:r>
              <a:rPr lang="en-US" sz="1600" b="1" dirty="0"/>
              <a:t>Data </a:t>
            </a:r>
            <a:r>
              <a:rPr lang="en-US" sz="1600" b="1" dirty="0"/>
              <a:t>Transformation</a:t>
            </a:r>
            <a:endParaRPr lang="en-US" sz="1600" b="1" dirty="0"/>
          </a:p>
          <a:p>
            <a:r>
              <a:rPr lang="en-US" sz="1600" b="1" dirty="0"/>
              <a:t>Title:</a:t>
            </a:r>
            <a:r>
              <a:rPr lang="en-US" sz="1600" dirty="0"/>
              <a:t> Transforming Data and Training Models</a:t>
            </a:r>
          </a:p>
          <a:p>
            <a:r>
              <a:rPr lang="en-US" sz="1600" b="1" dirty="0"/>
              <a:t>Content:</a:t>
            </a:r>
            <a:r>
              <a:rPr lang="en-US" sz="1600" dirty="0"/>
              <a:t> Details the process of unifying data from various sources, extracting useful features, and training the machine learning model.</a:t>
            </a:r>
          </a:p>
          <a:p>
            <a:r>
              <a:rPr lang="en-US" sz="1600" b="1" dirty="0"/>
              <a:t>Visuals:</a:t>
            </a:r>
            <a:r>
              <a:rPr lang="en-US" sz="1600" dirty="0"/>
              <a:t> A flow diagram depicting data transformation and model training processes.</a:t>
            </a:r>
          </a:p>
          <a:p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3521" y="229199"/>
            <a:ext cx="7447279" cy="624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Lucida Calligraphy" panose="03010101010101010101" pitchFamily="66" charset="0"/>
              </a:rPr>
              <a:t>Transforming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1" y="969435"/>
            <a:ext cx="3195243" cy="49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7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Slide </a:t>
            </a:r>
            <a:r>
              <a:rPr lang="en-US" sz="2000" b="1" dirty="0"/>
              <a:t>7: </a:t>
            </a:r>
            <a:r>
              <a:rPr lang="en-US" sz="2000" b="1" dirty="0"/>
              <a:t>API Application Container</a:t>
            </a:r>
          </a:p>
          <a:p>
            <a:r>
              <a:rPr lang="en-US" sz="2000" b="1" dirty="0"/>
              <a:t>Title:</a:t>
            </a:r>
            <a:r>
              <a:rPr lang="en-US" sz="2000" dirty="0"/>
              <a:t> API for Salary Predictions</a:t>
            </a:r>
          </a:p>
          <a:p>
            <a:r>
              <a:rPr lang="en-US" sz="2000" b="1" dirty="0"/>
              <a:t>Content:</a:t>
            </a:r>
            <a:r>
              <a:rPr lang="en-US" sz="2000" dirty="0"/>
              <a:t> Describes the setup of the Fast API server and the functionalities provided by different endpoints.</a:t>
            </a:r>
          </a:p>
          <a:p>
            <a:r>
              <a:rPr lang="en-US" sz="2000" b="1" dirty="0"/>
              <a:t>Visuals:</a:t>
            </a:r>
            <a:r>
              <a:rPr lang="en-US" sz="2000" dirty="0"/>
              <a:t> Diagrams of API calls and responses, showcasing how users can interact with the API to get salary predictions.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297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Initial setup and data collection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Update pipeline, run these apps as </a:t>
            </a:r>
            <a:r>
              <a:rPr lang="en-US" dirty="0" err="1"/>
              <a:t>decribed</a:t>
            </a:r>
            <a:r>
              <a:rPr lang="en-US" dirty="0"/>
              <a:t> above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Restart trigger that should ensure services keep running</a:t>
            </a:r>
          </a:p>
        </p:txBody>
      </p:sp>
    </p:spTree>
    <p:extLst>
      <p:ext uri="{BB962C8B-B14F-4D97-AF65-F5344CB8AC3E}">
        <p14:creationId xmlns:p14="http://schemas.microsoft.com/office/powerpoint/2010/main" val="198060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4513</TotalTime>
  <Words>539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Lucida Calligraphy</vt:lpstr>
      <vt:lpstr>Wingdings</vt:lpstr>
      <vt:lpstr>Parallax</vt:lpstr>
      <vt:lpstr>Data Engineer Course </vt:lpstr>
      <vt:lpstr>PowerPoint Presentation</vt:lpstr>
      <vt:lpstr>PowerPoint Presentation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Boris Tsonkov</dc:creator>
  <cp:keywords/>
  <dc:description>generated using python-pptx</dc:description>
  <cp:lastModifiedBy>Boris Tsonkov</cp:lastModifiedBy>
  <cp:revision>28</cp:revision>
  <dcterms:created xsi:type="dcterms:W3CDTF">2013-01-27T09:14:16Z</dcterms:created>
  <dcterms:modified xsi:type="dcterms:W3CDTF">2024-05-01T21:40:48Z</dcterms:modified>
  <cp:category/>
</cp:coreProperties>
</file>