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80F2-1FA6-4061-A567-A2D1AC673F4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9D20-2EE1-4C2E-BA5F-1B055E98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5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80F2-1FA6-4061-A567-A2D1AC673F4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9D20-2EE1-4C2E-BA5F-1B055E98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0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80F2-1FA6-4061-A567-A2D1AC673F4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9D20-2EE1-4C2E-BA5F-1B055E98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5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80F2-1FA6-4061-A567-A2D1AC673F4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9D20-2EE1-4C2E-BA5F-1B055E98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80F2-1FA6-4061-A567-A2D1AC673F4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9D20-2EE1-4C2E-BA5F-1B055E98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5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80F2-1FA6-4061-A567-A2D1AC673F4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9D20-2EE1-4C2E-BA5F-1B055E98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7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80F2-1FA6-4061-A567-A2D1AC673F4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9D20-2EE1-4C2E-BA5F-1B055E98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80F2-1FA6-4061-A567-A2D1AC673F4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9D20-2EE1-4C2E-BA5F-1B055E98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8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80F2-1FA6-4061-A567-A2D1AC673F4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9D20-2EE1-4C2E-BA5F-1B055E98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80F2-1FA6-4061-A567-A2D1AC673F4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9D20-2EE1-4C2E-BA5F-1B055E98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7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80F2-1FA6-4061-A567-A2D1AC673F4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9D20-2EE1-4C2E-BA5F-1B055E98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E80F2-1FA6-4061-A567-A2D1AC673F4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9D20-2EE1-4C2E-BA5F-1B055E98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6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datatraine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mydaali/Machine-Learning-Projects" TargetMode="External"/><Relationship Id="rId5" Type="http://schemas.openxmlformats.org/officeDocument/2006/relationships/hyperlink" Target="https://www.mdpi.com/2227-9091/9/3/50/pdf" TargetMode="External"/><Relationship Id="rId4" Type="http://schemas.openxmlformats.org/officeDocument/2006/relationships/hyperlink" Target="https://towardsdatascience.com/hyperparameter-tuning-the-random-forest-in-python-using-scikit-learn-28d2aa77dd7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600"/>
            <a:ext cx="2929890" cy="29506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295400" y="2209800"/>
            <a:ext cx="6400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07F09">
                    <a:tint val="88000"/>
                    <a:satMod val="150000"/>
                  </a:srgb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Verdana"/>
                <a:ea typeface="+mj-ea"/>
                <a:cs typeface="+mj-cs"/>
              </a:rPr>
              <a:t>MICRO CREDIT DEFAULTER PROJECT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4182" y="536105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76" lvl="0" algn="r">
              <a:buClr>
                <a:srgbClr val="F07F09"/>
              </a:buClr>
              <a:buSzPct val="80000"/>
            </a:pPr>
            <a:r>
              <a:rPr lang="en-US" sz="2000" dirty="0">
                <a:solidFill>
                  <a:srgbClr val="E3DED1">
                    <a:shade val="25000"/>
                  </a:srgbClr>
                </a:solidFill>
                <a:latin typeface="Verdana"/>
              </a:rPr>
              <a:t>Submitted </a:t>
            </a:r>
            <a:r>
              <a:rPr lang="en-US" sz="2000" dirty="0" smtClean="0">
                <a:solidFill>
                  <a:srgbClr val="E3DED1">
                    <a:shade val="25000"/>
                  </a:srgbClr>
                </a:solidFill>
                <a:latin typeface="Verdana"/>
              </a:rPr>
              <a:t>By:</a:t>
            </a:r>
          </a:p>
          <a:p>
            <a:pPr marL="36576" lvl="0" algn="r">
              <a:buClr>
                <a:srgbClr val="F07F09"/>
              </a:buClr>
              <a:buSzPct val="80000"/>
            </a:pPr>
            <a:r>
              <a:rPr lang="en-US" sz="2000" dirty="0" smtClean="0">
                <a:solidFill>
                  <a:srgbClr val="E3DED1">
                    <a:shade val="25000"/>
                  </a:srgbClr>
                </a:solidFill>
                <a:latin typeface="Verdana"/>
              </a:rPr>
              <a:t>VIVEK ANAND</a:t>
            </a:r>
            <a:endParaRPr lang="en-IN" sz="2000" dirty="0">
              <a:solidFill>
                <a:srgbClr val="E3DED1">
                  <a:shade val="25000"/>
                </a:srgb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17837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3914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prstClr val="black"/>
                </a:solidFill>
                <a:ea typeface="+mn-ea"/>
                <a:cs typeface="+mn-cs"/>
              </a:rPr>
              <a:t>MODEL TESTING WITH </a:t>
            </a:r>
            <a:r>
              <a:rPr lang="en-US" sz="4000" dirty="0" smtClean="0">
                <a:solidFill>
                  <a:prstClr val="black"/>
                </a:solidFill>
                <a:ea typeface="+mn-ea"/>
                <a:cs typeface="+mn-cs"/>
              </a:rPr>
              <a:t>ACCURACY SCORE</a:t>
            </a:r>
            <a:endParaRPr lang="en-US" sz="40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905000"/>
            <a:ext cx="75438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800" dirty="0">
                <a:solidFill>
                  <a:prstClr val="black"/>
                </a:solidFill>
              </a:rPr>
              <a:t>Random Forest Classifier - 0.95</a:t>
            </a: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800" dirty="0">
                <a:solidFill>
                  <a:prstClr val="black"/>
                </a:solidFill>
              </a:rPr>
              <a:t>Decision Tree Classifier - 0.91</a:t>
            </a: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800" dirty="0" smtClean="0">
                <a:solidFill>
                  <a:prstClr val="black"/>
                </a:solidFill>
              </a:rPr>
              <a:t>Logistic </a:t>
            </a:r>
            <a:r>
              <a:rPr lang="en-US" sz="2800" dirty="0">
                <a:solidFill>
                  <a:prstClr val="black"/>
                </a:solidFill>
              </a:rPr>
              <a:t>Regression - </a:t>
            </a:r>
            <a:r>
              <a:rPr lang="en-US" sz="2800" dirty="0" smtClean="0">
                <a:solidFill>
                  <a:prstClr val="black"/>
                </a:solidFill>
              </a:rPr>
              <a:t>0.77</a:t>
            </a:r>
          </a:p>
          <a:p>
            <a:pPr marL="265176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IN" sz="2800" dirty="0">
                <a:solidFill>
                  <a:prstClr val="black"/>
                </a:solidFill>
              </a:rPr>
              <a:t>LinearSVC-0.77</a:t>
            </a:r>
            <a:endParaRPr lang="en-US" sz="2800" dirty="0">
              <a:solidFill>
                <a:prstClr val="black"/>
              </a:solidFill>
            </a:endParaRP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endParaRPr lang="en-US" sz="2400" dirty="0">
              <a:solidFill>
                <a:prstClr val="black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4106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761999"/>
          </a:xfrm>
        </p:spPr>
        <p:txBody>
          <a:bodyPr>
            <a:normAutofit/>
          </a:bodyPr>
          <a:lstStyle/>
          <a:p>
            <a:pPr marL="457200" lvl="0" indent="-457200">
              <a:spcBef>
                <a:spcPts val="250"/>
              </a:spcBef>
            </a:pPr>
            <a:r>
              <a:rPr lang="en-US" sz="4000" dirty="0" smtClean="0">
                <a:solidFill>
                  <a:prstClr val="black"/>
                </a:solidFill>
                <a:ea typeface="+mn-ea"/>
                <a:cs typeface="+mn-cs"/>
              </a:rPr>
              <a:t>Conclusions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833005" y="1143000"/>
            <a:ext cx="7997536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400" dirty="0">
                <a:solidFill>
                  <a:prstClr val="black"/>
                </a:solidFill>
              </a:rPr>
              <a:t>Number of default customers are very less compared to non default customers</a:t>
            </a: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400" dirty="0">
                <a:solidFill>
                  <a:prstClr val="black"/>
                </a:solidFill>
              </a:rPr>
              <a:t>Above average people has taken only one or two loans and major of them opt  Rs.6 category</a:t>
            </a: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400" dirty="0">
                <a:solidFill>
                  <a:prstClr val="black"/>
                </a:solidFill>
              </a:rPr>
              <a:t>Maximum payback time taken by defaulters is below 10 to 15 days and </a:t>
            </a:r>
            <a:r>
              <a:rPr lang="en-US" sz="2400" dirty="0" err="1">
                <a:solidFill>
                  <a:prstClr val="black"/>
                </a:solidFill>
              </a:rPr>
              <a:t>max.no.of</a:t>
            </a:r>
            <a:r>
              <a:rPr lang="en-US" sz="2400" dirty="0">
                <a:solidFill>
                  <a:prstClr val="black"/>
                </a:solidFill>
              </a:rPr>
              <a:t> loans is below 8 in a month</a:t>
            </a: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400" dirty="0">
                <a:solidFill>
                  <a:prstClr val="black"/>
                </a:solidFill>
              </a:rPr>
              <a:t>If MFC’s increase due date to payback </a:t>
            </a:r>
            <a:r>
              <a:rPr lang="en-US" sz="2400" dirty="0" err="1">
                <a:solidFill>
                  <a:prstClr val="black"/>
                </a:solidFill>
              </a:rPr>
              <a:t>loan,they</a:t>
            </a:r>
            <a:r>
              <a:rPr lang="en-US" sz="2400" dirty="0">
                <a:solidFill>
                  <a:prstClr val="black"/>
                </a:solidFill>
              </a:rPr>
              <a:t> may get more customers and also can reduce </a:t>
            </a:r>
            <a:r>
              <a:rPr lang="en-US" sz="2400" dirty="0" err="1">
                <a:solidFill>
                  <a:prstClr val="black"/>
                </a:solidFill>
              </a:rPr>
              <a:t>no.of</a:t>
            </a:r>
            <a:r>
              <a:rPr lang="en-US" sz="2400" dirty="0">
                <a:solidFill>
                  <a:prstClr val="black"/>
                </a:solidFill>
              </a:rPr>
              <a:t> defaulters</a:t>
            </a: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400" dirty="0">
                <a:solidFill>
                  <a:prstClr val="black"/>
                </a:solidFill>
              </a:rPr>
              <a:t>From my model testing Random forest classifier gives the best result and I choose this as best model and saved as pickle file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  <a:endParaRPr lang="en-IN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5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0" indent="-457200">
              <a:spcBef>
                <a:spcPts val="250"/>
              </a:spcBef>
            </a:pPr>
            <a:r>
              <a:rPr lang="en-US" sz="4000" dirty="0" smtClean="0">
                <a:solidFill>
                  <a:prstClr val="black"/>
                </a:solidFill>
                <a:ea typeface="+mn-ea"/>
                <a:cs typeface="+mn-cs"/>
              </a:rPr>
              <a:t>References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IN" sz="2800" u="sng" dirty="0">
                <a:solidFill>
                  <a:srgbClr val="00B050"/>
                </a:solidFill>
                <a:hlinkClick r:id="rId2"/>
              </a:rPr>
              <a:t>https://www.datatrained.com/</a:t>
            </a:r>
            <a:endParaRPr lang="en-IN" sz="2800" dirty="0">
              <a:solidFill>
                <a:srgbClr val="00B050"/>
              </a:solidFill>
            </a:endParaRP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IN" sz="2800" u="sng" dirty="0">
                <a:solidFill>
                  <a:srgbClr val="00B050"/>
                </a:solidFill>
                <a:hlinkClick r:id="rId3"/>
              </a:rPr>
              <a:t>https://scikit-learn.org/stable/</a:t>
            </a:r>
            <a:endParaRPr lang="en-IN" sz="2800" dirty="0">
              <a:solidFill>
                <a:srgbClr val="00B050"/>
              </a:solidFill>
            </a:endParaRP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IN" sz="2800" u="sng" dirty="0">
                <a:solidFill>
                  <a:srgbClr val="00B050"/>
                </a:solidFill>
                <a:hlinkClick r:id="rId4"/>
              </a:rPr>
              <a:t>https://towardsdatascience.com/hyperparameter-tuning-the-random-forest-in-python-using-scikit-learn-28d2aa77dd74</a:t>
            </a:r>
            <a:endParaRPr lang="en-IN" sz="2800" dirty="0">
              <a:solidFill>
                <a:srgbClr val="00B050"/>
              </a:solidFill>
            </a:endParaRP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IN" sz="2800" u="sng" dirty="0">
                <a:solidFill>
                  <a:srgbClr val="00B050"/>
                </a:solidFill>
                <a:hlinkClick r:id="rId5"/>
              </a:rPr>
              <a:t>https://www.mdpi.com/2227-9091/9/3/50/pdf</a:t>
            </a:r>
            <a:endParaRPr lang="en-IN" sz="2800" dirty="0">
              <a:solidFill>
                <a:srgbClr val="00B050"/>
              </a:solidFill>
            </a:endParaRP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IN" sz="2800" u="sng" dirty="0">
                <a:solidFill>
                  <a:srgbClr val="00B050"/>
                </a:solidFill>
                <a:hlinkClick r:id="rId6"/>
              </a:rPr>
              <a:t>https://github.com/amydaali/Machine-Learning-Projects</a:t>
            </a:r>
            <a:endParaRPr lang="en-IN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2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855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i="1" u="sng" dirty="0" smtClean="0"/>
              <a:t>Content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990600" y="1440873"/>
            <a:ext cx="4572000" cy="33393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Bef>
                <a:spcPts val="250"/>
              </a:spcBef>
              <a:buClr>
                <a:srgbClr val="F07F09"/>
              </a:buClr>
              <a:buSzPct val="80000"/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Verdana"/>
              </a:rPr>
              <a:t>Problem Statement</a:t>
            </a:r>
          </a:p>
          <a:p>
            <a:pPr marL="457200" lvl="0" indent="-457200">
              <a:spcBef>
                <a:spcPts val="250"/>
              </a:spcBef>
              <a:buClr>
                <a:srgbClr val="F07F09"/>
              </a:buClr>
              <a:buSzPct val="80000"/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Verdana"/>
              </a:rPr>
              <a:t>Data Review</a:t>
            </a:r>
          </a:p>
          <a:p>
            <a:pPr marL="457200" lvl="0" indent="-457200">
              <a:spcBef>
                <a:spcPts val="250"/>
              </a:spcBef>
              <a:buClr>
                <a:srgbClr val="F07F09"/>
              </a:buClr>
              <a:buSzPct val="80000"/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Verdana"/>
              </a:rPr>
              <a:t>Data Cleaning</a:t>
            </a:r>
          </a:p>
          <a:p>
            <a:pPr marL="457200" lvl="0" indent="-457200">
              <a:spcBef>
                <a:spcPts val="250"/>
              </a:spcBef>
              <a:buClr>
                <a:srgbClr val="F07F09"/>
              </a:buClr>
              <a:buSzPct val="80000"/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Verdana"/>
              </a:rPr>
              <a:t>Problem Solving</a:t>
            </a:r>
          </a:p>
          <a:p>
            <a:pPr marL="457200" lvl="0" indent="-457200">
              <a:spcBef>
                <a:spcPts val="250"/>
              </a:spcBef>
              <a:buClr>
                <a:srgbClr val="F07F09"/>
              </a:buClr>
              <a:buSzPct val="80000"/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Verdana"/>
              </a:rPr>
              <a:t>Visualizations</a:t>
            </a:r>
          </a:p>
          <a:p>
            <a:pPr marL="457200" lvl="0" indent="-457200">
              <a:spcBef>
                <a:spcPts val="250"/>
              </a:spcBef>
              <a:buClr>
                <a:srgbClr val="F07F09"/>
              </a:buClr>
              <a:buSzPct val="80000"/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Verdana"/>
              </a:rPr>
              <a:t>Conclusions</a:t>
            </a:r>
          </a:p>
          <a:p>
            <a:pPr marL="457200" lvl="0" indent="-457200">
              <a:spcBef>
                <a:spcPts val="250"/>
              </a:spcBef>
              <a:buClr>
                <a:srgbClr val="F07F09"/>
              </a:buClr>
              <a:buSzPct val="80000"/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Verdana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524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>
              <a:spcBef>
                <a:spcPts val="250"/>
              </a:spcBef>
            </a:pPr>
            <a:r>
              <a:rPr lang="en-US" sz="4000" dirty="0">
                <a:solidFill>
                  <a:prstClr val="black"/>
                </a:solidFill>
              </a:rPr>
              <a:t>Problem Statement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MFI is an organization which provides financial services to low income families.</a:t>
            </a:r>
          </a:p>
          <a:p>
            <a:r>
              <a:rPr lang="en-US" dirty="0" smtClean="0"/>
              <a:t>Project is based on reality basis</a:t>
            </a:r>
          </a:p>
          <a:p>
            <a:r>
              <a:rPr lang="en-US" dirty="0" smtClean="0"/>
              <a:t>Our client is a Telecom Industry in Indonesia</a:t>
            </a:r>
          </a:p>
          <a:p>
            <a:r>
              <a:rPr lang="en-US" dirty="0" smtClean="0"/>
              <a:t>They collaborate with MFI to provide micro credit on mobile balances</a:t>
            </a:r>
          </a:p>
          <a:p>
            <a:r>
              <a:rPr lang="en-US" dirty="0" smtClean="0"/>
              <a:t>There are two loan amounts :5 and 10 Indonesian Rupiah which have to be paid back within 5 days</a:t>
            </a:r>
          </a:p>
          <a:p>
            <a:r>
              <a:rPr lang="en-US" dirty="0" smtClean="0"/>
              <a:t>Paid back amounts are 6 and 12 respectively</a:t>
            </a:r>
          </a:p>
          <a:p>
            <a:r>
              <a:rPr lang="en-US" dirty="0" smtClean="0"/>
              <a:t>Companies having issue selecting customers as if they can payback loan within 5 days of issuance of loan.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8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0" indent="-457200">
              <a:spcBef>
                <a:spcPts val="250"/>
              </a:spcBef>
            </a:pPr>
            <a:r>
              <a:rPr lang="en-US" sz="4000" dirty="0">
                <a:solidFill>
                  <a:prstClr val="black"/>
                </a:solidFill>
                <a:ea typeface="+mn-ea"/>
                <a:cs typeface="+mn-cs"/>
              </a:rPr>
              <a:t>Data </a:t>
            </a:r>
            <a:r>
              <a:rPr lang="en-US" sz="4000" dirty="0" smtClean="0">
                <a:solidFill>
                  <a:prstClr val="black"/>
                </a:solidFill>
                <a:ea typeface="+mn-ea"/>
                <a:cs typeface="+mn-cs"/>
              </a:rPr>
              <a:t>Review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38200" y="1219200"/>
            <a:ext cx="7315200" cy="416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800" dirty="0">
                <a:solidFill>
                  <a:prstClr val="black"/>
                </a:solidFill>
              </a:rPr>
              <a:t>Data consists of 209593 rows  and 37 columns.</a:t>
            </a: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800" dirty="0">
                <a:solidFill>
                  <a:prstClr val="black"/>
                </a:solidFill>
              </a:rPr>
              <a:t>Output column is label with values 0:Defaulter and 1:non defaulter</a:t>
            </a: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800" dirty="0">
                <a:solidFill>
                  <a:prstClr val="black"/>
                </a:solidFill>
              </a:rPr>
              <a:t>There are no null values</a:t>
            </a: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800" dirty="0">
                <a:solidFill>
                  <a:prstClr val="black"/>
                </a:solidFill>
              </a:rPr>
              <a:t>Data is imbalanced with 87.5% non defaulters and 12.5% defaulters</a:t>
            </a: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800" dirty="0">
                <a:solidFill>
                  <a:prstClr val="black"/>
                </a:solidFill>
              </a:rPr>
              <a:t>There are presence of unrealistic values and outliers</a:t>
            </a: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800" dirty="0" err="1">
                <a:solidFill>
                  <a:prstClr val="black"/>
                </a:solidFill>
              </a:rPr>
              <a:t>Datatypes</a:t>
            </a:r>
            <a:r>
              <a:rPr lang="en-US" sz="2800" dirty="0">
                <a:solidFill>
                  <a:prstClr val="black"/>
                </a:solidFill>
              </a:rPr>
              <a:t> are </a:t>
            </a:r>
            <a:r>
              <a:rPr lang="en-US" sz="2800" dirty="0" err="1">
                <a:solidFill>
                  <a:prstClr val="black"/>
                </a:solidFill>
              </a:rPr>
              <a:t>integer,float,object</a:t>
            </a:r>
            <a:r>
              <a:rPr lang="en-US" sz="2800" dirty="0">
                <a:solidFill>
                  <a:prstClr val="black"/>
                </a:solidFill>
              </a:rPr>
              <a:t> and date</a:t>
            </a:r>
          </a:p>
        </p:txBody>
      </p:sp>
    </p:spTree>
    <p:extLst>
      <p:ext uri="{BB962C8B-B14F-4D97-AF65-F5344CB8AC3E}">
        <p14:creationId xmlns:p14="http://schemas.microsoft.com/office/powerpoint/2010/main" val="32685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0" indent="-457200">
              <a:spcBef>
                <a:spcPts val="250"/>
              </a:spcBef>
            </a:pPr>
            <a:r>
              <a:rPr lang="en-US" sz="4000" dirty="0">
                <a:solidFill>
                  <a:prstClr val="black"/>
                </a:solidFill>
                <a:ea typeface="+mn-ea"/>
                <a:cs typeface="+mn-cs"/>
              </a:rPr>
              <a:t>Data </a:t>
            </a:r>
            <a:r>
              <a:rPr lang="en-US" sz="4000" dirty="0" smtClean="0">
                <a:solidFill>
                  <a:prstClr val="black"/>
                </a:solidFill>
                <a:ea typeface="+mn-ea"/>
                <a:cs typeface="+mn-cs"/>
              </a:rPr>
              <a:t>Cleaning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524000"/>
            <a:ext cx="6858000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800" dirty="0">
                <a:solidFill>
                  <a:prstClr val="black"/>
                </a:solidFill>
              </a:rPr>
              <a:t>Synthesizing date column</a:t>
            </a: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800" dirty="0">
                <a:solidFill>
                  <a:prstClr val="black"/>
                </a:solidFill>
              </a:rPr>
              <a:t>Dropping unnecessary columns like year</a:t>
            </a:r>
            <a:r>
              <a:rPr lang="en-US" sz="2800" dirty="0" smtClean="0">
                <a:solidFill>
                  <a:prstClr val="black"/>
                </a:solidFill>
              </a:rPr>
              <a:t>,   </a:t>
            </a:r>
            <a:r>
              <a:rPr lang="en-US" sz="2800" dirty="0" err="1" smtClean="0">
                <a:solidFill>
                  <a:prstClr val="black"/>
                </a:solidFill>
              </a:rPr>
              <a:t>msisdn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and 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pcircle</a:t>
            </a:r>
            <a:endParaRPr lang="en-US" sz="2800" dirty="0">
              <a:solidFill>
                <a:prstClr val="black"/>
              </a:solidFill>
            </a:endParaRP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800" dirty="0">
                <a:solidFill>
                  <a:prstClr val="black"/>
                </a:solidFill>
              </a:rPr>
              <a:t>Checking for null values</a:t>
            </a: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800" dirty="0">
                <a:solidFill>
                  <a:prstClr val="black"/>
                </a:solidFill>
              </a:rPr>
              <a:t>Checking correlation between columns using </a:t>
            </a:r>
            <a:r>
              <a:rPr lang="en-US" sz="2800" dirty="0" err="1">
                <a:solidFill>
                  <a:prstClr val="black"/>
                </a:solidFill>
              </a:rPr>
              <a:t>heatmap</a:t>
            </a:r>
            <a:endParaRPr lang="en-IN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0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0" indent="-457200">
              <a:spcBef>
                <a:spcPts val="250"/>
              </a:spcBef>
            </a:pPr>
            <a:r>
              <a:rPr lang="en-US" sz="4000" dirty="0">
                <a:solidFill>
                  <a:prstClr val="black"/>
                </a:solidFill>
                <a:ea typeface="+mn-ea"/>
                <a:cs typeface="+mn-cs"/>
              </a:rPr>
              <a:t>Problem </a:t>
            </a:r>
            <a:r>
              <a:rPr lang="en-US" sz="4000" dirty="0" smtClean="0">
                <a:solidFill>
                  <a:prstClr val="black"/>
                </a:solidFill>
                <a:ea typeface="+mn-ea"/>
                <a:cs typeface="+mn-cs"/>
              </a:rPr>
              <a:t>Solving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990600" y="1447800"/>
            <a:ext cx="71628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800" dirty="0" err="1">
                <a:solidFill>
                  <a:prstClr val="black"/>
                </a:solidFill>
              </a:rPr>
              <a:t>Skewness</a:t>
            </a:r>
            <a:r>
              <a:rPr lang="en-US" sz="2800" dirty="0">
                <a:solidFill>
                  <a:prstClr val="black"/>
                </a:solidFill>
              </a:rPr>
              <a:t> resolved by Yeo-Johnson method</a:t>
            </a: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800" dirty="0" err="1">
                <a:solidFill>
                  <a:prstClr val="black"/>
                </a:solidFill>
              </a:rPr>
              <a:t>Oversampler</a:t>
            </a:r>
            <a:r>
              <a:rPr lang="en-US" sz="2800" dirty="0">
                <a:solidFill>
                  <a:prstClr val="black"/>
                </a:solidFill>
              </a:rPr>
              <a:t> technique is used to treat imbalanced data</a:t>
            </a:r>
          </a:p>
          <a:p>
            <a:pPr marL="265176" lvl="0" indent="-265176">
              <a:spcBef>
                <a:spcPts val="250"/>
              </a:spcBef>
              <a:buClr>
                <a:srgbClr val="F07F09"/>
              </a:buClr>
              <a:buSzPct val="80000"/>
              <a:buFont typeface="Wingdings 2"/>
              <a:buChar char=""/>
            </a:pPr>
            <a:r>
              <a:rPr lang="en-US" sz="2800" dirty="0">
                <a:solidFill>
                  <a:prstClr val="black"/>
                </a:solidFill>
              </a:rPr>
              <a:t>Standard </a:t>
            </a:r>
            <a:r>
              <a:rPr lang="en-US" sz="2800" dirty="0" err="1">
                <a:solidFill>
                  <a:prstClr val="black"/>
                </a:solidFill>
              </a:rPr>
              <a:t>scaler</a:t>
            </a:r>
            <a:r>
              <a:rPr lang="en-US" sz="2800" dirty="0">
                <a:solidFill>
                  <a:prstClr val="black"/>
                </a:solidFill>
              </a:rPr>
              <a:t> used to remove unrealistic values</a:t>
            </a:r>
            <a:endParaRPr lang="en-IN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0" indent="-457200">
              <a:spcBef>
                <a:spcPts val="250"/>
              </a:spcBef>
            </a:pPr>
            <a:r>
              <a:rPr lang="en-US" sz="4000" dirty="0" smtClean="0">
                <a:solidFill>
                  <a:prstClr val="black"/>
                </a:solidFill>
                <a:ea typeface="+mn-ea"/>
                <a:cs typeface="+mn-cs"/>
              </a:rPr>
              <a:t>Visualizations</a:t>
            </a:r>
            <a:endParaRPr lang="en-US" sz="40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42672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371600"/>
            <a:ext cx="426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886200"/>
            <a:ext cx="4191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313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3400"/>
            <a:ext cx="9144000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05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29600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96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337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Content</vt:lpstr>
      <vt:lpstr>Problem Statement</vt:lpstr>
      <vt:lpstr>Data Review</vt:lpstr>
      <vt:lpstr>Data Cleaning</vt:lpstr>
      <vt:lpstr>Problem Solving</vt:lpstr>
      <vt:lpstr>Visualizations</vt:lpstr>
      <vt:lpstr>PowerPoint Presentation</vt:lpstr>
      <vt:lpstr>PowerPoint Presentation</vt:lpstr>
      <vt:lpstr>MODEL TESTING WITH ACCURACY SCORE</vt:lpstr>
      <vt:lpstr>Conclusions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2021-10-21T09:24:39Z</dcterms:created>
  <dcterms:modified xsi:type="dcterms:W3CDTF">2021-10-21T10:16:09Z</dcterms:modified>
</cp:coreProperties>
</file>