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76" r:id="rId10"/>
    <p:sldId id="275" r:id="rId11"/>
    <p:sldId id="274" r:id="rId12"/>
    <p:sldId id="273" r:id="rId13"/>
    <p:sldId id="272" r:id="rId14"/>
    <p:sldId id="271" r:id="rId15"/>
    <p:sldId id="270" r:id="rId16"/>
    <p:sldId id="269" r:id="rId17"/>
    <p:sldId id="268" r:id="rId18"/>
    <p:sldId id="267" r:id="rId19"/>
    <p:sldId id="26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BB336-614E-44F5-9AB7-C994C029B32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337926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BB336-614E-44F5-9AB7-C994C029B32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25846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BB336-614E-44F5-9AB7-C994C029B32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35812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BB336-614E-44F5-9AB7-C994C029B32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79856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BB336-614E-44F5-9AB7-C994C029B32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109774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BB336-614E-44F5-9AB7-C994C029B32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24209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BB336-614E-44F5-9AB7-C994C029B326}"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2822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BB336-614E-44F5-9AB7-C994C029B326}"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421989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BB336-614E-44F5-9AB7-C994C029B326}"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81428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BB336-614E-44F5-9AB7-C994C029B32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26939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BB336-614E-44F5-9AB7-C994C029B32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4245-FB07-456A-8D0A-807026650FE3}" type="slidenum">
              <a:rPr lang="en-US" smtClean="0"/>
              <a:t>‹#›</a:t>
            </a:fld>
            <a:endParaRPr lang="en-US"/>
          </a:p>
        </p:txBody>
      </p:sp>
    </p:spTree>
    <p:extLst>
      <p:ext uri="{BB962C8B-B14F-4D97-AF65-F5344CB8AC3E}">
        <p14:creationId xmlns:p14="http://schemas.microsoft.com/office/powerpoint/2010/main" val="30758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BB336-614E-44F5-9AB7-C994C029B326}" type="datetimeFigureOut">
              <a:rPr lang="en-US" smtClean="0"/>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C4245-FB07-456A-8D0A-807026650FE3}" type="slidenum">
              <a:rPr lang="en-US" smtClean="0"/>
              <a:t>‹#›</a:t>
            </a:fld>
            <a:endParaRPr lang="en-US"/>
          </a:p>
        </p:txBody>
      </p:sp>
    </p:spTree>
    <p:extLst>
      <p:ext uri="{BB962C8B-B14F-4D97-AF65-F5344CB8AC3E}">
        <p14:creationId xmlns:p14="http://schemas.microsoft.com/office/powerpoint/2010/main" val="148131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676399"/>
          </a:xfrm>
          <a:ln>
            <a:noFill/>
          </a:ln>
        </p:spPr>
        <p:txBody>
          <a:bodyPr>
            <a:normAutofit fontScale="90000"/>
          </a:bodyPr>
          <a:lstStyle/>
          <a:p>
            <a:r>
              <a:rPr lang="en-US" dirty="0" smtClean="0">
                <a:cs typeface="Calibri Light"/>
              </a:rPr>
              <a:t/>
            </a:r>
            <a:br>
              <a:rPr lang="en-US" dirty="0" smtClean="0">
                <a:cs typeface="Calibri Light"/>
              </a:rPr>
            </a:br>
            <a:r>
              <a:rPr lang="en-US" dirty="0">
                <a:cs typeface="Calibri Light"/>
              </a:rPr>
              <a:t/>
            </a:r>
            <a:br>
              <a:rPr lang="en-US" dirty="0">
                <a:cs typeface="Calibri Light"/>
              </a:rPr>
            </a:br>
            <a:r>
              <a:rPr lang="en-US" sz="4900" dirty="0" smtClean="0">
                <a:latin typeface="Calibri Light" pitchFamily="34" charset="0"/>
                <a:cs typeface="Calibri Light" pitchFamily="34" charset="0"/>
              </a:rPr>
              <a:t>Project presentation on :-</a:t>
            </a:r>
            <a:r>
              <a:rPr lang="en-US" dirty="0" smtClean="0">
                <a:cs typeface="Calibri Light"/>
              </a:rPr>
              <a:t/>
            </a:r>
            <a:br>
              <a:rPr lang="en-US" dirty="0" smtClean="0">
                <a:cs typeface="Calibri Light"/>
              </a:rPr>
            </a:br>
            <a:r>
              <a:rPr lang="en-US" dirty="0">
                <a:cs typeface="Calibri Light"/>
              </a:rPr>
              <a:t/>
            </a:r>
            <a:br>
              <a:rPr lang="en-US" dirty="0">
                <a:cs typeface="Calibri Light"/>
              </a:rPr>
            </a:br>
            <a:r>
              <a:rPr lang="en-US" dirty="0" smtClean="0">
                <a:cs typeface="Calibri Light"/>
              </a:rPr>
              <a:t/>
            </a:r>
            <a:br>
              <a:rPr lang="en-US" dirty="0" smtClean="0">
                <a:cs typeface="Calibri Light"/>
              </a:rPr>
            </a:br>
            <a:r>
              <a:rPr lang="en-US" sz="4900" b="1" dirty="0" smtClean="0">
                <a:latin typeface="Calibri Light" pitchFamily="34" charset="0"/>
                <a:cs typeface="Calibri Light" pitchFamily="34" charset="0"/>
              </a:rPr>
              <a:t>CUSTOMER RETENTION ANALYSIS</a:t>
            </a:r>
            <a:endParaRPr lang="en-US" sz="4900" dirty="0">
              <a:latin typeface="Calibri Light" pitchFamily="34" charset="0"/>
              <a:cs typeface="Calibri Light" pitchFamily="34" charset="0"/>
            </a:endParaRPr>
          </a:p>
        </p:txBody>
      </p:sp>
      <p:sp>
        <p:nvSpPr>
          <p:cNvPr id="3" name="Subtitle 2"/>
          <p:cNvSpPr>
            <a:spLocks noGrp="1"/>
          </p:cNvSpPr>
          <p:nvPr>
            <p:ph type="subTitle" idx="1"/>
          </p:nvPr>
        </p:nvSpPr>
        <p:spPr>
          <a:xfrm>
            <a:off x="1371600" y="4800600"/>
            <a:ext cx="6400800" cy="1219200"/>
          </a:xfrm>
        </p:spPr>
        <p:txBody>
          <a:bodyPr>
            <a:normAutofit/>
          </a:bodyPr>
          <a:lstStyle/>
          <a:p>
            <a:r>
              <a:rPr lang="en-US" dirty="0" smtClean="0">
                <a:cs typeface="Calibri"/>
              </a:rPr>
              <a:t>Submitted by :</a:t>
            </a:r>
          </a:p>
          <a:p>
            <a:r>
              <a:rPr lang="en-US" dirty="0" smtClean="0">
                <a:cs typeface="Calibri"/>
              </a:rPr>
              <a:t>Vivek Anand</a:t>
            </a:r>
            <a:endParaRPr lang="en-US" dirty="0" smtClean="0">
              <a:cs typeface="Calibri"/>
            </a:endParaRPr>
          </a:p>
          <a:p>
            <a:endParaRPr lang="en-US" dirty="0"/>
          </a:p>
        </p:txBody>
      </p:sp>
    </p:spTree>
    <p:extLst>
      <p:ext uri="{BB962C8B-B14F-4D97-AF65-F5344CB8AC3E}">
        <p14:creationId xmlns:p14="http://schemas.microsoft.com/office/powerpoint/2010/main" val="361477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BF914E76-03F2-4A9B-8AD2-33FC8E420C91}"/>
              </a:ext>
            </a:extLst>
          </p:cNvPr>
          <p:cNvPicPr>
            <a:picLocks noGrp="1" noChangeAspect="1"/>
          </p:cNvPicPr>
          <p:nvPr>
            <p:ph idx="1"/>
          </p:nvPr>
        </p:nvPicPr>
        <p:blipFill>
          <a:blip r:embed="rId2"/>
          <a:stretch>
            <a:fillRect/>
          </a:stretch>
        </p:blipFill>
        <p:spPr>
          <a:xfrm>
            <a:off x="1600200" y="457200"/>
            <a:ext cx="4671961" cy="4525963"/>
          </a:xfrm>
          <a:prstGeom prst="rect">
            <a:avLst/>
          </a:prstGeom>
        </p:spPr>
      </p:pic>
      <p:sp>
        <p:nvSpPr>
          <p:cNvPr id="6" name="Rectangle 5"/>
          <p:cNvSpPr/>
          <p:nvPr/>
        </p:nvSpPr>
        <p:spPr>
          <a:xfrm>
            <a:off x="838200" y="5562600"/>
            <a:ext cx="7848600" cy="646331"/>
          </a:xfrm>
          <a:prstGeom prst="rect">
            <a:avLst/>
          </a:prstGeom>
        </p:spPr>
        <p:txBody>
          <a:bodyPr wrap="square">
            <a:spAutoFit/>
          </a:bodyPr>
          <a:lstStyle/>
          <a:p>
            <a:r>
              <a:rPr lang="en-IN" dirty="0" smtClean="0">
                <a:cs typeface="Segoe UI"/>
              </a:rPr>
              <a:t>Observation:</a:t>
            </a:r>
            <a:r>
              <a:rPr lang="en-US" dirty="0" smtClean="0">
                <a:cs typeface="Calibri"/>
              </a:rPr>
              <a:t> </a:t>
            </a:r>
          </a:p>
          <a:p>
            <a:r>
              <a:rPr lang="en-IN" dirty="0" smtClean="0">
                <a:ea typeface="+mn-lt"/>
                <a:cs typeface="+mn-lt"/>
              </a:rPr>
              <a:t>Majority, 98 customers are shopping since above 4 years.</a:t>
            </a:r>
            <a:endParaRPr lang="en-US" dirty="0">
              <a:ea typeface="+mn-lt"/>
              <a:cs typeface="+mn-lt"/>
            </a:endParaRPr>
          </a:p>
        </p:txBody>
      </p:sp>
    </p:spTree>
    <p:extLst>
      <p:ext uri="{BB962C8B-B14F-4D97-AF65-F5344CB8AC3E}">
        <p14:creationId xmlns:p14="http://schemas.microsoft.com/office/powerpoint/2010/main" val="395452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Chart, bar chart&#10;&#10;Description automatically generated">
            <a:extLst>
              <a:ext uri="{FF2B5EF4-FFF2-40B4-BE49-F238E27FC236}">
                <a16:creationId xmlns:a16="http://schemas.microsoft.com/office/drawing/2014/main" xmlns="" id="{22B02883-88DD-499A-ABF9-A24B6D00031A}"/>
              </a:ext>
            </a:extLst>
          </p:cNvPr>
          <p:cNvPicPr>
            <a:picLocks noGrp="1" noChangeAspect="1"/>
          </p:cNvPicPr>
          <p:nvPr>
            <p:ph idx="1"/>
          </p:nvPr>
        </p:nvPicPr>
        <p:blipFill>
          <a:blip r:embed="rId2"/>
          <a:stretch>
            <a:fillRect/>
          </a:stretch>
        </p:blipFill>
        <p:spPr>
          <a:xfrm>
            <a:off x="1230447" y="228600"/>
            <a:ext cx="5627553" cy="4525963"/>
          </a:xfrm>
          <a:prstGeom prst="rect">
            <a:avLst/>
          </a:prstGeom>
        </p:spPr>
      </p:pic>
      <p:sp>
        <p:nvSpPr>
          <p:cNvPr id="5" name="Rectangle 4"/>
          <p:cNvSpPr/>
          <p:nvPr/>
        </p:nvSpPr>
        <p:spPr>
          <a:xfrm>
            <a:off x="838200" y="5486400"/>
            <a:ext cx="7924800" cy="923330"/>
          </a:xfrm>
          <a:prstGeom prst="rect">
            <a:avLst/>
          </a:prstGeom>
        </p:spPr>
        <p:txBody>
          <a:bodyPr wrap="square">
            <a:spAutoFit/>
          </a:bodyPr>
          <a:lstStyle/>
          <a:p>
            <a:r>
              <a:rPr lang="en-IN" dirty="0" smtClean="0">
                <a:ea typeface="+mn-lt"/>
                <a:cs typeface="+mn-lt"/>
              </a:rPr>
              <a:t>Observation:</a:t>
            </a:r>
            <a:endParaRPr lang="en-US" dirty="0" smtClean="0">
              <a:ea typeface="+mn-lt"/>
              <a:cs typeface="+mn-lt"/>
            </a:endParaRPr>
          </a:p>
          <a:p>
            <a:r>
              <a:rPr lang="en-IN" dirty="0" smtClean="0">
                <a:ea typeface="+mn-lt"/>
                <a:cs typeface="+mn-lt"/>
              </a:rPr>
              <a:t>    Majority 114 of the customers have made less than 10 times  online purchase in   past 1 year</a:t>
            </a:r>
            <a:endParaRPr lang="en-IN" dirty="0">
              <a:ea typeface="+mn-lt"/>
              <a:cs typeface="+mn-lt"/>
            </a:endParaRPr>
          </a:p>
        </p:txBody>
      </p:sp>
    </p:spTree>
    <p:extLst>
      <p:ext uri="{BB962C8B-B14F-4D97-AF65-F5344CB8AC3E}">
        <p14:creationId xmlns:p14="http://schemas.microsoft.com/office/powerpoint/2010/main" val="195960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BAEEB62E-F185-444B-B67B-B510418EB21E}"/>
              </a:ext>
            </a:extLst>
          </p:cNvPr>
          <p:cNvPicPr>
            <a:picLocks noGrp="1" noChangeAspect="1"/>
          </p:cNvPicPr>
          <p:nvPr>
            <p:ph idx="1"/>
          </p:nvPr>
        </p:nvPicPr>
        <p:blipFill>
          <a:blip r:embed="rId2"/>
          <a:stretch>
            <a:fillRect/>
          </a:stretch>
        </p:blipFill>
        <p:spPr>
          <a:xfrm>
            <a:off x="1066800" y="304800"/>
            <a:ext cx="5322642" cy="4525963"/>
          </a:xfrm>
          <a:prstGeom prst="rect">
            <a:avLst/>
          </a:prstGeom>
        </p:spPr>
      </p:pic>
      <p:sp>
        <p:nvSpPr>
          <p:cNvPr id="5" name="Rectangle 4"/>
          <p:cNvSpPr/>
          <p:nvPr/>
        </p:nvSpPr>
        <p:spPr>
          <a:xfrm>
            <a:off x="1066800" y="5410200"/>
            <a:ext cx="7620000" cy="646331"/>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    Majority, 189 customers use Mobile internet while shopping  online.</a:t>
            </a:r>
            <a:endParaRPr lang="en-IN" dirty="0">
              <a:cs typeface="Segoe UI"/>
            </a:endParaRPr>
          </a:p>
        </p:txBody>
      </p:sp>
    </p:spTree>
    <p:extLst>
      <p:ext uri="{BB962C8B-B14F-4D97-AF65-F5344CB8AC3E}">
        <p14:creationId xmlns:p14="http://schemas.microsoft.com/office/powerpoint/2010/main" val="176870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537B9DE3-C821-4FB4-B86D-81676A8CCCE7}"/>
              </a:ext>
            </a:extLst>
          </p:cNvPr>
          <p:cNvPicPr>
            <a:picLocks noGrp="1" noChangeAspect="1"/>
          </p:cNvPicPr>
          <p:nvPr>
            <p:ph idx="1"/>
          </p:nvPr>
        </p:nvPicPr>
        <p:blipFill>
          <a:blip r:embed="rId2"/>
          <a:stretch>
            <a:fillRect/>
          </a:stretch>
        </p:blipFill>
        <p:spPr>
          <a:xfrm>
            <a:off x="1066800" y="152400"/>
            <a:ext cx="4506313" cy="4525963"/>
          </a:xfrm>
          <a:prstGeom prst="rect">
            <a:avLst/>
          </a:prstGeom>
        </p:spPr>
      </p:pic>
      <p:sp>
        <p:nvSpPr>
          <p:cNvPr id="5" name="Rectangle 4"/>
          <p:cNvSpPr/>
          <p:nvPr/>
        </p:nvSpPr>
        <p:spPr>
          <a:xfrm>
            <a:off x="1143000" y="5486400"/>
            <a:ext cx="7848600" cy="646331"/>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    Majority, 122 customers device operating system is  Window/windows mobile</a:t>
            </a:r>
            <a:endParaRPr lang="en-IN" dirty="0">
              <a:cs typeface="Segoe UI"/>
            </a:endParaRPr>
          </a:p>
        </p:txBody>
      </p:sp>
    </p:spTree>
    <p:extLst>
      <p:ext uri="{BB962C8B-B14F-4D97-AF65-F5344CB8AC3E}">
        <p14:creationId xmlns:p14="http://schemas.microsoft.com/office/powerpoint/2010/main" val="407472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5DDEB186-47F2-44EC-B85C-1227437D3390}"/>
              </a:ext>
            </a:extLst>
          </p:cNvPr>
          <p:cNvPicPr>
            <a:picLocks noGrp="1" noChangeAspect="1"/>
          </p:cNvPicPr>
          <p:nvPr>
            <p:ph idx="1"/>
          </p:nvPr>
        </p:nvPicPr>
        <p:blipFill>
          <a:blip r:embed="rId2"/>
          <a:stretch>
            <a:fillRect/>
          </a:stretch>
        </p:blipFill>
        <p:spPr>
          <a:xfrm>
            <a:off x="685800" y="228600"/>
            <a:ext cx="5838141" cy="4525963"/>
          </a:xfrm>
          <a:prstGeom prst="rect">
            <a:avLst/>
          </a:prstGeom>
        </p:spPr>
      </p:pic>
      <p:sp>
        <p:nvSpPr>
          <p:cNvPr id="5" name="Rectangle 4"/>
          <p:cNvSpPr/>
          <p:nvPr/>
        </p:nvSpPr>
        <p:spPr>
          <a:xfrm>
            <a:off x="990600" y="5334000"/>
            <a:ext cx="7924800" cy="923330"/>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Majority, 141 customers Strongly agree to Trust that the online retail store will fulfil its part of the transaction at the stipulated time</a:t>
            </a:r>
            <a:endParaRPr lang="en-IN" dirty="0">
              <a:cs typeface="Segoe UI"/>
            </a:endParaRPr>
          </a:p>
        </p:txBody>
      </p:sp>
    </p:spTree>
    <p:extLst>
      <p:ext uri="{BB962C8B-B14F-4D97-AF65-F5344CB8AC3E}">
        <p14:creationId xmlns:p14="http://schemas.microsoft.com/office/powerpoint/2010/main" val="257834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BE066052-1D3B-43BD-BA15-655D52D9AD9A}"/>
              </a:ext>
            </a:extLst>
          </p:cNvPr>
          <p:cNvPicPr>
            <a:picLocks noGrp="1" noChangeAspect="1"/>
          </p:cNvPicPr>
          <p:nvPr>
            <p:ph idx="1"/>
          </p:nvPr>
        </p:nvPicPr>
        <p:blipFill>
          <a:blip r:embed="rId2"/>
          <a:stretch>
            <a:fillRect/>
          </a:stretch>
        </p:blipFill>
        <p:spPr>
          <a:xfrm>
            <a:off x="914400" y="304800"/>
            <a:ext cx="5273614" cy="4525963"/>
          </a:xfrm>
          <a:prstGeom prst="rect">
            <a:avLst/>
          </a:prstGeom>
        </p:spPr>
      </p:pic>
      <p:sp>
        <p:nvSpPr>
          <p:cNvPr id="5" name="Rectangle 4"/>
          <p:cNvSpPr/>
          <p:nvPr/>
        </p:nvSpPr>
        <p:spPr>
          <a:xfrm>
            <a:off x="1143000" y="5486400"/>
            <a:ext cx="7772400" cy="923330"/>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Majority, 185 customers Strongly agree to Being able to guarantee the privacy of the customer</a:t>
            </a:r>
            <a:r>
              <a:rPr lang="en-US" dirty="0" smtClean="0">
                <a:cs typeface="Segoe UI"/>
              </a:rPr>
              <a:t> </a:t>
            </a:r>
            <a:endParaRPr lang="en-US" dirty="0">
              <a:cs typeface="Segoe UI"/>
            </a:endParaRPr>
          </a:p>
        </p:txBody>
      </p:sp>
    </p:spTree>
    <p:extLst>
      <p:ext uri="{BB962C8B-B14F-4D97-AF65-F5344CB8AC3E}">
        <p14:creationId xmlns:p14="http://schemas.microsoft.com/office/powerpoint/2010/main" val="36265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B67F4DBB-C870-421F-9595-5D9C44B4BA61}"/>
              </a:ext>
            </a:extLst>
          </p:cNvPr>
          <p:cNvPicPr>
            <a:picLocks noGrp="1" noChangeAspect="1"/>
          </p:cNvPicPr>
          <p:nvPr>
            <p:ph idx="1"/>
          </p:nvPr>
        </p:nvPicPr>
        <p:blipFill>
          <a:blip r:embed="rId2"/>
          <a:stretch>
            <a:fillRect/>
          </a:stretch>
        </p:blipFill>
        <p:spPr>
          <a:xfrm>
            <a:off x="1295400" y="228600"/>
            <a:ext cx="3942336" cy="4525963"/>
          </a:xfrm>
          <a:prstGeom prst="rect">
            <a:avLst/>
          </a:prstGeom>
        </p:spPr>
      </p:pic>
      <p:sp>
        <p:nvSpPr>
          <p:cNvPr id="5" name="Rectangle 4"/>
          <p:cNvSpPr/>
          <p:nvPr/>
        </p:nvSpPr>
        <p:spPr>
          <a:xfrm>
            <a:off x="1295400" y="5029200"/>
            <a:ext cx="7391400" cy="923330"/>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Majority, 64 customers agree that Amazon.in, Flipkart.com, Paytm.com, Myntra.com, Snapdeal.com are Easy to use website or application</a:t>
            </a:r>
            <a:r>
              <a:rPr lang="en-US" dirty="0" smtClean="0">
                <a:cs typeface="Segoe UI"/>
              </a:rPr>
              <a:t> </a:t>
            </a:r>
            <a:endParaRPr lang="en-US" dirty="0">
              <a:cs typeface="Segoe UI"/>
            </a:endParaRPr>
          </a:p>
        </p:txBody>
      </p:sp>
    </p:spTree>
    <p:extLst>
      <p:ext uri="{BB962C8B-B14F-4D97-AF65-F5344CB8AC3E}">
        <p14:creationId xmlns:p14="http://schemas.microsoft.com/office/powerpoint/2010/main" val="315190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9C46B108-7B31-4C19-8E89-F3BA1BC26985}"/>
              </a:ext>
            </a:extLst>
          </p:cNvPr>
          <p:cNvPicPr>
            <a:picLocks noGrp="1" noChangeAspect="1"/>
          </p:cNvPicPr>
          <p:nvPr>
            <p:ph idx="1"/>
          </p:nvPr>
        </p:nvPicPr>
        <p:blipFill>
          <a:blip r:embed="rId2"/>
          <a:stretch>
            <a:fillRect/>
          </a:stretch>
        </p:blipFill>
        <p:spPr>
          <a:xfrm>
            <a:off x="1600200" y="1"/>
            <a:ext cx="5273191" cy="5486400"/>
          </a:xfrm>
          <a:prstGeom prst="rect">
            <a:avLst/>
          </a:prstGeom>
        </p:spPr>
      </p:pic>
      <p:sp>
        <p:nvSpPr>
          <p:cNvPr id="5" name="Rectangle 4"/>
          <p:cNvSpPr/>
          <p:nvPr/>
        </p:nvSpPr>
        <p:spPr>
          <a:xfrm>
            <a:off x="685800" y="5791200"/>
            <a:ext cx="8382000" cy="646331"/>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Majority, 61 customers agree that Amazon.in Reliability of the website or application</a:t>
            </a:r>
            <a:r>
              <a:rPr lang="en-US" dirty="0" smtClean="0">
                <a:cs typeface="Segoe UI"/>
              </a:rPr>
              <a:t> </a:t>
            </a:r>
            <a:endParaRPr lang="en-US" dirty="0">
              <a:cs typeface="Segoe UI"/>
            </a:endParaRPr>
          </a:p>
        </p:txBody>
      </p:sp>
    </p:spTree>
    <p:extLst>
      <p:ext uri="{BB962C8B-B14F-4D97-AF65-F5344CB8AC3E}">
        <p14:creationId xmlns:p14="http://schemas.microsoft.com/office/powerpoint/2010/main" val="40060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rt, bar chart&#10;&#10;Description automatically generated">
            <a:extLst>
              <a:ext uri="{FF2B5EF4-FFF2-40B4-BE49-F238E27FC236}">
                <a16:creationId xmlns:a16="http://schemas.microsoft.com/office/drawing/2014/main" xmlns="" id="{7EA94BAA-E76A-41C5-AFEF-FEAF6EAF1F1F}"/>
              </a:ext>
            </a:extLst>
          </p:cNvPr>
          <p:cNvPicPr>
            <a:picLocks noGrp="1" noChangeAspect="1"/>
          </p:cNvPicPr>
          <p:nvPr>
            <p:ph idx="1"/>
          </p:nvPr>
        </p:nvPicPr>
        <p:blipFill>
          <a:blip r:embed="rId2"/>
          <a:stretch>
            <a:fillRect/>
          </a:stretch>
        </p:blipFill>
        <p:spPr>
          <a:xfrm>
            <a:off x="1295400" y="152400"/>
            <a:ext cx="3929132" cy="4525963"/>
          </a:xfrm>
          <a:prstGeom prst="rect">
            <a:avLst/>
          </a:prstGeom>
        </p:spPr>
      </p:pic>
      <p:sp>
        <p:nvSpPr>
          <p:cNvPr id="5" name="Rectangle 4"/>
          <p:cNvSpPr/>
          <p:nvPr/>
        </p:nvSpPr>
        <p:spPr>
          <a:xfrm>
            <a:off x="685799" y="5486400"/>
            <a:ext cx="7931727" cy="646331"/>
          </a:xfrm>
          <a:prstGeom prst="rect">
            <a:avLst/>
          </a:prstGeom>
        </p:spPr>
        <p:txBody>
          <a:bodyPr wrap="square">
            <a:spAutoFit/>
          </a:bodyPr>
          <a:lstStyle/>
          <a:p>
            <a:r>
              <a:rPr lang="en-IN" dirty="0" smtClean="0">
                <a:cs typeface="Segoe UI"/>
              </a:rPr>
              <a:t>Observation:</a:t>
            </a:r>
            <a:r>
              <a:rPr lang="en-US" dirty="0" smtClean="0">
                <a:cs typeface="Segoe UI"/>
              </a:rPr>
              <a:t> </a:t>
            </a:r>
          </a:p>
          <a:p>
            <a:r>
              <a:rPr lang="en-IN" dirty="0" smtClean="0">
                <a:cs typeface="Segoe UI"/>
              </a:rPr>
              <a:t>Majority, 79 customers agree to Amazon.in to recommend to a friend</a:t>
            </a:r>
            <a:endParaRPr lang="en-IN" dirty="0">
              <a:cs typeface="Segoe UI"/>
            </a:endParaRPr>
          </a:p>
        </p:txBody>
      </p:sp>
    </p:spTree>
    <p:extLst>
      <p:ext uri="{BB962C8B-B14F-4D97-AF65-F5344CB8AC3E}">
        <p14:creationId xmlns:p14="http://schemas.microsoft.com/office/powerpoint/2010/main" val="148479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cs typeface="Calibri Light"/>
              </a:rPr>
              <a:t>Conclusion</a:t>
            </a:r>
            <a:endParaRPr lang="en-US" sz="4000" dirty="0">
              <a:latin typeface="+mn-lt"/>
            </a:endParaRPr>
          </a:p>
        </p:txBody>
      </p:sp>
      <p:sp>
        <p:nvSpPr>
          <p:cNvPr id="3" name="Content Placeholder 2"/>
          <p:cNvSpPr>
            <a:spLocks noGrp="1"/>
          </p:cNvSpPr>
          <p:nvPr>
            <p:ph idx="1"/>
          </p:nvPr>
        </p:nvSpPr>
        <p:spPr/>
        <p:txBody>
          <a:bodyPr>
            <a:normAutofit/>
          </a:bodyPr>
          <a:lstStyle/>
          <a:p>
            <a:pPr algn="just">
              <a:lnSpc>
                <a:spcPct val="80000"/>
              </a:lnSpc>
            </a:pPr>
            <a:r>
              <a:rPr lang="en-IN" sz="2200" dirty="0">
                <a:ea typeface="+mn-lt"/>
                <a:cs typeface="+mn-lt"/>
              </a:rPr>
              <a:t>Retention analysis is an integral part of your customer retention and marketing strategies. By taking full advantage of the data you collect by tracking customer behaviour, requesting feedback, and studying important metrics, you can decrease the churn rate, improve customer satisfaction, and boost your revenue</a:t>
            </a:r>
            <a:endParaRPr lang="en-US" sz="2200" dirty="0">
              <a:ea typeface="+mn-lt"/>
              <a:cs typeface="+mn-lt"/>
            </a:endParaRPr>
          </a:p>
        </p:txBody>
      </p:sp>
    </p:spTree>
    <p:extLst>
      <p:ext uri="{BB962C8B-B14F-4D97-AF65-F5344CB8AC3E}">
        <p14:creationId xmlns:p14="http://schemas.microsoft.com/office/powerpoint/2010/main" val="209670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Calibri Light (Headings)"/>
                <a:cs typeface="Calibri Light" pitchFamily="34" charset="0"/>
              </a:rPr>
              <a:t>Table</a:t>
            </a:r>
            <a:r>
              <a:rPr lang="en-US" sz="4000" b="1" dirty="0" smtClean="0">
                <a:latin typeface="Calibri Light (Headings)"/>
                <a:cs typeface="Calibri Light"/>
              </a:rPr>
              <a:t> Of Contents :-</a:t>
            </a:r>
            <a:endParaRPr lang="en-US" sz="4000" dirty="0">
              <a:latin typeface="Calibri Light (Headings)"/>
            </a:endParaRP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dirty="0" smtClean="0">
                <a:cs typeface="Calibri"/>
              </a:rPr>
              <a:t>1.   Introduction</a:t>
            </a:r>
          </a:p>
          <a:p>
            <a:pPr marL="0" indent="0">
              <a:buNone/>
            </a:pPr>
            <a:r>
              <a:rPr lang="en-US" sz="2400" dirty="0" smtClean="0">
                <a:cs typeface="Calibri"/>
              </a:rPr>
              <a:t>    1.1 What is customer retention?</a:t>
            </a:r>
          </a:p>
          <a:p>
            <a:pPr marL="0" indent="0">
              <a:buNone/>
            </a:pPr>
            <a:r>
              <a:rPr lang="en-US" sz="2400" dirty="0" smtClean="0">
                <a:ea typeface="+mn-lt"/>
                <a:cs typeface="+mn-lt"/>
              </a:rPr>
              <a:t>    1.2 </a:t>
            </a:r>
            <a:r>
              <a:rPr lang="en-IN" sz="2400" dirty="0" smtClean="0">
                <a:ea typeface="+mn-lt"/>
                <a:cs typeface="+mn-lt"/>
              </a:rPr>
              <a:t>Conceptual Background of the Domain Problem</a:t>
            </a:r>
            <a:endParaRPr lang="en-US" sz="2400" dirty="0" smtClean="0">
              <a:ea typeface="+mn-lt"/>
              <a:cs typeface="+mn-lt"/>
            </a:endParaRPr>
          </a:p>
          <a:p>
            <a:pPr marL="0" indent="0">
              <a:buNone/>
            </a:pPr>
            <a:r>
              <a:rPr lang="en-IN" sz="2400" dirty="0" smtClean="0">
                <a:ea typeface="+mn-lt"/>
                <a:cs typeface="+mn-lt"/>
              </a:rPr>
              <a:t>2.  5 reasons why retention is the foundation of customer growth</a:t>
            </a:r>
          </a:p>
          <a:p>
            <a:pPr marL="0" indent="0">
              <a:buNone/>
            </a:pPr>
            <a:r>
              <a:rPr lang="en-IN" sz="2400" dirty="0" smtClean="0">
                <a:ea typeface="+mn-lt"/>
                <a:cs typeface="+mn-lt"/>
              </a:rPr>
              <a:t>3.   Data analysis</a:t>
            </a:r>
            <a:endParaRPr lang="en-IN" sz="2400" dirty="0" smtClean="0">
              <a:cs typeface="Calibri"/>
            </a:endParaRPr>
          </a:p>
          <a:p>
            <a:pPr marL="0" indent="0">
              <a:buNone/>
            </a:pPr>
            <a:r>
              <a:rPr lang="en-IN" sz="2400" dirty="0" smtClean="0">
                <a:ea typeface="+mn-lt"/>
                <a:cs typeface="+mn-lt"/>
              </a:rPr>
              <a:t>4.   Conclusion</a:t>
            </a:r>
          </a:p>
          <a:p>
            <a:pPr marL="0" indent="0">
              <a:buNone/>
            </a:pPr>
            <a:r>
              <a:rPr lang="en-IN" sz="2400" dirty="0" smtClean="0">
                <a:ea typeface="+mn-lt"/>
                <a:cs typeface="+mn-lt"/>
              </a:rPr>
              <a:t>5.   Limitations of this work and Scope for Future Work</a:t>
            </a:r>
          </a:p>
          <a:p>
            <a:pPr marL="0" indent="0">
              <a:buNone/>
            </a:pPr>
            <a:r>
              <a:rPr lang="en-IN" sz="2400" dirty="0" smtClean="0">
                <a:ea typeface="+mn-lt"/>
                <a:cs typeface="+mn-lt"/>
              </a:rPr>
              <a:t>6.   Acknowledgement</a:t>
            </a:r>
          </a:p>
          <a:p>
            <a:endParaRPr lang="en-US" dirty="0"/>
          </a:p>
        </p:txBody>
      </p:sp>
    </p:spTree>
    <p:extLst>
      <p:ext uri="{BB962C8B-B14F-4D97-AF65-F5344CB8AC3E}">
        <p14:creationId xmlns:p14="http://schemas.microsoft.com/office/powerpoint/2010/main" val="47734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524608" y="328247"/>
            <a:ext cx="84111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2800" b="1" dirty="0">
                <a:ea typeface="+mn-lt"/>
                <a:cs typeface="+mn-lt"/>
              </a:rPr>
              <a:t>Limitations of this work and Scope for Future Work</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588543" y="1781320"/>
            <a:ext cx="828528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We are able to properly analyse the valuable feedback of the </a:t>
            </a:r>
            <a:r>
              <a:rPr lang="en-US" sz="2400" dirty="0">
                <a:ea typeface="+mn-lt"/>
                <a:cs typeface="+mn-lt"/>
              </a:rPr>
              <a:t> </a:t>
            </a:r>
            <a:r>
              <a:rPr lang="en-IN" sz="2400" dirty="0">
                <a:ea typeface="+mn-lt"/>
                <a:cs typeface="+mn-lt"/>
              </a:rPr>
              <a:t>customers but given, the dataset was very small as it may result in </a:t>
            </a:r>
            <a:r>
              <a:rPr lang="en-US" sz="2400" dirty="0">
                <a:ea typeface="+mn-lt"/>
                <a:cs typeface="+mn-lt"/>
              </a:rPr>
              <a:t> </a:t>
            </a:r>
            <a:r>
              <a:rPr lang="en-IN" sz="2400" dirty="0">
                <a:ea typeface="+mn-lt"/>
                <a:cs typeface="+mn-lt"/>
              </a:rPr>
              <a:t>bias understanding. If we are able to increase the feedbacks </a:t>
            </a:r>
            <a:r>
              <a:rPr lang="en-US" sz="2400" dirty="0">
                <a:ea typeface="+mn-lt"/>
                <a:cs typeface="+mn-lt"/>
              </a:rPr>
              <a:t> </a:t>
            </a:r>
            <a:r>
              <a:rPr lang="en-IN" sz="2400" dirty="0">
                <a:ea typeface="+mn-lt"/>
                <a:cs typeface="+mn-lt"/>
              </a:rPr>
              <a:t>from more customers all over it would provide a great </a:t>
            </a:r>
            <a:r>
              <a:rPr lang="en-US" sz="2400" dirty="0">
                <a:ea typeface="+mn-lt"/>
                <a:cs typeface="+mn-lt"/>
              </a:rPr>
              <a:t> </a:t>
            </a:r>
            <a:r>
              <a:rPr lang="en-IN" sz="2400" dirty="0">
                <a:ea typeface="+mn-lt"/>
                <a:cs typeface="+mn-lt"/>
              </a:rPr>
              <a:t>understanding of the strategies we will have to use to improve </a:t>
            </a:r>
            <a:r>
              <a:rPr lang="en-US" sz="2400" dirty="0">
                <a:ea typeface="+mn-lt"/>
                <a:cs typeface="+mn-lt"/>
              </a:rPr>
              <a:t> </a:t>
            </a:r>
            <a:r>
              <a:rPr lang="en-IN" sz="2400" dirty="0">
                <a:ea typeface="+mn-lt"/>
                <a:cs typeface="+mn-lt"/>
              </a:rPr>
              <a:t>customer retention.</a:t>
            </a:r>
            <a:endParaRPr lang="en-US" sz="2400" dirty="0">
              <a:ea typeface="+mn-lt"/>
              <a:cs typeface="+mn-lt"/>
            </a:endParaRPr>
          </a:p>
        </p:txBody>
      </p:sp>
    </p:spTree>
    <p:extLst>
      <p:ext uri="{BB962C8B-B14F-4D97-AF65-F5344CB8AC3E}">
        <p14:creationId xmlns:p14="http://schemas.microsoft.com/office/powerpoint/2010/main" val="209633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52400"/>
            <a:ext cx="8382000" cy="762000"/>
          </a:xfrm>
        </p:spPr>
        <p:txBody>
          <a:bodyPr>
            <a:normAutofit fontScale="90000"/>
          </a:bodyPr>
          <a:lstStyle/>
          <a:p>
            <a:pPr algn="just"/>
            <a:r>
              <a:rPr lang="en-IN" sz="3200" b="1" dirty="0" smtClean="0">
                <a:ea typeface="+mj-lt"/>
                <a:cs typeface="+mj-lt"/>
              </a:rPr>
              <a:t>        Conceptual </a:t>
            </a:r>
            <a:r>
              <a:rPr lang="en-IN" sz="3600" b="1" dirty="0" smtClean="0">
                <a:ea typeface="+mj-lt"/>
                <a:cs typeface="+mj-lt"/>
              </a:rPr>
              <a:t>Background</a:t>
            </a:r>
            <a:r>
              <a:rPr lang="en-IN" sz="3200" b="1" dirty="0" smtClean="0">
                <a:ea typeface="+mj-lt"/>
                <a:cs typeface="+mj-lt"/>
              </a:rPr>
              <a:t> of the Domain Problem</a:t>
            </a:r>
            <a:endParaRPr lang="en-US" sz="3200" dirty="0"/>
          </a:p>
        </p:txBody>
      </p:sp>
      <p:sp>
        <p:nvSpPr>
          <p:cNvPr id="3" name="Content Placeholder 2"/>
          <p:cNvSpPr>
            <a:spLocks noGrp="1"/>
          </p:cNvSpPr>
          <p:nvPr>
            <p:ph idx="1"/>
          </p:nvPr>
        </p:nvSpPr>
        <p:spPr/>
        <p:txBody>
          <a:bodyPr>
            <a:normAutofit/>
          </a:bodyPr>
          <a:lstStyle/>
          <a:p>
            <a:pPr algn="just">
              <a:lnSpc>
                <a:spcPct val="80000"/>
              </a:lnSpc>
            </a:pPr>
            <a:r>
              <a:rPr lang="en-US" sz="2200" dirty="0">
                <a:ea typeface="+mn-lt"/>
                <a:cs typeface="+mn-lt"/>
              </a:rPr>
              <a:t>Customer satisfaction has emerged as one of the most </a:t>
            </a:r>
            <a:r>
              <a:rPr lang="en-IN" sz="2200" dirty="0">
                <a:ea typeface="+mn-lt"/>
                <a:cs typeface="+mn-lt"/>
              </a:rPr>
              <a:t> </a:t>
            </a:r>
            <a:r>
              <a:rPr lang="en-US" sz="2200" dirty="0">
                <a:ea typeface="+mn-lt"/>
                <a:cs typeface="+mn-lt"/>
              </a:rPr>
              <a:t>important factors that guarantee the success of online store; it </a:t>
            </a:r>
            <a:r>
              <a:rPr lang="en-IN" sz="2200" dirty="0">
                <a:ea typeface="+mn-lt"/>
                <a:cs typeface="+mn-lt"/>
              </a:rPr>
              <a:t> </a:t>
            </a:r>
            <a:r>
              <a:rPr lang="en-US" sz="2200" dirty="0">
                <a:ea typeface="+mn-lt"/>
                <a:cs typeface="+mn-lt"/>
              </a:rPr>
              <a:t>has been posited as a key stimulant of purchase, repurchase </a:t>
            </a:r>
            <a:r>
              <a:rPr lang="en-IN" sz="2200" dirty="0">
                <a:ea typeface="+mn-lt"/>
                <a:cs typeface="+mn-lt"/>
              </a:rPr>
              <a:t> </a:t>
            </a:r>
            <a:r>
              <a:rPr lang="en-US" sz="2200" dirty="0">
                <a:ea typeface="+mn-lt"/>
                <a:cs typeface="+mn-lt"/>
              </a:rPr>
              <a:t>intentions and customer loyalty.</a:t>
            </a:r>
          </a:p>
          <a:p>
            <a:pPr algn="just">
              <a:lnSpc>
                <a:spcPct val="80000"/>
              </a:lnSpc>
            </a:pPr>
            <a:r>
              <a:rPr lang="en-US" sz="2200" dirty="0">
                <a:ea typeface="+mn-lt"/>
                <a:cs typeface="+mn-lt"/>
              </a:rPr>
              <a:t> A comprehensive review of </a:t>
            </a:r>
            <a:r>
              <a:rPr lang="en-IN" sz="2200" dirty="0">
                <a:ea typeface="+mn-lt"/>
                <a:cs typeface="+mn-lt"/>
              </a:rPr>
              <a:t> </a:t>
            </a:r>
            <a:r>
              <a:rPr lang="en-US" sz="2200" dirty="0">
                <a:ea typeface="+mn-lt"/>
                <a:cs typeface="+mn-lt"/>
              </a:rPr>
              <a:t>the literature, theories and models have been carried out to </a:t>
            </a:r>
            <a:r>
              <a:rPr lang="en-IN" sz="2200" dirty="0">
                <a:ea typeface="+mn-lt"/>
                <a:cs typeface="+mn-lt"/>
              </a:rPr>
              <a:t> </a:t>
            </a:r>
            <a:r>
              <a:rPr lang="en-US" sz="2200" dirty="0">
                <a:ea typeface="+mn-lt"/>
                <a:cs typeface="+mn-lt"/>
              </a:rPr>
              <a:t>propose the models for customer activation and customer </a:t>
            </a:r>
            <a:r>
              <a:rPr lang="en-IN" sz="2200" dirty="0">
                <a:ea typeface="+mn-lt"/>
                <a:cs typeface="+mn-lt"/>
              </a:rPr>
              <a:t> </a:t>
            </a:r>
            <a:r>
              <a:rPr lang="en-US" sz="2200" dirty="0">
                <a:ea typeface="+mn-lt"/>
                <a:cs typeface="+mn-lt"/>
              </a:rPr>
              <a:t>retention.</a:t>
            </a:r>
          </a:p>
          <a:p>
            <a:endParaRPr lang="en-US" dirty="0"/>
          </a:p>
        </p:txBody>
      </p:sp>
    </p:spTree>
    <p:extLst>
      <p:ext uri="{BB962C8B-B14F-4D97-AF65-F5344CB8AC3E}">
        <p14:creationId xmlns:p14="http://schemas.microsoft.com/office/powerpoint/2010/main" val="39960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6553200" cy="1143000"/>
          </a:xfrm>
        </p:spPr>
        <p:txBody>
          <a:bodyPr>
            <a:normAutofit/>
          </a:bodyPr>
          <a:lstStyle/>
          <a:p>
            <a:pPr algn="l"/>
            <a:r>
              <a:rPr lang="en-IN" sz="4000" b="1" dirty="0" smtClean="0">
                <a:latin typeface="+mn-lt"/>
              </a:rPr>
              <a:t>      INTRODUCTION</a:t>
            </a:r>
            <a:endParaRPr lang="en-US" sz="4000" dirty="0">
              <a:latin typeface="+mn-lt"/>
            </a:endParaRPr>
          </a:p>
        </p:txBody>
      </p:sp>
      <p:sp>
        <p:nvSpPr>
          <p:cNvPr id="3" name="Content Placeholder 2"/>
          <p:cNvSpPr>
            <a:spLocks noGrp="1"/>
          </p:cNvSpPr>
          <p:nvPr>
            <p:ph idx="1"/>
          </p:nvPr>
        </p:nvSpPr>
        <p:spPr>
          <a:xfrm>
            <a:off x="457200" y="1600201"/>
            <a:ext cx="8229600" cy="4038600"/>
          </a:xfrm>
        </p:spPr>
        <p:txBody>
          <a:bodyPr>
            <a:normAutofit fontScale="55000" lnSpcReduction="20000"/>
          </a:bodyPr>
          <a:lstStyle/>
          <a:p>
            <a:r>
              <a:rPr lang="en-IN" sz="4600" b="1" dirty="0"/>
              <a:t>What</a:t>
            </a:r>
            <a:r>
              <a:rPr lang="en-IN" sz="4600" b="1" dirty="0">
                <a:ea typeface="+mn-lt"/>
                <a:cs typeface="+mn-lt"/>
              </a:rPr>
              <a:t> is customer retention?</a:t>
            </a:r>
            <a:endParaRPr lang="en-US" sz="4600" dirty="0" smtClean="0">
              <a:cs typeface="Calibri"/>
            </a:endParaRPr>
          </a:p>
          <a:p>
            <a:pPr marL="457200" indent="-457200" algn="just">
              <a:buFont typeface="Arial"/>
              <a:buChar char="•"/>
            </a:pPr>
            <a:r>
              <a:rPr lang="en-US" sz="4000" dirty="0" smtClean="0">
                <a:ea typeface="+mn-lt"/>
                <a:cs typeface="+mn-lt"/>
              </a:rPr>
              <a:t>Simply put, customer retention rate is the ability of a company  to retain its customers over a given period of time. </a:t>
            </a:r>
          </a:p>
          <a:p>
            <a:pPr algn="just"/>
            <a:endParaRPr lang="en-US" sz="4000" dirty="0" smtClean="0">
              <a:ea typeface="+mn-lt"/>
              <a:cs typeface="+mn-lt"/>
            </a:endParaRPr>
          </a:p>
          <a:p>
            <a:pPr marL="457200" indent="-457200" algn="just">
              <a:buFont typeface="Arial"/>
              <a:buChar char="•"/>
            </a:pPr>
            <a:r>
              <a:rPr lang="en-US" sz="4000" dirty="0" smtClean="0">
                <a:ea typeface="+mn-lt"/>
                <a:cs typeface="+mn-lt"/>
              </a:rPr>
              <a:t>There are a  number of actions and activities certain companies take to  reduce churn and increase customer retention.</a:t>
            </a:r>
          </a:p>
          <a:p>
            <a:pPr algn="just"/>
            <a:endParaRPr lang="en-US" sz="4000" dirty="0" smtClean="0">
              <a:ea typeface="+mn-lt"/>
              <a:cs typeface="+mn-lt"/>
            </a:endParaRPr>
          </a:p>
          <a:p>
            <a:pPr marL="457200" indent="-457200" algn="just">
              <a:buFont typeface="Arial"/>
              <a:buChar char="•"/>
            </a:pPr>
            <a:r>
              <a:rPr lang="en-US" sz="4000" dirty="0" smtClean="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sz="4000" dirty="0" smtClean="0">
              <a:cs typeface="Calibri"/>
            </a:endParaRPr>
          </a:p>
          <a:p>
            <a:endParaRPr lang="en-US" dirty="0"/>
          </a:p>
        </p:txBody>
      </p:sp>
    </p:spTree>
    <p:extLst>
      <p:ext uri="{BB962C8B-B14F-4D97-AF65-F5344CB8AC3E}">
        <p14:creationId xmlns:p14="http://schemas.microsoft.com/office/powerpoint/2010/main" val="376130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70000" lnSpcReduction="20000"/>
          </a:bodyPr>
          <a:lstStyle/>
          <a:p>
            <a:r>
              <a:rPr lang="en-IN" sz="4000" b="1" dirty="0" smtClean="0">
                <a:solidFill>
                  <a:srgbClr val="21323B"/>
                </a:solidFill>
              </a:rPr>
              <a:t>5 reasons why retention is the foundation of customer acquisition and growth</a:t>
            </a:r>
          </a:p>
          <a:p>
            <a:endParaRPr lang="en-IN" sz="3600" b="1" dirty="0" smtClean="0">
              <a:solidFill>
                <a:srgbClr val="21323B"/>
              </a:solidFill>
              <a:latin typeface="WordVisi_MSFontService"/>
              <a:cs typeface="Calibri"/>
            </a:endParaRPr>
          </a:p>
          <a:p>
            <a:r>
              <a:rPr lang="en-IN" sz="3100" dirty="0">
                <a:ea typeface="+mn-lt"/>
                <a:cs typeface="+mn-lt"/>
              </a:rPr>
              <a:t>1. Improve ROI</a:t>
            </a:r>
          </a:p>
          <a:p>
            <a:endParaRPr lang="en-IN" sz="3100" dirty="0">
              <a:ea typeface="+mn-lt"/>
              <a:cs typeface="+mn-lt"/>
            </a:endParaRPr>
          </a:p>
          <a:p>
            <a:r>
              <a:rPr lang="en-US" sz="3100" dirty="0">
                <a:ea typeface="+mn-lt"/>
                <a:cs typeface="+mn-lt"/>
              </a:rPr>
              <a:t>2. Convert more sales</a:t>
            </a:r>
          </a:p>
          <a:p>
            <a:endParaRPr lang="en-US" sz="3100" dirty="0">
              <a:ea typeface="+mn-lt"/>
              <a:cs typeface="+mn-lt"/>
            </a:endParaRPr>
          </a:p>
          <a:p>
            <a:r>
              <a:rPr lang="en-IN" sz="3100" dirty="0">
                <a:ea typeface="+mn-lt"/>
                <a:cs typeface="+mn-lt"/>
              </a:rPr>
              <a:t>3. Spend less on TOFU marketing</a:t>
            </a:r>
          </a:p>
          <a:p>
            <a:endParaRPr lang="en-IN" sz="3100" dirty="0">
              <a:ea typeface="+mn-lt"/>
              <a:cs typeface="+mn-lt"/>
            </a:endParaRPr>
          </a:p>
          <a:p>
            <a:r>
              <a:rPr lang="en-IN" sz="3100" dirty="0">
                <a:ea typeface="+mn-lt"/>
                <a:cs typeface="+mn-lt"/>
              </a:rPr>
              <a:t>4. Increase customer LTV</a:t>
            </a:r>
          </a:p>
          <a:p>
            <a:endParaRPr lang="en-IN" sz="3100" dirty="0">
              <a:ea typeface="+mn-lt"/>
              <a:cs typeface="+mn-lt"/>
            </a:endParaRPr>
          </a:p>
          <a:p>
            <a:r>
              <a:rPr lang="en-IN" sz="3100" dirty="0">
                <a:ea typeface="+mn-lt"/>
                <a:cs typeface="+mn-lt"/>
              </a:rPr>
              <a:t>5. Earn more referrals</a:t>
            </a:r>
          </a:p>
          <a:p>
            <a:endParaRPr lang="en-US" dirty="0"/>
          </a:p>
        </p:txBody>
      </p:sp>
    </p:spTree>
    <p:extLst>
      <p:ext uri="{BB962C8B-B14F-4D97-AF65-F5344CB8AC3E}">
        <p14:creationId xmlns:p14="http://schemas.microsoft.com/office/powerpoint/2010/main" val="334184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66C9A711-AD27-4B1C-A879-1BAF25201D8C}"/>
              </a:ext>
            </a:extLst>
          </p:cNvPr>
          <p:cNvPicPr>
            <a:picLocks noGrp="1" noChangeAspect="1"/>
          </p:cNvPicPr>
          <p:nvPr>
            <p:ph idx="1"/>
          </p:nvPr>
        </p:nvPicPr>
        <p:blipFill>
          <a:blip r:embed="rId2"/>
          <a:stretch>
            <a:fillRect/>
          </a:stretch>
        </p:blipFill>
        <p:spPr>
          <a:xfrm>
            <a:off x="1746655" y="990600"/>
            <a:ext cx="5803090" cy="4678363"/>
          </a:xfrm>
          <a:prstGeom prst="rect">
            <a:avLst/>
          </a:prstGeom>
        </p:spPr>
      </p:pic>
      <p:sp>
        <p:nvSpPr>
          <p:cNvPr id="5" name="Title 4">
            <a:extLst>
              <a:ext uri="{FF2B5EF4-FFF2-40B4-BE49-F238E27FC236}">
                <a16:creationId xmlns:a16="http://schemas.microsoft.com/office/drawing/2014/main" xmlns="" id="{96C08475-8201-4C84-9543-21B857B7A9AE}"/>
              </a:ext>
            </a:extLst>
          </p:cNvPr>
          <p:cNvSpPr txBox="1">
            <a:spLocks noGrp="1"/>
          </p:cNvSpPr>
          <p:nvPr>
            <p:ph type="title"/>
          </p:nvPr>
        </p:nvSpPr>
        <p:spPr>
          <a:xfrm>
            <a:off x="457200" y="274638"/>
            <a:ext cx="82296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cs typeface="Segoe UI"/>
              </a:rPr>
              <a:t>Data </a:t>
            </a:r>
            <a:r>
              <a:rPr lang="en-IN" sz="3200" b="1" dirty="0">
                <a:cs typeface="Segoe UI"/>
              </a:rPr>
              <a:t>analysis</a:t>
            </a:r>
          </a:p>
        </p:txBody>
      </p:sp>
      <p:sp>
        <p:nvSpPr>
          <p:cNvPr id="6" name="Rectangle 5"/>
          <p:cNvSpPr/>
          <p:nvPr/>
        </p:nvSpPr>
        <p:spPr>
          <a:xfrm>
            <a:off x="838200" y="5791200"/>
            <a:ext cx="7620000" cy="646331"/>
          </a:xfrm>
          <a:prstGeom prst="rect">
            <a:avLst/>
          </a:prstGeom>
        </p:spPr>
        <p:txBody>
          <a:bodyPr wrap="square">
            <a:spAutoFit/>
          </a:bodyPr>
          <a:lstStyle/>
          <a:p>
            <a:r>
              <a:rPr lang="en-IN" dirty="0" smtClean="0">
                <a:cs typeface="Segoe UI"/>
              </a:rPr>
              <a:t>Observation:</a:t>
            </a:r>
            <a:r>
              <a:rPr lang="en-US" dirty="0" smtClean="0">
                <a:cs typeface="Calibri"/>
              </a:rPr>
              <a:t> </a:t>
            </a:r>
          </a:p>
          <a:p>
            <a:r>
              <a:rPr lang="en-IN" dirty="0" smtClean="0">
                <a:cs typeface="Segoe UI"/>
              </a:rPr>
              <a:t>    Majority, 181 of the customers are Female whereas Male are 88.</a:t>
            </a:r>
            <a:r>
              <a:rPr lang="en-US" dirty="0" smtClean="0">
                <a:cs typeface="Segoe UI"/>
              </a:rPr>
              <a:t> </a:t>
            </a:r>
            <a:endParaRPr lang="en-US" dirty="0">
              <a:cs typeface="Segoe UI"/>
            </a:endParaRPr>
          </a:p>
        </p:txBody>
      </p:sp>
    </p:spTree>
    <p:extLst>
      <p:ext uri="{BB962C8B-B14F-4D97-AF65-F5344CB8AC3E}">
        <p14:creationId xmlns:p14="http://schemas.microsoft.com/office/powerpoint/2010/main" val="13423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7B3FD34B-C36D-422E-9D8A-4F414B7E6568}"/>
              </a:ext>
            </a:extLst>
          </p:cNvPr>
          <p:cNvPicPr>
            <a:picLocks noGrp="1" noChangeAspect="1"/>
          </p:cNvPicPr>
          <p:nvPr>
            <p:ph idx="1"/>
          </p:nvPr>
        </p:nvPicPr>
        <p:blipFill>
          <a:blip r:embed="rId2"/>
          <a:stretch>
            <a:fillRect/>
          </a:stretch>
        </p:blipFill>
        <p:spPr>
          <a:xfrm>
            <a:off x="1676400" y="304800"/>
            <a:ext cx="4609777" cy="4724400"/>
          </a:xfrm>
          <a:prstGeom prst="rect">
            <a:avLst/>
          </a:prstGeom>
        </p:spPr>
      </p:pic>
      <p:sp>
        <p:nvSpPr>
          <p:cNvPr id="5" name="Rectangle 4"/>
          <p:cNvSpPr/>
          <p:nvPr/>
        </p:nvSpPr>
        <p:spPr>
          <a:xfrm>
            <a:off x="1600200" y="5562600"/>
            <a:ext cx="6858000" cy="646331"/>
          </a:xfrm>
          <a:prstGeom prst="rect">
            <a:avLst/>
          </a:prstGeom>
        </p:spPr>
        <p:txBody>
          <a:bodyPr wrap="square">
            <a:spAutoFit/>
          </a:bodyPr>
          <a:lstStyle/>
          <a:p>
            <a:r>
              <a:rPr lang="en-IN" dirty="0" smtClean="0">
                <a:cs typeface="Segoe UI"/>
              </a:rPr>
              <a:t>Observation:</a:t>
            </a:r>
            <a:r>
              <a:rPr lang="en-US" dirty="0" smtClean="0">
                <a:cs typeface="Calibri"/>
              </a:rPr>
              <a:t> </a:t>
            </a:r>
          </a:p>
          <a:p>
            <a:r>
              <a:rPr lang="en-IN" dirty="0" smtClean="0">
                <a:cs typeface="Segoe UI"/>
              </a:rPr>
              <a:t>    </a:t>
            </a:r>
            <a:r>
              <a:rPr lang="en-US" dirty="0" smtClean="0">
                <a:cs typeface="Calibri"/>
              </a:rPr>
              <a:t> </a:t>
            </a:r>
            <a:r>
              <a:rPr lang="en-IN" dirty="0" smtClean="0">
                <a:ea typeface="+mn-lt"/>
                <a:cs typeface="+mn-lt"/>
              </a:rPr>
              <a:t>Majority, 81 of the customers are from age group 31-40 years.</a:t>
            </a:r>
            <a:endParaRPr lang="en-IN" dirty="0">
              <a:cs typeface="Segoe UI"/>
            </a:endParaRPr>
          </a:p>
        </p:txBody>
      </p:sp>
    </p:spTree>
    <p:extLst>
      <p:ext uri="{BB962C8B-B14F-4D97-AF65-F5344CB8AC3E}">
        <p14:creationId xmlns:p14="http://schemas.microsoft.com/office/powerpoint/2010/main" val="63505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1746BAB1-D623-4C34-A4F1-F4C4645DBB38}"/>
              </a:ext>
            </a:extLst>
          </p:cNvPr>
          <p:cNvPicPr>
            <a:picLocks noChangeAspect="1"/>
          </p:cNvPicPr>
          <p:nvPr/>
        </p:nvPicPr>
        <p:blipFill>
          <a:blip r:embed="rId2"/>
          <a:stretch>
            <a:fillRect/>
          </a:stretch>
        </p:blipFill>
        <p:spPr>
          <a:xfrm>
            <a:off x="1995813" y="67564"/>
            <a:ext cx="4538597" cy="4784519"/>
          </a:xfrm>
          <a:prstGeom prst="rect">
            <a:avLst/>
          </a:prstGeom>
        </p:spPr>
      </p:pic>
      <p:sp>
        <p:nvSpPr>
          <p:cNvPr id="5" name="TextBox 4">
            <a:extLst>
              <a:ext uri="{FF2B5EF4-FFF2-40B4-BE49-F238E27FC236}">
                <a16:creationId xmlns:a16="http://schemas.microsoft.com/office/drawing/2014/main" xmlns="" id="{83A8ABE6-04B6-4DA3-8E1A-977848FB0F8A}"/>
              </a:ext>
            </a:extLst>
          </p:cNvPr>
          <p:cNvSpPr txBox="1"/>
          <p:nvPr/>
        </p:nvSpPr>
        <p:spPr>
          <a:xfrm>
            <a:off x="245205" y="5638800"/>
            <a:ext cx="942374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endParaRPr lang="en-US" sz="2400" dirty="0" smtClean="0">
              <a:cs typeface="Calibri"/>
            </a:endParaRPr>
          </a:p>
          <a:p>
            <a:r>
              <a:rPr lang="en-US" sz="2400" dirty="0">
                <a:ea typeface="+mn-lt"/>
                <a:cs typeface="Calibri"/>
              </a:rPr>
              <a:t> </a:t>
            </a:r>
            <a:r>
              <a:rPr lang="en-US" sz="2400" dirty="0" smtClean="0">
                <a:ea typeface="+mn-lt"/>
                <a:cs typeface="Calibri"/>
              </a:rPr>
              <a:t>   </a:t>
            </a:r>
            <a:r>
              <a:rPr lang="en-IN" sz="2400" dirty="0" smtClean="0">
                <a:ea typeface="+mn-lt"/>
                <a:cs typeface="+mn-lt"/>
              </a:rPr>
              <a:t>Majority</a:t>
            </a:r>
            <a:r>
              <a:rPr lang="en-IN" sz="2400" dirty="0">
                <a:ea typeface="+mn-lt"/>
                <a:cs typeface="+mn-lt"/>
              </a:rPr>
              <a:t>, 58 of the customers placed the order from Delhi city.</a:t>
            </a:r>
            <a:endParaRPr lang="en-IN" sz="2400" dirty="0"/>
          </a:p>
        </p:txBody>
      </p:sp>
    </p:spTree>
    <p:extLst>
      <p:ext uri="{BB962C8B-B14F-4D97-AF65-F5344CB8AC3E}">
        <p14:creationId xmlns:p14="http://schemas.microsoft.com/office/powerpoint/2010/main" val="317533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xmlns="" id="{4E7690AA-9116-4BA8-9EB1-3FAE35AB0A42}"/>
              </a:ext>
            </a:extLst>
          </p:cNvPr>
          <p:cNvPicPr>
            <a:picLocks noGrp="1" noChangeAspect="1"/>
          </p:cNvPicPr>
          <p:nvPr>
            <p:ph idx="1"/>
          </p:nvPr>
        </p:nvPicPr>
        <p:blipFill>
          <a:blip r:embed="rId2"/>
          <a:stretch>
            <a:fillRect/>
          </a:stretch>
        </p:blipFill>
        <p:spPr>
          <a:xfrm>
            <a:off x="990600" y="457200"/>
            <a:ext cx="5867400" cy="5211092"/>
          </a:xfrm>
          <a:prstGeom prst="rect">
            <a:avLst/>
          </a:prstGeom>
        </p:spPr>
      </p:pic>
      <p:sp>
        <p:nvSpPr>
          <p:cNvPr id="5" name="Rectangle 4"/>
          <p:cNvSpPr/>
          <p:nvPr/>
        </p:nvSpPr>
        <p:spPr>
          <a:xfrm>
            <a:off x="762000" y="5715000"/>
            <a:ext cx="7924800" cy="646331"/>
          </a:xfrm>
          <a:prstGeom prst="rect">
            <a:avLst/>
          </a:prstGeom>
        </p:spPr>
        <p:txBody>
          <a:bodyPr wrap="square">
            <a:spAutoFit/>
          </a:bodyPr>
          <a:lstStyle/>
          <a:p>
            <a:r>
              <a:rPr lang="en-IN" dirty="0" smtClean="0">
                <a:cs typeface="Segoe UI"/>
              </a:rPr>
              <a:t>Observation:</a:t>
            </a:r>
            <a:r>
              <a:rPr lang="en-US" dirty="0" smtClean="0">
                <a:cs typeface="Calibri"/>
              </a:rPr>
              <a:t> </a:t>
            </a:r>
          </a:p>
          <a:p>
            <a:r>
              <a:rPr lang="en-IN" dirty="0" smtClean="0">
                <a:cs typeface="Segoe UI"/>
              </a:rPr>
              <a:t>   </a:t>
            </a:r>
            <a:r>
              <a:rPr lang="en-US" dirty="0" smtClean="0">
                <a:cs typeface="Calibri"/>
              </a:rPr>
              <a:t> </a:t>
            </a:r>
            <a:r>
              <a:rPr lang="en-IN" dirty="0" smtClean="0">
                <a:ea typeface="+mn-lt"/>
                <a:cs typeface="+mn-lt"/>
              </a:rPr>
              <a:t>Majority, 38 of the customers placed an order from the </a:t>
            </a:r>
            <a:r>
              <a:rPr lang="en-IN" dirty="0" err="1" smtClean="0">
                <a:ea typeface="+mn-lt"/>
                <a:cs typeface="+mn-lt"/>
              </a:rPr>
              <a:t>pincode</a:t>
            </a:r>
            <a:r>
              <a:rPr lang="en-IN" dirty="0" smtClean="0">
                <a:ea typeface="+mn-lt"/>
                <a:cs typeface="+mn-lt"/>
              </a:rPr>
              <a:t>      201308.</a:t>
            </a:r>
            <a:r>
              <a:rPr lang="en-US" dirty="0" smtClean="0">
                <a:cs typeface="Calibri"/>
              </a:rPr>
              <a:t> </a:t>
            </a:r>
            <a:endParaRPr lang="en-US" dirty="0">
              <a:cs typeface="Calibri"/>
            </a:endParaRPr>
          </a:p>
        </p:txBody>
      </p:sp>
    </p:spTree>
    <p:extLst>
      <p:ext uri="{BB962C8B-B14F-4D97-AF65-F5344CB8AC3E}">
        <p14:creationId xmlns:p14="http://schemas.microsoft.com/office/powerpoint/2010/main" val="959204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144</Words>
  <Application>Microsoft Office PowerPoint</Application>
  <PresentationFormat>On-screen Show (4:3)</PresentationFormat>
  <Paragraphs>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Project presentation on :-   CUSTOMER RETENTION ANALYSIS</vt:lpstr>
      <vt:lpstr>Table Of Contents :-</vt:lpstr>
      <vt:lpstr>        Conceptual Background of the Domain Problem</vt:lpstr>
      <vt:lpstr>      INTRODUCTION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CUSTOMER RETENTION ANALYSIS</dc:title>
  <dc:creator>admin</dc:creator>
  <cp:lastModifiedBy>admin</cp:lastModifiedBy>
  <cp:revision>7</cp:revision>
  <dcterms:created xsi:type="dcterms:W3CDTF">2021-09-14T05:48:50Z</dcterms:created>
  <dcterms:modified xsi:type="dcterms:W3CDTF">2021-09-14T09:48:06Z</dcterms:modified>
</cp:coreProperties>
</file>