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8" r:id="rId2"/>
    <p:sldId id="259" r:id="rId3"/>
    <p:sldId id="260" r:id="rId4"/>
    <p:sldId id="293" r:id="rId5"/>
    <p:sldId id="294" r:id="rId6"/>
    <p:sldId id="295" r:id="rId7"/>
    <p:sldId id="296" r:id="rId8"/>
    <p:sldId id="297" r:id="rId9"/>
    <p:sldId id="298" r:id="rId10"/>
    <p:sldId id="299" r:id="rId11"/>
    <p:sldId id="300" r:id="rId12"/>
    <p:sldId id="301" r:id="rId13"/>
    <p:sldId id="302" r:id="rId14"/>
    <p:sldId id="303" r:id="rId15"/>
    <p:sldId id="304" r:id="rId16"/>
    <p:sldId id="305" r:id="rId17"/>
    <p:sldId id="306" r:id="rId18"/>
    <p:sldId id="307" r:id="rId19"/>
    <p:sldId id="308" r:id="rId20"/>
    <p:sldId id="309" r:id="rId21"/>
    <p:sldId id="310" r:id="rId22"/>
    <p:sldId id="311" r:id="rId23"/>
    <p:sldId id="312" r:id="rId24"/>
    <p:sldId id="313" r:id="rId25"/>
    <p:sldId id="314" r:id="rId26"/>
    <p:sldId id="315" r:id="rId27"/>
    <p:sldId id="316" r:id="rId28"/>
    <p:sldId id="317" r:id="rId29"/>
    <p:sldId id="318" r:id="rId30"/>
    <p:sldId id="319"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ED92E-1297-46C7-9CF8-7622865B5FDD}" type="datetimeFigureOut">
              <a:rPr lang="en-US" smtClean="0"/>
              <a:t>11/28/2021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6787FA-8DFC-42DA-9823-2758B6D33386}" type="slidenum">
              <a:rPr lang="en-US" smtClean="0"/>
              <a:t>‹#›</a:t>
            </a:fld>
            <a:endParaRPr lang="en-US"/>
          </a:p>
        </p:txBody>
      </p:sp>
    </p:spTree>
    <p:extLst>
      <p:ext uri="{BB962C8B-B14F-4D97-AF65-F5344CB8AC3E}">
        <p14:creationId xmlns:p14="http://schemas.microsoft.com/office/powerpoint/2010/main" val="21644734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9453D8C-C229-4928-BC5D-5D5D26348892}" type="slidenum">
              <a:rPr lang="en-IN" smtClean="0"/>
              <a:t>28</a:t>
            </a:fld>
            <a:endParaRPr lang="en-IN"/>
          </a:p>
        </p:txBody>
      </p:sp>
    </p:spTree>
    <p:extLst>
      <p:ext uri="{BB962C8B-B14F-4D97-AF65-F5344CB8AC3E}">
        <p14:creationId xmlns:p14="http://schemas.microsoft.com/office/powerpoint/2010/main" val="7617801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9453D8C-C229-4928-BC5D-5D5D26348892}" type="slidenum">
              <a:rPr lang="en-IN" smtClean="0"/>
              <a:t>29</a:t>
            </a:fld>
            <a:endParaRPr lang="en-IN"/>
          </a:p>
        </p:txBody>
      </p:sp>
    </p:spTree>
    <p:extLst>
      <p:ext uri="{BB962C8B-B14F-4D97-AF65-F5344CB8AC3E}">
        <p14:creationId xmlns:p14="http://schemas.microsoft.com/office/powerpoint/2010/main" val="29578353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C233116-6592-4F3B-9C0F-2935DB208859}" type="datetimeFigureOut">
              <a:rPr lang="en-US" smtClean="0"/>
              <a:t>11/28/2021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C54732-E6CB-4A97-98FC-D93B3A6071C9}" type="slidenum">
              <a:rPr lang="en-US" smtClean="0"/>
              <a:t>‹#›</a:t>
            </a:fld>
            <a:endParaRPr lang="en-US"/>
          </a:p>
        </p:txBody>
      </p:sp>
    </p:spTree>
    <p:extLst>
      <p:ext uri="{BB962C8B-B14F-4D97-AF65-F5344CB8AC3E}">
        <p14:creationId xmlns:p14="http://schemas.microsoft.com/office/powerpoint/2010/main" val="660024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C233116-6592-4F3B-9C0F-2935DB208859}" type="datetimeFigureOut">
              <a:rPr lang="en-US" smtClean="0"/>
              <a:t>11/28/2021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C54732-E6CB-4A97-98FC-D93B3A6071C9}" type="slidenum">
              <a:rPr lang="en-US" smtClean="0"/>
              <a:t>‹#›</a:t>
            </a:fld>
            <a:endParaRPr lang="en-US"/>
          </a:p>
        </p:txBody>
      </p:sp>
    </p:spTree>
    <p:extLst>
      <p:ext uri="{BB962C8B-B14F-4D97-AF65-F5344CB8AC3E}">
        <p14:creationId xmlns:p14="http://schemas.microsoft.com/office/powerpoint/2010/main" val="6750538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C233116-6592-4F3B-9C0F-2935DB208859}" type="datetimeFigureOut">
              <a:rPr lang="en-US" smtClean="0"/>
              <a:t>11/28/2021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C54732-E6CB-4A97-98FC-D93B3A6071C9}" type="slidenum">
              <a:rPr lang="en-US" smtClean="0"/>
              <a:t>‹#›</a:t>
            </a:fld>
            <a:endParaRPr lang="en-US"/>
          </a:p>
        </p:txBody>
      </p:sp>
    </p:spTree>
    <p:extLst>
      <p:ext uri="{BB962C8B-B14F-4D97-AF65-F5344CB8AC3E}">
        <p14:creationId xmlns:p14="http://schemas.microsoft.com/office/powerpoint/2010/main" val="12243897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C233116-6592-4F3B-9C0F-2935DB208859}" type="datetimeFigureOut">
              <a:rPr lang="en-US" smtClean="0"/>
              <a:t>11/28/2021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C54732-E6CB-4A97-98FC-D93B3A6071C9}" type="slidenum">
              <a:rPr lang="en-US" smtClean="0"/>
              <a:t>‹#›</a:t>
            </a:fld>
            <a:endParaRPr lang="en-US"/>
          </a:p>
        </p:txBody>
      </p:sp>
    </p:spTree>
    <p:extLst>
      <p:ext uri="{BB962C8B-B14F-4D97-AF65-F5344CB8AC3E}">
        <p14:creationId xmlns:p14="http://schemas.microsoft.com/office/powerpoint/2010/main" val="2403753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C233116-6592-4F3B-9C0F-2935DB208859}" type="datetimeFigureOut">
              <a:rPr lang="en-US" smtClean="0"/>
              <a:t>11/28/2021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C54732-E6CB-4A97-98FC-D93B3A6071C9}" type="slidenum">
              <a:rPr lang="en-US" smtClean="0"/>
              <a:t>‹#›</a:t>
            </a:fld>
            <a:endParaRPr lang="en-US"/>
          </a:p>
        </p:txBody>
      </p:sp>
    </p:spTree>
    <p:extLst>
      <p:ext uri="{BB962C8B-B14F-4D97-AF65-F5344CB8AC3E}">
        <p14:creationId xmlns:p14="http://schemas.microsoft.com/office/powerpoint/2010/main" val="34030312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C233116-6592-4F3B-9C0F-2935DB208859}" type="datetimeFigureOut">
              <a:rPr lang="en-US" smtClean="0"/>
              <a:t>11/28/2021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C54732-E6CB-4A97-98FC-D93B3A6071C9}" type="slidenum">
              <a:rPr lang="en-US" smtClean="0"/>
              <a:t>‹#›</a:t>
            </a:fld>
            <a:endParaRPr lang="en-US"/>
          </a:p>
        </p:txBody>
      </p:sp>
    </p:spTree>
    <p:extLst>
      <p:ext uri="{BB962C8B-B14F-4D97-AF65-F5344CB8AC3E}">
        <p14:creationId xmlns:p14="http://schemas.microsoft.com/office/powerpoint/2010/main" val="20709524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C233116-6592-4F3B-9C0F-2935DB208859}" type="datetimeFigureOut">
              <a:rPr lang="en-US" smtClean="0"/>
              <a:t>11/28/2021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DC54732-E6CB-4A97-98FC-D93B3A6071C9}" type="slidenum">
              <a:rPr lang="en-US" smtClean="0"/>
              <a:t>‹#›</a:t>
            </a:fld>
            <a:endParaRPr lang="en-US"/>
          </a:p>
        </p:txBody>
      </p:sp>
    </p:spTree>
    <p:extLst>
      <p:ext uri="{BB962C8B-B14F-4D97-AF65-F5344CB8AC3E}">
        <p14:creationId xmlns:p14="http://schemas.microsoft.com/office/powerpoint/2010/main" val="10552891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C233116-6592-4F3B-9C0F-2935DB208859}" type="datetimeFigureOut">
              <a:rPr lang="en-US" smtClean="0"/>
              <a:t>11/28/2021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DC54732-E6CB-4A97-98FC-D93B3A6071C9}" type="slidenum">
              <a:rPr lang="en-US" smtClean="0"/>
              <a:t>‹#›</a:t>
            </a:fld>
            <a:endParaRPr lang="en-US"/>
          </a:p>
        </p:txBody>
      </p:sp>
    </p:spTree>
    <p:extLst>
      <p:ext uri="{BB962C8B-B14F-4D97-AF65-F5344CB8AC3E}">
        <p14:creationId xmlns:p14="http://schemas.microsoft.com/office/powerpoint/2010/main" val="35104736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233116-6592-4F3B-9C0F-2935DB208859}" type="datetimeFigureOut">
              <a:rPr lang="en-US" smtClean="0"/>
              <a:t>11/28/2021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DC54732-E6CB-4A97-98FC-D93B3A6071C9}" type="slidenum">
              <a:rPr lang="en-US" smtClean="0"/>
              <a:t>‹#›</a:t>
            </a:fld>
            <a:endParaRPr lang="en-US"/>
          </a:p>
        </p:txBody>
      </p:sp>
    </p:spTree>
    <p:extLst>
      <p:ext uri="{BB962C8B-B14F-4D97-AF65-F5344CB8AC3E}">
        <p14:creationId xmlns:p14="http://schemas.microsoft.com/office/powerpoint/2010/main" val="16905370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C233116-6592-4F3B-9C0F-2935DB208859}" type="datetimeFigureOut">
              <a:rPr lang="en-US" smtClean="0"/>
              <a:t>11/28/2021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C54732-E6CB-4A97-98FC-D93B3A6071C9}" type="slidenum">
              <a:rPr lang="en-US" smtClean="0"/>
              <a:t>‹#›</a:t>
            </a:fld>
            <a:endParaRPr lang="en-US"/>
          </a:p>
        </p:txBody>
      </p:sp>
    </p:spTree>
    <p:extLst>
      <p:ext uri="{BB962C8B-B14F-4D97-AF65-F5344CB8AC3E}">
        <p14:creationId xmlns:p14="http://schemas.microsoft.com/office/powerpoint/2010/main" val="28775787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C233116-6592-4F3B-9C0F-2935DB208859}" type="datetimeFigureOut">
              <a:rPr lang="en-US" smtClean="0"/>
              <a:t>11/28/2021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C54732-E6CB-4A97-98FC-D93B3A6071C9}" type="slidenum">
              <a:rPr lang="en-US" smtClean="0"/>
              <a:t>‹#›</a:t>
            </a:fld>
            <a:endParaRPr lang="en-US"/>
          </a:p>
        </p:txBody>
      </p:sp>
    </p:spTree>
    <p:extLst>
      <p:ext uri="{BB962C8B-B14F-4D97-AF65-F5344CB8AC3E}">
        <p14:creationId xmlns:p14="http://schemas.microsoft.com/office/powerpoint/2010/main" val="40119917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233116-6592-4F3B-9C0F-2935DB208859}" type="datetimeFigureOut">
              <a:rPr lang="en-US" smtClean="0"/>
              <a:t>11/28/2021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C54732-E6CB-4A97-98FC-D93B3A6071C9}" type="slidenum">
              <a:rPr lang="en-US" smtClean="0"/>
              <a:t>‹#›</a:t>
            </a:fld>
            <a:endParaRPr lang="en-US"/>
          </a:p>
        </p:txBody>
      </p:sp>
    </p:spTree>
    <p:extLst>
      <p:ext uri="{BB962C8B-B14F-4D97-AF65-F5344CB8AC3E}">
        <p14:creationId xmlns:p14="http://schemas.microsoft.com/office/powerpoint/2010/main" val="27680764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33.png"/><Relationship Id="rId4" Type="http://schemas.openxmlformats.org/officeDocument/2006/relationships/image" Target="../media/image32.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s://blog-india-travel.blogspot.com/2012/01/cheap-airline-travel-india-from-uk.html" TargetMode="External"/><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45963F3A-C6AF-48A9-9A00-592DE82137E6}"/>
              </a:ext>
            </a:extLst>
          </p:cNvPr>
          <p:cNvSpPr txBox="1"/>
          <p:nvPr/>
        </p:nvSpPr>
        <p:spPr>
          <a:xfrm>
            <a:off x="0" y="408562"/>
            <a:ext cx="12192000" cy="1723549"/>
          </a:xfrm>
          <a:prstGeom prst="rect">
            <a:avLst/>
          </a:prstGeom>
          <a:noFill/>
        </p:spPr>
        <p:txBody>
          <a:bodyPr wrap="square">
            <a:spAutoFit/>
          </a:bodyPr>
          <a:lstStyle/>
          <a:p>
            <a:pPr algn="ctr"/>
            <a:r>
              <a:rPr lang="en-US" sz="4000" b="1" dirty="0">
                <a:ln/>
                <a:solidFill>
                  <a:srgbClr val="C00000"/>
                </a:solidFill>
                <a:latin typeface="Bookman Old Style" panose="02050604050505020204" pitchFamily="18" charset="0"/>
              </a:rPr>
              <a:t>Presentation on</a:t>
            </a:r>
          </a:p>
          <a:p>
            <a:pPr algn="ctr"/>
            <a:r>
              <a:rPr lang="en-US" sz="4800" b="1" u="sng" dirty="0">
                <a:ln/>
                <a:solidFill>
                  <a:schemeClr val="accent6">
                    <a:lumMod val="50000"/>
                  </a:schemeClr>
                </a:solidFill>
                <a:latin typeface="Bookman Old Style" panose="02050604050505020204" pitchFamily="18" charset="0"/>
              </a:rPr>
              <a:t>Flight Price Prediction</a:t>
            </a:r>
            <a:endParaRPr lang="en-IN" sz="4800" b="1" u="sng" dirty="0">
              <a:ln/>
              <a:solidFill>
                <a:schemeClr val="accent6">
                  <a:lumMod val="50000"/>
                </a:schemeClr>
              </a:solidFill>
              <a:latin typeface="Bookman Old Style" panose="02050604050505020204" pitchFamily="18" charset="0"/>
            </a:endParaRPr>
          </a:p>
          <a:p>
            <a:pPr algn="ctr"/>
            <a:r>
              <a:rPr lang="en-US" sz="1800" b="1" dirty="0">
                <a:ln/>
                <a:solidFill>
                  <a:srgbClr val="C00000"/>
                </a:solidFill>
                <a:latin typeface="Bookman Old Style" panose="02050604050505020204" pitchFamily="18" charset="0"/>
              </a:rPr>
              <a:t> </a:t>
            </a:r>
          </a:p>
        </p:txBody>
      </p:sp>
      <p:sp>
        <p:nvSpPr>
          <p:cNvPr id="6" name="TextBox 5">
            <a:extLst>
              <a:ext uri="{FF2B5EF4-FFF2-40B4-BE49-F238E27FC236}">
                <a16:creationId xmlns:a16="http://schemas.microsoft.com/office/drawing/2014/main" id="{F4CCC374-E49C-4494-A74A-831F58302C49}"/>
              </a:ext>
            </a:extLst>
          </p:cNvPr>
          <p:cNvSpPr txBox="1"/>
          <p:nvPr/>
        </p:nvSpPr>
        <p:spPr>
          <a:xfrm>
            <a:off x="5019472" y="5428033"/>
            <a:ext cx="6284068" cy="584775"/>
          </a:xfrm>
          <a:prstGeom prst="rect">
            <a:avLst/>
          </a:prstGeom>
          <a:noFill/>
        </p:spPr>
        <p:txBody>
          <a:bodyPr wrap="square" rtlCol="0">
            <a:spAutoFit/>
          </a:bodyPr>
          <a:lstStyle/>
          <a:p>
            <a:r>
              <a:rPr lang="en-US" sz="3200" b="1" dirty="0">
                <a:solidFill>
                  <a:schemeClr val="accent6">
                    <a:lumMod val="50000"/>
                  </a:schemeClr>
                </a:solidFill>
                <a:latin typeface="Bookman Old Style" panose="02050604050505020204" pitchFamily="18" charset="0"/>
              </a:rPr>
              <a:t>Presented By: </a:t>
            </a:r>
            <a:r>
              <a:rPr lang="en-US" sz="3200" b="1" dirty="0" smtClean="0">
                <a:solidFill>
                  <a:srgbClr val="C00000"/>
                </a:solidFill>
                <a:latin typeface="Bookman Old Style" panose="02050604050505020204" pitchFamily="18" charset="0"/>
              </a:rPr>
              <a:t>VIVEK ANAND</a:t>
            </a:r>
            <a:endParaRPr lang="en-IN" sz="3200" b="1" dirty="0">
              <a:solidFill>
                <a:srgbClr val="C00000"/>
              </a:solidFill>
              <a:latin typeface="Bookman Old Style" panose="02050604050505020204" pitchFamily="18" charset="0"/>
            </a:endParaRPr>
          </a:p>
        </p:txBody>
      </p:sp>
    </p:spTree>
    <p:extLst>
      <p:ext uri="{BB962C8B-B14F-4D97-AF65-F5344CB8AC3E}">
        <p14:creationId xmlns:p14="http://schemas.microsoft.com/office/powerpoint/2010/main" val="42261671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947EE0E-D8D1-424B-A86E-452CF853C01A}"/>
              </a:ext>
            </a:extLst>
          </p:cNvPr>
          <p:cNvSpPr txBox="1"/>
          <p:nvPr/>
        </p:nvSpPr>
        <p:spPr>
          <a:xfrm>
            <a:off x="0" y="65314"/>
            <a:ext cx="12154784" cy="553998"/>
          </a:xfrm>
          <a:prstGeom prst="rect">
            <a:avLst/>
          </a:prstGeom>
          <a:noFill/>
        </p:spPr>
        <p:txBody>
          <a:bodyPr wrap="square" rtlCol="0">
            <a:spAutoFit/>
          </a:bodyPr>
          <a:lstStyle/>
          <a:p>
            <a:pPr algn="ctr"/>
            <a:r>
              <a:rPr lang="en-US" sz="3000" u="sng" dirty="0">
                <a:solidFill>
                  <a:schemeClr val="accent6">
                    <a:lumMod val="50000"/>
                  </a:schemeClr>
                </a:solidFill>
                <a:latin typeface="Bookman Old Style" panose="02050604050505020204" pitchFamily="18" charset="0"/>
              </a:rPr>
              <a:t>Univariate Analysis: Visualizing Counts of Categorical Variables</a:t>
            </a:r>
            <a:endParaRPr lang="en-IN" sz="3000" u="sng" dirty="0">
              <a:solidFill>
                <a:schemeClr val="accent6">
                  <a:lumMod val="50000"/>
                </a:schemeClr>
              </a:solidFill>
              <a:latin typeface="Bookman Old Style" panose="02050604050505020204" pitchFamily="18" charset="0"/>
            </a:endParaRPr>
          </a:p>
        </p:txBody>
      </p:sp>
      <p:sp>
        <p:nvSpPr>
          <p:cNvPr id="3" name="TextBox 2">
            <a:extLst>
              <a:ext uri="{FF2B5EF4-FFF2-40B4-BE49-F238E27FC236}">
                <a16:creationId xmlns:a16="http://schemas.microsoft.com/office/drawing/2014/main" id="{8F3C7031-7ED9-4406-8AB6-208A323FE67F}"/>
              </a:ext>
            </a:extLst>
          </p:cNvPr>
          <p:cNvSpPr txBox="1"/>
          <p:nvPr/>
        </p:nvSpPr>
        <p:spPr>
          <a:xfrm>
            <a:off x="8686801" y="4247234"/>
            <a:ext cx="2987040" cy="1754326"/>
          </a:xfrm>
          <a:prstGeom prst="rect">
            <a:avLst/>
          </a:prstGeom>
          <a:noFill/>
        </p:spPr>
        <p:txBody>
          <a:bodyPr wrap="square" rtlCol="0">
            <a:spAutoFit/>
          </a:bodyPr>
          <a:lstStyle/>
          <a:p>
            <a:pPr marL="285750" indent="-285750" algn="just">
              <a:buFont typeface="Wingdings" panose="05000000000000000000" pitchFamily="2" charset="2"/>
              <a:buChar char="§"/>
            </a:pPr>
            <a:r>
              <a:rPr lang="en-US" b="1" i="0" dirty="0" err="1">
                <a:effectLst/>
                <a:latin typeface="Century" panose="02040604050505020304" pitchFamily="18" charset="0"/>
              </a:rPr>
              <a:t>Meal_availability</a:t>
            </a:r>
            <a:r>
              <a:rPr lang="en-US" b="1" i="0" dirty="0">
                <a:effectLst/>
                <a:latin typeface="Century" panose="02040604050505020304" pitchFamily="18" charset="0"/>
              </a:rPr>
              <a:t>:</a:t>
            </a:r>
            <a:r>
              <a:rPr lang="en-US" b="0" i="0" dirty="0">
                <a:effectLst/>
                <a:latin typeface="Century" panose="02040604050505020304" pitchFamily="18" charset="0"/>
              </a:rPr>
              <a:t> Most of the flights providing free meals and only few flights are not providing any meals.</a:t>
            </a:r>
          </a:p>
          <a:p>
            <a:endParaRPr lang="en-IN" dirty="0"/>
          </a:p>
        </p:txBody>
      </p:sp>
      <p:sp>
        <p:nvSpPr>
          <p:cNvPr id="12" name="TextBox 11">
            <a:extLst>
              <a:ext uri="{FF2B5EF4-FFF2-40B4-BE49-F238E27FC236}">
                <a16:creationId xmlns:a16="http://schemas.microsoft.com/office/drawing/2014/main" id="{51552E52-C6B9-4825-B201-DD6D8078AAF9}"/>
              </a:ext>
            </a:extLst>
          </p:cNvPr>
          <p:cNvSpPr txBox="1"/>
          <p:nvPr/>
        </p:nvSpPr>
        <p:spPr>
          <a:xfrm>
            <a:off x="819149" y="4247234"/>
            <a:ext cx="2910839" cy="2585323"/>
          </a:xfrm>
          <a:prstGeom prst="rect">
            <a:avLst/>
          </a:prstGeom>
          <a:noFill/>
        </p:spPr>
        <p:txBody>
          <a:bodyPr wrap="square">
            <a:spAutoFit/>
          </a:bodyPr>
          <a:lstStyle/>
          <a:p>
            <a:pPr marL="285750" indent="-285750" algn="just">
              <a:buFont typeface="Wingdings" panose="05000000000000000000" pitchFamily="2" charset="2"/>
              <a:buChar char="§"/>
            </a:pPr>
            <a:r>
              <a:rPr lang="en-US" b="1" i="0" dirty="0">
                <a:effectLst/>
                <a:latin typeface="Century" panose="02040604050505020304" pitchFamily="18" charset="0"/>
              </a:rPr>
              <a:t>Airline:</a:t>
            </a:r>
            <a:r>
              <a:rPr lang="en-US" b="0" i="0" dirty="0">
                <a:effectLst/>
                <a:latin typeface="Century" panose="02040604050505020304" pitchFamily="18" charset="0"/>
              </a:rPr>
              <a:t> From the pie plot we can infer that there are more number of flights of "Air India", "Vistara" and "Indigo" compared to others. Also, the count of </a:t>
            </a:r>
            <a:r>
              <a:rPr lang="en-US" b="0" i="0" dirty="0" err="1">
                <a:effectLst/>
                <a:latin typeface="Century" panose="02040604050505020304" pitchFamily="18" charset="0"/>
              </a:rPr>
              <a:t>Spicejet</a:t>
            </a:r>
            <a:r>
              <a:rPr lang="en-US" b="0" i="0" dirty="0">
                <a:effectLst/>
                <a:latin typeface="Century" panose="02040604050505020304" pitchFamily="18" charset="0"/>
              </a:rPr>
              <a:t> flights are very less.</a:t>
            </a:r>
          </a:p>
        </p:txBody>
      </p:sp>
      <p:sp>
        <p:nvSpPr>
          <p:cNvPr id="14" name="TextBox 13">
            <a:extLst>
              <a:ext uri="{FF2B5EF4-FFF2-40B4-BE49-F238E27FC236}">
                <a16:creationId xmlns:a16="http://schemas.microsoft.com/office/drawing/2014/main" id="{AEFA827A-2BD9-479C-BC4D-8213FC644889}"/>
              </a:ext>
            </a:extLst>
          </p:cNvPr>
          <p:cNvSpPr txBox="1"/>
          <p:nvPr/>
        </p:nvSpPr>
        <p:spPr>
          <a:xfrm>
            <a:off x="4905375" y="4247234"/>
            <a:ext cx="2987040" cy="2585323"/>
          </a:xfrm>
          <a:prstGeom prst="rect">
            <a:avLst/>
          </a:prstGeom>
          <a:noFill/>
        </p:spPr>
        <p:txBody>
          <a:bodyPr wrap="square">
            <a:spAutoFit/>
          </a:bodyPr>
          <a:lstStyle/>
          <a:p>
            <a:pPr marL="285750" indent="-285750" algn="just">
              <a:buFont typeface="Wingdings" panose="05000000000000000000" pitchFamily="2" charset="2"/>
              <a:buChar char="§"/>
            </a:pPr>
            <a:r>
              <a:rPr lang="en-US" b="1" i="0" dirty="0" err="1">
                <a:effectLst/>
                <a:latin typeface="Century" panose="02040604050505020304" pitchFamily="18" charset="0"/>
              </a:rPr>
              <a:t>Number_of_stops</a:t>
            </a:r>
            <a:r>
              <a:rPr lang="en-US" b="1" i="0" dirty="0">
                <a:effectLst/>
                <a:latin typeface="Century" panose="02040604050505020304" pitchFamily="18" charset="0"/>
              </a:rPr>
              <a:t>:</a:t>
            </a:r>
            <a:r>
              <a:rPr lang="en-US" b="0" i="0" dirty="0">
                <a:effectLst/>
                <a:latin typeface="Century" panose="02040604050505020304" pitchFamily="18" charset="0"/>
              </a:rPr>
              <a:t> From the above pie plot we can infer that 64% of the flights have only 1 stop during the journey and some of the flights (20.6%) have 2 stops where only few flights have 3 and 4 stops.</a:t>
            </a:r>
          </a:p>
        </p:txBody>
      </p:sp>
      <p:pic>
        <p:nvPicPr>
          <p:cNvPr id="4098" name="Picture 2">
            <a:extLst>
              <a:ext uri="{FF2B5EF4-FFF2-40B4-BE49-F238E27FC236}">
                <a16:creationId xmlns:a16="http://schemas.microsoft.com/office/drawing/2014/main" id="{18E6956D-87C2-4FDE-B049-C380AADC9B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2528" y="599159"/>
            <a:ext cx="7877175" cy="3648075"/>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CC128678-D5F1-4290-9D5F-0897D33F8D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72506" y="856334"/>
            <a:ext cx="3419475" cy="3390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24117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0AB3637-ECAA-44E8-9590-8C5079C53390}"/>
              </a:ext>
            </a:extLst>
          </p:cNvPr>
          <p:cNvSpPr txBox="1"/>
          <p:nvPr/>
        </p:nvSpPr>
        <p:spPr>
          <a:xfrm>
            <a:off x="0" y="223740"/>
            <a:ext cx="12191999" cy="553998"/>
          </a:xfrm>
          <a:prstGeom prst="rect">
            <a:avLst/>
          </a:prstGeom>
          <a:noFill/>
        </p:spPr>
        <p:txBody>
          <a:bodyPr wrap="square" rtlCol="0">
            <a:spAutoFit/>
          </a:bodyPr>
          <a:lstStyle/>
          <a:p>
            <a:pPr algn="ctr"/>
            <a:r>
              <a:rPr lang="en-US" sz="3000" u="sng" dirty="0">
                <a:solidFill>
                  <a:schemeClr val="accent6">
                    <a:lumMod val="50000"/>
                  </a:schemeClr>
                </a:solidFill>
                <a:latin typeface="Bookman Old Style" panose="02050604050505020204" pitchFamily="18" charset="0"/>
              </a:rPr>
              <a:t>Univariate Analysis: Visualizing Counts of Categorical Variables</a:t>
            </a:r>
            <a:endParaRPr lang="en-IN" sz="3000" u="sng" dirty="0">
              <a:solidFill>
                <a:schemeClr val="accent6">
                  <a:lumMod val="50000"/>
                </a:schemeClr>
              </a:solidFill>
              <a:latin typeface="Bookman Old Style" panose="02050604050505020204" pitchFamily="18" charset="0"/>
            </a:endParaRPr>
          </a:p>
        </p:txBody>
      </p:sp>
      <p:sp>
        <p:nvSpPr>
          <p:cNvPr id="10" name="TextBox 9">
            <a:extLst>
              <a:ext uri="{FF2B5EF4-FFF2-40B4-BE49-F238E27FC236}">
                <a16:creationId xmlns:a16="http://schemas.microsoft.com/office/drawing/2014/main" id="{0DC59AE1-29A6-4685-917A-6A9E6B2270A2}"/>
              </a:ext>
            </a:extLst>
          </p:cNvPr>
          <p:cNvSpPr txBox="1"/>
          <p:nvPr/>
        </p:nvSpPr>
        <p:spPr>
          <a:xfrm>
            <a:off x="457200" y="4945224"/>
            <a:ext cx="5514394" cy="1200329"/>
          </a:xfrm>
          <a:prstGeom prst="rect">
            <a:avLst/>
          </a:prstGeom>
          <a:noFill/>
        </p:spPr>
        <p:txBody>
          <a:bodyPr wrap="square">
            <a:spAutoFit/>
          </a:bodyPr>
          <a:lstStyle/>
          <a:p>
            <a:pPr marL="285750" indent="-285750" algn="just">
              <a:buFont typeface="Wingdings" panose="05000000000000000000" pitchFamily="2" charset="2"/>
              <a:buChar char="v"/>
            </a:pPr>
            <a:r>
              <a:rPr lang="en-US" b="1" i="0" dirty="0">
                <a:effectLst/>
                <a:latin typeface="Century" panose="02040604050505020304" pitchFamily="18" charset="0"/>
              </a:rPr>
              <a:t>Source:</a:t>
            </a:r>
            <a:r>
              <a:rPr lang="en-US" b="0" i="0" dirty="0">
                <a:effectLst/>
                <a:latin typeface="Century" panose="02040604050505020304" pitchFamily="18" charset="0"/>
              </a:rPr>
              <a:t> From the count plot we can observe more number of flights are from Mumbai, New Delhi, Jaipur, Kolkata and Bangalore. Only few flights are from Hyderabad.</a:t>
            </a:r>
          </a:p>
        </p:txBody>
      </p:sp>
      <p:sp>
        <p:nvSpPr>
          <p:cNvPr id="14" name="TextBox 13">
            <a:extLst>
              <a:ext uri="{FF2B5EF4-FFF2-40B4-BE49-F238E27FC236}">
                <a16:creationId xmlns:a16="http://schemas.microsoft.com/office/drawing/2014/main" id="{530982B8-4305-4C0D-857F-F279A58E6A99}"/>
              </a:ext>
            </a:extLst>
          </p:cNvPr>
          <p:cNvSpPr txBox="1"/>
          <p:nvPr/>
        </p:nvSpPr>
        <p:spPr>
          <a:xfrm>
            <a:off x="6158204" y="4945224"/>
            <a:ext cx="5645019" cy="923330"/>
          </a:xfrm>
          <a:prstGeom prst="rect">
            <a:avLst/>
          </a:prstGeom>
          <a:noFill/>
        </p:spPr>
        <p:txBody>
          <a:bodyPr wrap="square">
            <a:spAutoFit/>
          </a:bodyPr>
          <a:lstStyle/>
          <a:p>
            <a:pPr marL="285750" indent="-285750" algn="just">
              <a:buFont typeface="Wingdings" panose="05000000000000000000" pitchFamily="2" charset="2"/>
              <a:buChar char="v"/>
            </a:pPr>
            <a:r>
              <a:rPr lang="en-US" b="1" i="0" dirty="0">
                <a:effectLst/>
                <a:latin typeface="Century" panose="02040604050505020304" pitchFamily="18" charset="0"/>
              </a:rPr>
              <a:t>Destination:</a:t>
            </a:r>
            <a:r>
              <a:rPr lang="en-US" b="0" i="0" dirty="0">
                <a:effectLst/>
                <a:latin typeface="Century" panose="02040604050505020304" pitchFamily="18" charset="0"/>
              </a:rPr>
              <a:t> More number of flights are heading towards Lucknow, New Delhi and Kolkata. Only few flights are travelling to Hyderabad.</a:t>
            </a:r>
          </a:p>
        </p:txBody>
      </p:sp>
      <p:pic>
        <p:nvPicPr>
          <p:cNvPr id="5122" name="Picture 2">
            <a:extLst>
              <a:ext uri="{FF2B5EF4-FFF2-40B4-BE49-F238E27FC236}">
                <a16:creationId xmlns:a16="http://schemas.microsoft.com/office/drawing/2014/main" id="{33C6B39A-E5D8-4341-AF2B-D11D28DE09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6388" y="777738"/>
            <a:ext cx="8486775" cy="3790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43370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BF699C6-067A-4F83-A1A2-6F2D5FC2593E}"/>
              </a:ext>
            </a:extLst>
          </p:cNvPr>
          <p:cNvSpPr txBox="1"/>
          <p:nvPr/>
        </p:nvSpPr>
        <p:spPr>
          <a:xfrm>
            <a:off x="0" y="242595"/>
            <a:ext cx="12191999" cy="553998"/>
          </a:xfrm>
          <a:prstGeom prst="rect">
            <a:avLst/>
          </a:prstGeom>
          <a:noFill/>
        </p:spPr>
        <p:txBody>
          <a:bodyPr wrap="square">
            <a:spAutoFit/>
          </a:bodyPr>
          <a:lstStyle/>
          <a:p>
            <a:pPr algn="ctr"/>
            <a:r>
              <a:rPr lang="en-US" sz="3000" u="sng" spc="50" dirty="0">
                <a:ln w="0"/>
                <a:solidFill>
                  <a:schemeClr val="accent6">
                    <a:lumMod val="50000"/>
                  </a:schemeClr>
                </a:solidFill>
                <a:effectLst>
                  <a:innerShdw blurRad="63500" dist="50800" dir="13500000">
                    <a:srgbClr val="000000">
                      <a:alpha val="50000"/>
                    </a:srgbClr>
                  </a:innerShdw>
                </a:effectLst>
                <a:latin typeface="Bookman Old Style" panose="02050604050505020204" pitchFamily="18" charset="0"/>
              </a:rPr>
              <a:t>Bivariate Analysis: Visualizing Categorical Variables vs Price</a:t>
            </a:r>
            <a:endParaRPr lang="en-IN" sz="3000" u="sng" spc="50" dirty="0">
              <a:ln w="0"/>
              <a:solidFill>
                <a:schemeClr val="accent6">
                  <a:lumMod val="50000"/>
                </a:schemeClr>
              </a:solidFill>
              <a:effectLst>
                <a:innerShdw blurRad="63500" dist="50800" dir="13500000">
                  <a:srgbClr val="000000">
                    <a:alpha val="50000"/>
                  </a:srgbClr>
                </a:innerShdw>
              </a:effectLst>
              <a:latin typeface="Bookman Old Style" panose="02050604050505020204" pitchFamily="18" charset="0"/>
            </a:endParaRPr>
          </a:p>
        </p:txBody>
      </p:sp>
      <p:sp>
        <p:nvSpPr>
          <p:cNvPr id="13" name="TextBox 12">
            <a:extLst>
              <a:ext uri="{FF2B5EF4-FFF2-40B4-BE49-F238E27FC236}">
                <a16:creationId xmlns:a16="http://schemas.microsoft.com/office/drawing/2014/main" id="{F6BDDA2A-6F3E-4B81-A53A-98EC6D810421}"/>
              </a:ext>
            </a:extLst>
          </p:cNvPr>
          <p:cNvSpPr txBox="1"/>
          <p:nvPr/>
        </p:nvSpPr>
        <p:spPr>
          <a:xfrm>
            <a:off x="190500" y="4168444"/>
            <a:ext cx="11630025" cy="2585323"/>
          </a:xfrm>
          <a:prstGeom prst="rect">
            <a:avLst/>
          </a:prstGeom>
          <a:noFill/>
        </p:spPr>
        <p:txBody>
          <a:bodyPr wrap="square">
            <a:spAutoFit/>
          </a:bodyPr>
          <a:lstStyle/>
          <a:p>
            <a:pPr algn="just"/>
            <a:endParaRPr lang="en-US" b="1" i="0" dirty="0">
              <a:effectLst/>
              <a:latin typeface="Century" panose="02040604050505020304" pitchFamily="18" charset="0"/>
            </a:endParaRPr>
          </a:p>
          <a:p>
            <a:pPr marL="285750" indent="-285750" algn="just">
              <a:buFont typeface="Wingdings" panose="05000000000000000000" pitchFamily="2" charset="2"/>
              <a:buChar char="ü"/>
            </a:pPr>
            <a:r>
              <a:rPr lang="en-US" b="1" i="0" dirty="0">
                <a:effectLst/>
                <a:latin typeface="Century" panose="02040604050505020304" pitchFamily="18" charset="0"/>
              </a:rPr>
              <a:t>Airline vs Price:</a:t>
            </a:r>
            <a:r>
              <a:rPr lang="en-US" b="0" i="0" dirty="0">
                <a:effectLst/>
                <a:latin typeface="Century" panose="02040604050505020304" pitchFamily="18" charset="0"/>
              </a:rPr>
              <a:t> From the bar plot we can notice "Vistara" and "Air India" airlines have highest ticket prices compared to other airlines.</a:t>
            </a:r>
          </a:p>
          <a:p>
            <a:pPr marL="285750" indent="-285750" algn="just">
              <a:buFont typeface="Wingdings" panose="05000000000000000000" pitchFamily="2" charset="2"/>
              <a:buChar char="ü"/>
            </a:pPr>
            <a:r>
              <a:rPr lang="en-US" b="1" i="0" dirty="0" err="1">
                <a:effectLst/>
                <a:latin typeface="Century" panose="02040604050505020304" pitchFamily="18" charset="0"/>
              </a:rPr>
              <a:t>Number_of_stops</a:t>
            </a:r>
            <a:r>
              <a:rPr lang="en-US" b="1" i="0" dirty="0">
                <a:effectLst/>
                <a:latin typeface="Century" panose="02040604050505020304" pitchFamily="18" charset="0"/>
              </a:rPr>
              <a:t> vs Price:</a:t>
            </a:r>
            <a:r>
              <a:rPr lang="en-US" b="0" i="0" dirty="0">
                <a:effectLst/>
                <a:latin typeface="Century" panose="02040604050505020304" pitchFamily="18" charset="0"/>
              </a:rPr>
              <a:t> From the strip plot we can notice the flights which have 1 and 2 stops between source and destination have highest ticket prices compared to others. The airlines which have 4 stops during the journey have very less ticket price. So we can say as the stops increases, ticket price decreases.</a:t>
            </a:r>
          </a:p>
          <a:p>
            <a:pPr marL="285750" indent="-285750" algn="just">
              <a:buFont typeface="Wingdings" panose="05000000000000000000" pitchFamily="2" charset="2"/>
              <a:buChar char="ü"/>
            </a:pPr>
            <a:r>
              <a:rPr lang="en-US" b="1" i="0" dirty="0" err="1">
                <a:effectLst/>
                <a:latin typeface="Century" panose="02040604050505020304" pitchFamily="18" charset="0"/>
              </a:rPr>
              <a:t>Meal_availability</a:t>
            </a:r>
            <a:r>
              <a:rPr lang="en-US" b="1" i="0" dirty="0">
                <a:effectLst/>
                <a:latin typeface="Century" panose="02040604050505020304" pitchFamily="18" charset="0"/>
              </a:rPr>
              <a:t> vs Price:</a:t>
            </a:r>
            <a:r>
              <a:rPr lang="en-US" b="0" i="0" dirty="0">
                <a:effectLst/>
                <a:latin typeface="Century" panose="02040604050505020304" pitchFamily="18" charset="0"/>
              </a:rPr>
              <a:t> The boxplot shows the flights having Free meal facility have high ticket prices.</a:t>
            </a:r>
          </a:p>
        </p:txBody>
      </p:sp>
      <p:pic>
        <p:nvPicPr>
          <p:cNvPr id="6146" name="Picture 2">
            <a:extLst>
              <a:ext uri="{FF2B5EF4-FFF2-40B4-BE49-F238E27FC236}">
                <a16:creationId xmlns:a16="http://schemas.microsoft.com/office/drawing/2014/main" id="{5706C07F-629F-4719-8508-D4057FA78E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796593"/>
            <a:ext cx="7886700" cy="3518232"/>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94F3E21F-B2FC-4533-BB95-76350109B0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86701" y="796593"/>
            <a:ext cx="4305299" cy="3371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06103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5985F55-E716-413D-8A24-783AB4C92437}"/>
              </a:ext>
            </a:extLst>
          </p:cNvPr>
          <p:cNvSpPr txBox="1"/>
          <p:nvPr/>
        </p:nvSpPr>
        <p:spPr>
          <a:xfrm>
            <a:off x="0" y="167951"/>
            <a:ext cx="12191999" cy="553998"/>
          </a:xfrm>
          <a:prstGeom prst="rect">
            <a:avLst/>
          </a:prstGeom>
          <a:noFill/>
        </p:spPr>
        <p:txBody>
          <a:bodyPr wrap="square">
            <a:spAutoFit/>
          </a:bodyPr>
          <a:lstStyle/>
          <a:p>
            <a:pPr algn="ctr"/>
            <a:r>
              <a:rPr lang="en-US" sz="3000" u="sng" spc="50" dirty="0">
                <a:ln w="0"/>
                <a:solidFill>
                  <a:schemeClr val="accent6">
                    <a:lumMod val="50000"/>
                  </a:schemeClr>
                </a:solidFill>
                <a:effectLst>
                  <a:innerShdw blurRad="63500" dist="50800" dir="13500000">
                    <a:srgbClr val="000000">
                      <a:alpha val="50000"/>
                    </a:srgbClr>
                  </a:innerShdw>
                </a:effectLst>
                <a:latin typeface="Bookman Old Style" panose="02050604050505020204" pitchFamily="18" charset="0"/>
              </a:rPr>
              <a:t>Bivariate Analysis: Visualizing Categorical Variables vs Price</a:t>
            </a:r>
            <a:endParaRPr lang="en-IN" sz="3000" u="sng" spc="50" dirty="0">
              <a:ln w="0"/>
              <a:solidFill>
                <a:schemeClr val="accent6">
                  <a:lumMod val="50000"/>
                </a:schemeClr>
              </a:solidFill>
              <a:effectLst>
                <a:innerShdw blurRad="63500" dist="50800" dir="13500000">
                  <a:srgbClr val="000000">
                    <a:alpha val="50000"/>
                  </a:srgbClr>
                </a:innerShdw>
              </a:effectLst>
              <a:latin typeface="Bookman Old Style" panose="02050604050505020204" pitchFamily="18" charset="0"/>
            </a:endParaRPr>
          </a:p>
        </p:txBody>
      </p:sp>
      <p:sp>
        <p:nvSpPr>
          <p:cNvPr id="11" name="TextBox 10">
            <a:extLst>
              <a:ext uri="{FF2B5EF4-FFF2-40B4-BE49-F238E27FC236}">
                <a16:creationId xmlns:a16="http://schemas.microsoft.com/office/drawing/2014/main" id="{1AEF5FB7-6BC3-41D2-BD88-7572E3F3216B}"/>
              </a:ext>
            </a:extLst>
          </p:cNvPr>
          <p:cNvSpPr txBox="1"/>
          <p:nvPr/>
        </p:nvSpPr>
        <p:spPr>
          <a:xfrm>
            <a:off x="413657" y="5159428"/>
            <a:ext cx="5682342" cy="1200329"/>
          </a:xfrm>
          <a:prstGeom prst="rect">
            <a:avLst/>
          </a:prstGeom>
          <a:noFill/>
        </p:spPr>
        <p:txBody>
          <a:bodyPr wrap="square">
            <a:spAutoFit/>
          </a:bodyPr>
          <a:lstStyle/>
          <a:p>
            <a:pPr marL="285750" indent="-285750" algn="just">
              <a:buFont typeface="Wingdings" panose="05000000000000000000" pitchFamily="2" charset="2"/>
              <a:buChar char="ü"/>
            </a:pPr>
            <a:r>
              <a:rPr lang="en-US" b="1" i="0" dirty="0">
                <a:effectLst/>
                <a:latin typeface="Century" panose="02040604050505020304" pitchFamily="18" charset="0"/>
              </a:rPr>
              <a:t>Source vs Price:</a:t>
            </a:r>
            <a:r>
              <a:rPr lang="en-US" b="0" i="0" dirty="0">
                <a:effectLst/>
                <a:latin typeface="Century" panose="02040604050505020304" pitchFamily="18" charset="0"/>
              </a:rPr>
              <a:t> From the box plot we can observe the flights from Kolkata are having somewhat higher prices compared to other sources.</a:t>
            </a:r>
          </a:p>
        </p:txBody>
      </p:sp>
      <p:sp>
        <p:nvSpPr>
          <p:cNvPr id="13" name="TextBox 12">
            <a:extLst>
              <a:ext uri="{FF2B5EF4-FFF2-40B4-BE49-F238E27FC236}">
                <a16:creationId xmlns:a16="http://schemas.microsoft.com/office/drawing/2014/main" id="{348191B9-4F10-4C43-A055-366776070F5E}"/>
              </a:ext>
            </a:extLst>
          </p:cNvPr>
          <p:cNvSpPr txBox="1"/>
          <p:nvPr/>
        </p:nvSpPr>
        <p:spPr>
          <a:xfrm>
            <a:off x="6419850" y="5159428"/>
            <a:ext cx="5358493" cy="923330"/>
          </a:xfrm>
          <a:prstGeom prst="rect">
            <a:avLst/>
          </a:prstGeom>
          <a:noFill/>
        </p:spPr>
        <p:txBody>
          <a:bodyPr wrap="square">
            <a:spAutoFit/>
          </a:bodyPr>
          <a:lstStyle/>
          <a:p>
            <a:pPr marL="285750" indent="-285750" algn="just">
              <a:buFont typeface="Wingdings" panose="05000000000000000000" pitchFamily="2" charset="2"/>
              <a:buChar char="ü"/>
            </a:pPr>
            <a:r>
              <a:rPr lang="en-US" b="1" i="0" dirty="0">
                <a:effectLst/>
                <a:latin typeface="Century" panose="02040604050505020304" pitchFamily="18" charset="0"/>
              </a:rPr>
              <a:t>Destination vs Price:</a:t>
            </a:r>
            <a:r>
              <a:rPr lang="en-US" b="0" i="0" dirty="0">
                <a:effectLst/>
                <a:latin typeface="Century" panose="02040604050505020304" pitchFamily="18" charset="0"/>
              </a:rPr>
              <a:t> From the boxen plot we can notice that the flights travelling to Goa have higher flight ticket prices.</a:t>
            </a:r>
          </a:p>
        </p:txBody>
      </p:sp>
      <p:pic>
        <p:nvPicPr>
          <p:cNvPr id="7170" name="Picture 2">
            <a:extLst>
              <a:ext uri="{FF2B5EF4-FFF2-40B4-BE49-F238E27FC236}">
                <a16:creationId xmlns:a16="http://schemas.microsoft.com/office/drawing/2014/main" id="{4CDB2104-335C-4786-8DD0-4F3708F9F3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3950" y="721949"/>
            <a:ext cx="10201275" cy="4371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71959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AECC92A-59A1-4219-BA6F-5858516AB17E}"/>
              </a:ext>
            </a:extLst>
          </p:cNvPr>
          <p:cNvSpPr txBox="1"/>
          <p:nvPr/>
        </p:nvSpPr>
        <p:spPr>
          <a:xfrm>
            <a:off x="0" y="167951"/>
            <a:ext cx="12192000" cy="553998"/>
          </a:xfrm>
          <a:prstGeom prst="rect">
            <a:avLst/>
          </a:prstGeom>
          <a:noFill/>
        </p:spPr>
        <p:txBody>
          <a:bodyPr wrap="square">
            <a:spAutoFit/>
          </a:bodyPr>
          <a:lstStyle/>
          <a:p>
            <a:pPr algn="ctr"/>
            <a:r>
              <a:rPr lang="en-US" sz="3000" u="sng" spc="50" dirty="0">
                <a:ln w="0"/>
                <a:solidFill>
                  <a:schemeClr val="accent6">
                    <a:lumMod val="50000"/>
                  </a:schemeClr>
                </a:solidFill>
                <a:effectLst>
                  <a:innerShdw blurRad="63500" dist="50800" dir="13500000">
                    <a:srgbClr val="000000">
                      <a:alpha val="50000"/>
                    </a:srgbClr>
                  </a:innerShdw>
                </a:effectLst>
                <a:latin typeface="Bookman Old Style" panose="02050604050505020204" pitchFamily="18" charset="0"/>
              </a:rPr>
              <a:t>Bivariate Analysis: Visualizing Numerical Variables vs Price</a:t>
            </a:r>
            <a:endParaRPr lang="en-IN" sz="3000" u="sng" spc="50" dirty="0">
              <a:ln w="0"/>
              <a:solidFill>
                <a:schemeClr val="accent6">
                  <a:lumMod val="50000"/>
                </a:schemeClr>
              </a:solidFill>
              <a:effectLst>
                <a:innerShdw blurRad="63500" dist="50800" dir="13500000">
                  <a:srgbClr val="000000">
                    <a:alpha val="50000"/>
                  </a:srgbClr>
                </a:innerShdw>
              </a:effectLst>
              <a:latin typeface="Bookman Old Style" panose="02050604050505020204" pitchFamily="18" charset="0"/>
            </a:endParaRPr>
          </a:p>
        </p:txBody>
      </p:sp>
      <p:pic>
        <p:nvPicPr>
          <p:cNvPr id="8194" name="Picture 2">
            <a:extLst>
              <a:ext uri="{FF2B5EF4-FFF2-40B4-BE49-F238E27FC236}">
                <a16:creationId xmlns:a16="http://schemas.microsoft.com/office/drawing/2014/main" id="{FFD6776B-0691-4281-A216-F369450096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4187" y="721948"/>
            <a:ext cx="7897813" cy="6136051"/>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5F091AB1-D012-4717-ADB5-FB1A6C34856A}"/>
              </a:ext>
            </a:extLst>
          </p:cNvPr>
          <p:cNvSpPr txBox="1"/>
          <p:nvPr/>
        </p:nvSpPr>
        <p:spPr>
          <a:xfrm>
            <a:off x="171450" y="1447801"/>
            <a:ext cx="4122737" cy="4247317"/>
          </a:xfrm>
          <a:prstGeom prst="rect">
            <a:avLst/>
          </a:prstGeom>
          <a:noFill/>
        </p:spPr>
        <p:txBody>
          <a:bodyPr wrap="square">
            <a:spAutoFit/>
          </a:bodyPr>
          <a:lstStyle/>
          <a:p>
            <a:pPr marL="285750" indent="-285750" algn="just">
              <a:buFont typeface="Wingdings" panose="05000000000000000000" pitchFamily="2" charset="2"/>
              <a:buChar char="Ø"/>
            </a:pPr>
            <a:r>
              <a:rPr lang="en-US" b="1" i="0" dirty="0" err="1">
                <a:effectLst/>
                <a:latin typeface="Century" panose="02040604050505020304" pitchFamily="18" charset="0"/>
              </a:rPr>
              <a:t>Departure_Hour</a:t>
            </a:r>
            <a:r>
              <a:rPr lang="en-US" b="1" i="0" dirty="0">
                <a:effectLst/>
                <a:latin typeface="Century" panose="02040604050505020304" pitchFamily="18" charset="0"/>
              </a:rPr>
              <a:t> vs Price:</a:t>
            </a:r>
            <a:r>
              <a:rPr lang="en-US" b="0" i="0" dirty="0">
                <a:effectLst/>
                <a:latin typeface="Century" panose="02040604050505020304" pitchFamily="18" charset="0"/>
              </a:rPr>
              <a:t> From the bar plot and line plot we can see that there are some flights departing in the early morning 3 AM having most expensive ticket prices compared to late morning flights. We can also observe the flight ticket prices are higher during afternoon (may fluctuate) and it decreases in the evening.</a:t>
            </a:r>
          </a:p>
          <a:p>
            <a:pPr algn="just"/>
            <a:endParaRPr lang="en-US" b="0" i="0" dirty="0">
              <a:effectLst/>
              <a:latin typeface="Century" panose="02040604050505020304" pitchFamily="18" charset="0"/>
            </a:endParaRPr>
          </a:p>
          <a:p>
            <a:pPr marL="285750" indent="-285750" algn="just">
              <a:buFont typeface="Wingdings" panose="05000000000000000000" pitchFamily="2" charset="2"/>
              <a:buChar char="Ø"/>
            </a:pPr>
            <a:r>
              <a:rPr lang="en-US" b="1" i="0" dirty="0" err="1">
                <a:effectLst/>
                <a:latin typeface="Century" panose="02040604050505020304" pitchFamily="18" charset="0"/>
              </a:rPr>
              <a:t>Departure_Min</a:t>
            </a:r>
            <a:r>
              <a:rPr lang="en-US" b="1" i="0" dirty="0">
                <a:effectLst/>
                <a:latin typeface="Century" panose="02040604050505020304" pitchFamily="18" charset="0"/>
              </a:rPr>
              <a:t> vs Price:</a:t>
            </a:r>
            <a:r>
              <a:rPr lang="en-US" b="0" i="0" dirty="0">
                <a:effectLst/>
                <a:latin typeface="Century" panose="02040604050505020304" pitchFamily="18" charset="0"/>
              </a:rPr>
              <a:t> The boxen plot and line plot gives there is no significant difference between price and departure min.</a:t>
            </a:r>
          </a:p>
        </p:txBody>
      </p:sp>
    </p:spTree>
    <p:extLst>
      <p:ext uri="{BB962C8B-B14F-4D97-AF65-F5344CB8AC3E}">
        <p14:creationId xmlns:p14="http://schemas.microsoft.com/office/powerpoint/2010/main" val="20067393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398B882-F10B-4837-8CC3-87CF2A7EA9FA}"/>
              </a:ext>
            </a:extLst>
          </p:cNvPr>
          <p:cNvSpPr txBox="1"/>
          <p:nvPr/>
        </p:nvSpPr>
        <p:spPr>
          <a:xfrm>
            <a:off x="0" y="12679"/>
            <a:ext cx="12191999" cy="553998"/>
          </a:xfrm>
          <a:prstGeom prst="rect">
            <a:avLst/>
          </a:prstGeom>
          <a:noFill/>
        </p:spPr>
        <p:txBody>
          <a:bodyPr wrap="square">
            <a:spAutoFit/>
          </a:bodyPr>
          <a:lstStyle/>
          <a:p>
            <a:pPr algn="ctr"/>
            <a:r>
              <a:rPr lang="en-US" sz="3000" u="sng" spc="50" dirty="0">
                <a:ln w="0"/>
                <a:solidFill>
                  <a:schemeClr val="accent6">
                    <a:lumMod val="50000"/>
                  </a:schemeClr>
                </a:solidFill>
                <a:effectLst>
                  <a:innerShdw blurRad="63500" dist="50800" dir="13500000">
                    <a:srgbClr val="000000">
                      <a:alpha val="50000"/>
                    </a:srgbClr>
                  </a:innerShdw>
                </a:effectLst>
                <a:latin typeface="Bookman Old Style" panose="02050604050505020204" pitchFamily="18" charset="0"/>
              </a:rPr>
              <a:t>Bivariate Analysis: Visualizing Numerical Variables vs Price</a:t>
            </a:r>
            <a:endParaRPr lang="en-IN" sz="3000" u="sng" spc="50" dirty="0">
              <a:ln w="0"/>
              <a:solidFill>
                <a:schemeClr val="accent6">
                  <a:lumMod val="50000"/>
                </a:schemeClr>
              </a:solidFill>
              <a:effectLst>
                <a:innerShdw blurRad="63500" dist="50800" dir="13500000">
                  <a:srgbClr val="000000">
                    <a:alpha val="50000"/>
                  </a:srgbClr>
                </a:innerShdw>
              </a:effectLst>
              <a:latin typeface="Bookman Old Style" panose="02050604050505020204" pitchFamily="18" charset="0"/>
            </a:endParaRPr>
          </a:p>
        </p:txBody>
      </p:sp>
      <p:pic>
        <p:nvPicPr>
          <p:cNvPr id="9218" name="Picture 2">
            <a:extLst>
              <a:ext uri="{FF2B5EF4-FFF2-40B4-BE49-F238E27FC236}">
                <a16:creationId xmlns:a16="http://schemas.microsoft.com/office/drawing/2014/main" id="{B3F06DED-3EA8-4F2F-B96B-6983F12DFE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52975" y="566677"/>
            <a:ext cx="7439025" cy="6278644"/>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4F92D7DB-16D4-48F3-B3EC-B982786A1586}"/>
              </a:ext>
            </a:extLst>
          </p:cNvPr>
          <p:cNvSpPr txBox="1"/>
          <p:nvPr/>
        </p:nvSpPr>
        <p:spPr>
          <a:xfrm>
            <a:off x="228600" y="1447800"/>
            <a:ext cx="4524375" cy="4524315"/>
          </a:xfrm>
          <a:prstGeom prst="rect">
            <a:avLst/>
          </a:prstGeom>
          <a:noFill/>
        </p:spPr>
        <p:txBody>
          <a:bodyPr wrap="square">
            <a:spAutoFit/>
          </a:bodyPr>
          <a:lstStyle/>
          <a:p>
            <a:pPr marL="285750" indent="-285750" algn="just">
              <a:buFont typeface="Wingdings" panose="05000000000000000000" pitchFamily="2" charset="2"/>
              <a:buChar char="Ø"/>
            </a:pPr>
            <a:r>
              <a:rPr lang="en-US" b="1" i="0" dirty="0" err="1">
                <a:effectLst/>
                <a:latin typeface="Century" panose="02040604050505020304" pitchFamily="18" charset="0"/>
              </a:rPr>
              <a:t>Arrival_Hour</a:t>
            </a:r>
            <a:r>
              <a:rPr lang="en-US" b="1" i="0" dirty="0">
                <a:effectLst/>
                <a:latin typeface="Century" panose="02040604050505020304" pitchFamily="18" charset="0"/>
              </a:rPr>
              <a:t> vs Price:</a:t>
            </a:r>
            <a:r>
              <a:rPr lang="en-US" b="0" i="0" dirty="0">
                <a:effectLst/>
                <a:latin typeface="Century" panose="02040604050505020304" pitchFamily="18" charset="0"/>
              </a:rPr>
              <a:t> From the bar plot and line plot we can observe that very few flights are arriving in the early morning that is 0 to 6 AM they have very less ticket price. Also, the flights which are arriving in the afternoon and evening have somewhat higher price. So, we can </a:t>
            </a:r>
            <a:r>
              <a:rPr lang="en-US" b="0" i="0" dirty="0" err="1">
                <a:effectLst/>
                <a:latin typeface="Century" panose="02040604050505020304" pitchFamily="18" charset="0"/>
              </a:rPr>
              <a:t>conlude</a:t>
            </a:r>
            <a:r>
              <a:rPr lang="en-US" b="0" i="0" dirty="0">
                <a:effectLst/>
                <a:latin typeface="Century" panose="02040604050505020304" pitchFamily="18" charset="0"/>
              </a:rPr>
              <a:t> this column has some positive correlation with price.</a:t>
            </a:r>
          </a:p>
          <a:p>
            <a:pPr algn="just"/>
            <a:endParaRPr lang="en-US" b="0" i="0" dirty="0">
              <a:effectLst/>
              <a:latin typeface="Century" panose="02040604050505020304" pitchFamily="18" charset="0"/>
            </a:endParaRPr>
          </a:p>
          <a:p>
            <a:pPr marL="285750" indent="-285750" algn="just">
              <a:buFont typeface="Wingdings" panose="05000000000000000000" pitchFamily="2" charset="2"/>
              <a:buChar char="Ø"/>
            </a:pPr>
            <a:r>
              <a:rPr lang="en-US" b="1" i="0" dirty="0" err="1">
                <a:effectLst/>
                <a:latin typeface="Century" panose="02040604050505020304" pitchFamily="18" charset="0"/>
              </a:rPr>
              <a:t>Arrival_Min</a:t>
            </a:r>
            <a:r>
              <a:rPr lang="en-US" b="1" i="0" dirty="0">
                <a:effectLst/>
                <a:latin typeface="Century" panose="02040604050505020304" pitchFamily="18" charset="0"/>
              </a:rPr>
              <a:t> vs Price:</a:t>
            </a:r>
            <a:r>
              <a:rPr lang="en-US" b="0" i="0" dirty="0">
                <a:effectLst/>
                <a:latin typeface="Century" panose="02040604050505020304" pitchFamily="18" charset="0"/>
              </a:rPr>
              <a:t> There is no significant difference between this feature and price. We can say flight ticket prices are not much dependent on the </a:t>
            </a:r>
            <a:r>
              <a:rPr lang="en-US" b="0" i="0" dirty="0" err="1">
                <a:effectLst/>
                <a:latin typeface="Century" panose="02040604050505020304" pitchFamily="18" charset="0"/>
              </a:rPr>
              <a:t>Arrival_min</a:t>
            </a:r>
            <a:r>
              <a:rPr lang="en-US" b="0" i="0" dirty="0">
                <a:effectLst/>
                <a:latin typeface="Century" panose="02040604050505020304" pitchFamily="18" charset="0"/>
              </a:rPr>
              <a:t>.</a:t>
            </a:r>
          </a:p>
        </p:txBody>
      </p:sp>
    </p:spTree>
    <p:extLst>
      <p:ext uri="{BB962C8B-B14F-4D97-AF65-F5344CB8AC3E}">
        <p14:creationId xmlns:p14="http://schemas.microsoft.com/office/powerpoint/2010/main" val="2825404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9F499A1-E8B0-4675-9EB5-F3E2DE70E79A}"/>
              </a:ext>
            </a:extLst>
          </p:cNvPr>
          <p:cNvSpPr txBox="1"/>
          <p:nvPr/>
        </p:nvSpPr>
        <p:spPr>
          <a:xfrm>
            <a:off x="523783" y="257452"/>
            <a:ext cx="11221374" cy="553998"/>
          </a:xfrm>
          <a:prstGeom prst="rect">
            <a:avLst/>
          </a:prstGeom>
          <a:noFill/>
        </p:spPr>
        <p:txBody>
          <a:bodyPr wrap="square">
            <a:spAutoFit/>
          </a:bodyPr>
          <a:lstStyle/>
          <a:p>
            <a:r>
              <a:rPr lang="en-US" sz="3000" u="sng" dirty="0">
                <a:solidFill>
                  <a:schemeClr val="accent6">
                    <a:lumMod val="50000"/>
                  </a:schemeClr>
                </a:solidFill>
                <a:latin typeface="Bookman Old Style" panose="02050604050505020204" pitchFamily="18" charset="0"/>
              </a:rPr>
              <a:t>Identifying the outliers using box plot</a:t>
            </a:r>
            <a:endParaRPr lang="en-IN" sz="3000" u="sng" dirty="0">
              <a:solidFill>
                <a:schemeClr val="accent6">
                  <a:lumMod val="50000"/>
                </a:schemeClr>
              </a:solidFill>
              <a:latin typeface="Bookman Old Style" panose="02050604050505020204" pitchFamily="18" charset="0"/>
            </a:endParaRPr>
          </a:p>
        </p:txBody>
      </p:sp>
      <p:sp>
        <p:nvSpPr>
          <p:cNvPr id="6" name="TextBox 5">
            <a:extLst>
              <a:ext uri="{FF2B5EF4-FFF2-40B4-BE49-F238E27FC236}">
                <a16:creationId xmlns:a16="http://schemas.microsoft.com/office/drawing/2014/main" id="{833AEE86-E731-40A7-871A-7B0BF8FE22D3}"/>
              </a:ext>
            </a:extLst>
          </p:cNvPr>
          <p:cNvSpPr txBox="1"/>
          <p:nvPr/>
        </p:nvSpPr>
        <p:spPr>
          <a:xfrm>
            <a:off x="6096000" y="1145218"/>
            <a:ext cx="5790136" cy="5355312"/>
          </a:xfrm>
          <a:prstGeom prst="rect">
            <a:avLst/>
          </a:prstGeom>
          <a:noFill/>
        </p:spPr>
        <p:txBody>
          <a:bodyPr wrap="square">
            <a:spAutoFit/>
          </a:bodyPr>
          <a:lstStyle/>
          <a:p>
            <a:pPr marL="285750" indent="-285750" algn="just">
              <a:buFont typeface="Wingdings" panose="05000000000000000000" pitchFamily="2" charset="2"/>
              <a:buChar char="ü"/>
            </a:pPr>
            <a:r>
              <a:rPr lang="en-US" b="0" i="0" dirty="0">
                <a:effectLst/>
                <a:latin typeface="Century" panose="02040604050505020304" pitchFamily="18" charset="0"/>
              </a:rPr>
              <a:t>A box plot is used to summarize data sets by using the box and whisker plot method. This function helps to understand the data summary properly. Box plots can be very useful when we want to know how the data is distributed and spread. Three types of quartiles are used in the box plot to plot the data. These values include the median, maximum, minimum, upper-quartile, and lower-quartile statistical values. A box plot summarizes this data in the 25</a:t>
            </a:r>
            <a:r>
              <a:rPr lang="en-US" b="0" i="0" baseline="30000" dirty="0">
                <a:effectLst/>
                <a:latin typeface="Century" panose="02040604050505020304" pitchFamily="18" charset="0"/>
              </a:rPr>
              <a:t>th</a:t>
            </a:r>
            <a:r>
              <a:rPr lang="en-US" b="0" i="0" dirty="0">
                <a:effectLst/>
                <a:latin typeface="Century" panose="02040604050505020304" pitchFamily="18" charset="0"/>
              </a:rPr>
              <a:t>, 50</a:t>
            </a:r>
            <a:r>
              <a:rPr lang="en-US" b="0" i="0" baseline="30000" dirty="0">
                <a:effectLst/>
                <a:latin typeface="Century" panose="02040604050505020304" pitchFamily="18" charset="0"/>
              </a:rPr>
              <a:t>th</a:t>
            </a:r>
            <a:r>
              <a:rPr lang="en-US" b="0" i="0" dirty="0">
                <a:effectLst/>
                <a:latin typeface="Century" panose="02040604050505020304" pitchFamily="18" charset="0"/>
              </a:rPr>
              <a:t>, and 75</a:t>
            </a:r>
            <a:r>
              <a:rPr lang="en-US" b="0" i="0" baseline="30000" dirty="0">
                <a:effectLst/>
                <a:latin typeface="Century" panose="02040604050505020304" pitchFamily="18" charset="0"/>
              </a:rPr>
              <a:t>th</a:t>
            </a:r>
            <a:r>
              <a:rPr lang="en-US" b="0" i="0" dirty="0">
                <a:effectLst/>
                <a:latin typeface="Century" panose="02040604050505020304" pitchFamily="18" charset="0"/>
              </a:rPr>
              <a:t> percentiles.</a:t>
            </a:r>
          </a:p>
          <a:p>
            <a:endParaRPr lang="en-US" dirty="0">
              <a:solidFill>
                <a:srgbClr val="000000"/>
              </a:solidFill>
              <a:latin typeface="Helvetica Neue"/>
            </a:endParaRPr>
          </a:p>
          <a:p>
            <a:pPr marL="285750" indent="-285750" algn="just">
              <a:buFont typeface="Wingdings" panose="05000000000000000000" pitchFamily="2" charset="2"/>
              <a:buChar char="Ø"/>
            </a:pPr>
            <a:r>
              <a:rPr lang="en-US" b="0" i="0" dirty="0">
                <a:effectLst/>
                <a:latin typeface="Century" panose="02040604050505020304" pitchFamily="18" charset="0"/>
              </a:rPr>
              <a:t>From the box plot we can notice </a:t>
            </a:r>
            <a:r>
              <a:rPr lang="en-US" dirty="0">
                <a:latin typeface="Century" panose="02040604050505020304" pitchFamily="18" charset="0"/>
              </a:rPr>
              <a:t>t</a:t>
            </a:r>
            <a:r>
              <a:rPr lang="en-US" b="0" i="0" dirty="0">
                <a:effectLst/>
                <a:latin typeface="Century" panose="02040604050505020304" pitchFamily="18" charset="0"/>
              </a:rPr>
              <a:t>he outliers present in </a:t>
            </a:r>
            <a:r>
              <a:rPr lang="en-US" b="0" i="0" dirty="0" err="1">
                <a:effectLst/>
                <a:latin typeface="Century" panose="02040604050505020304" pitchFamily="18" charset="0"/>
              </a:rPr>
              <a:t>Number_of_stops</a:t>
            </a:r>
            <a:r>
              <a:rPr lang="en-US" b="0" i="0" dirty="0">
                <a:effectLst/>
                <a:latin typeface="Century" panose="02040604050505020304" pitchFamily="18" charset="0"/>
              </a:rPr>
              <a:t> and "Price" columns.</a:t>
            </a:r>
          </a:p>
          <a:p>
            <a:pPr marL="285750" indent="-285750" algn="just">
              <a:buFont typeface="Wingdings" panose="05000000000000000000" pitchFamily="2" charset="2"/>
              <a:buChar char="Ø"/>
            </a:pPr>
            <a:r>
              <a:rPr lang="en-US" b="0" i="0" dirty="0">
                <a:effectLst/>
                <a:latin typeface="Century" panose="02040604050505020304" pitchFamily="18" charset="0"/>
              </a:rPr>
              <a:t>Since Price is our target column and </a:t>
            </a:r>
            <a:r>
              <a:rPr lang="en-US" b="0" i="0" dirty="0" err="1">
                <a:effectLst/>
                <a:latin typeface="Century" panose="02040604050505020304" pitchFamily="18" charset="0"/>
              </a:rPr>
              <a:t>Number_of_stops</a:t>
            </a:r>
            <a:r>
              <a:rPr lang="en-US" b="0" i="0" dirty="0">
                <a:effectLst/>
                <a:latin typeface="Century" panose="02040604050505020304" pitchFamily="18" charset="0"/>
              </a:rPr>
              <a:t> is our categorical variable so no need to remove outliers in this columns. Finally there is no need to remove outliers in the dataset.</a:t>
            </a:r>
          </a:p>
          <a:p>
            <a:pPr marL="285750" indent="-285750" algn="just">
              <a:buFont typeface="Wingdings" panose="05000000000000000000" pitchFamily="2" charset="2"/>
              <a:buChar char="ü"/>
            </a:pPr>
            <a:endParaRPr lang="en-IN" dirty="0">
              <a:latin typeface="Century" panose="02040604050505020304" pitchFamily="18" charset="0"/>
            </a:endParaRPr>
          </a:p>
        </p:txBody>
      </p:sp>
      <p:pic>
        <p:nvPicPr>
          <p:cNvPr id="12290" name="Picture 2">
            <a:extLst>
              <a:ext uri="{FF2B5EF4-FFF2-40B4-BE49-F238E27FC236}">
                <a16:creationId xmlns:a16="http://schemas.microsoft.com/office/drawing/2014/main" id="{06959852-026F-419F-A164-AF8F34EB92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470" y="963851"/>
            <a:ext cx="6096000" cy="5798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72714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805E9A8-D5F9-43B1-BF61-19E1E9845D15}"/>
              </a:ext>
            </a:extLst>
          </p:cNvPr>
          <p:cNvSpPr txBox="1"/>
          <p:nvPr/>
        </p:nvSpPr>
        <p:spPr>
          <a:xfrm>
            <a:off x="793100" y="-38462"/>
            <a:ext cx="10935479" cy="553998"/>
          </a:xfrm>
          <a:prstGeom prst="rect">
            <a:avLst/>
          </a:prstGeom>
          <a:noFill/>
        </p:spPr>
        <p:txBody>
          <a:bodyPr wrap="square">
            <a:spAutoFit/>
          </a:bodyPr>
          <a:lstStyle/>
          <a:p>
            <a:pPr algn="ctr"/>
            <a:r>
              <a:rPr lang="en-US" sz="3000" u="sng" dirty="0">
                <a:solidFill>
                  <a:schemeClr val="accent6">
                    <a:lumMod val="50000"/>
                  </a:schemeClr>
                </a:solidFill>
                <a:latin typeface="Bookman Old Style" panose="02050604050505020204" pitchFamily="18" charset="0"/>
              </a:rPr>
              <a:t>Correlation Between Features and Label</a:t>
            </a:r>
            <a:endParaRPr lang="en-IN" sz="3000" u="sng" dirty="0">
              <a:solidFill>
                <a:schemeClr val="accent6">
                  <a:lumMod val="50000"/>
                </a:schemeClr>
              </a:solidFill>
              <a:latin typeface="Bookman Old Style" panose="02050604050505020204" pitchFamily="18" charset="0"/>
            </a:endParaRPr>
          </a:p>
        </p:txBody>
      </p:sp>
      <p:sp>
        <p:nvSpPr>
          <p:cNvPr id="9" name="TextBox 8">
            <a:extLst>
              <a:ext uri="{FF2B5EF4-FFF2-40B4-BE49-F238E27FC236}">
                <a16:creationId xmlns:a16="http://schemas.microsoft.com/office/drawing/2014/main" id="{A5D45E1B-C837-4673-B085-9EB8F28FE97A}"/>
              </a:ext>
            </a:extLst>
          </p:cNvPr>
          <p:cNvSpPr txBox="1"/>
          <p:nvPr/>
        </p:nvSpPr>
        <p:spPr>
          <a:xfrm>
            <a:off x="438539" y="5043196"/>
            <a:ext cx="11206066" cy="923330"/>
          </a:xfrm>
          <a:prstGeom prst="rect">
            <a:avLst/>
          </a:prstGeom>
          <a:noFill/>
        </p:spPr>
        <p:txBody>
          <a:bodyPr wrap="square">
            <a:spAutoFit/>
          </a:bodyPr>
          <a:lstStyle/>
          <a:p>
            <a:pPr marL="285750" indent="-285750" algn="just">
              <a:buFont typeface="Wingdings" panose="05000000000000000000" pitchFamily="2" charset="2"/>
              <a:buChar char="v"/>
            </a:pPr>
            <a:r>
              <a:rPr lang="en-US" b="0" i="0" dirty="0">
                <a:effectLst/>
                <a:latin typeface="Century" panose="02040604050505020304" pitchFamily="18" charset="0"/>
              </a:rPr>
              <a:t>From the heat map and bar plot we can clearly observe the positive and negative correlation between the label and features. From the heat map we can notice that the light shades are highly positively correlated and dark shades are highly negatively correlated with the target variable.</a:t>
            </a:r>
          </a:p>
        </p:txBody>
      </p:sp>
      <p:pic>
        <p:nvPicPr>
          <p:cNvPr id="13314" name="Picture 2">
            <a:extLst>
              <a:ext uri="{FF2B5EF4-FFF2-40B4-BE49-F238E27FC236}">
                <a16:creationId xmlns:a16="http://schemas.microsoft.com/office/drawing/2014/main" id="{5FFF6F25-5AE2-4688-BBB7-8100F50941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28650"/>
            <a:ext cx="6624735" cy="4414546"/>
          </a:xfrm>
          <a:prstGeom prst="rect">
            <a:avLst/>
          </a:prstGeom>
          <a:noFill/>
          <a:extLst>
            <a:ext uri="{909E8E84-426E-40DD-AFC4-6F175D3DCCD1}">
              <a14:hiddenFill xmlns:a14="http://schemas.microsoft.com/office/drawing/2010/main">
                <a:solidFill>
                  <a:srgbClr val="FFFFFF"/>
                </a:solidFill>
              </a14:hiddenFill>
            </a:ext>
          </a:extLst>
        </p:spPr>
      </p:pic>
      <p:pic>
        <p:nvPicPr>
          <p:cNvPr id="13316" name="Picture 4">
            <a:extLst>
              <a:ext uri="{FF2B5EF4-FFF2-40B4-BE49-F238E27FC236}">
                <a16:creationId xmlns:a16="http://schemas.microsoft.com/office/drawing/2014/main" id="{CBC51D75-30AC-4A71-BDFB-EA80603DA5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24734" y="990600"/>
            <a:ext cx="5567265" cy="3343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26702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3A2B454-47FE-4BCF-A2D7-3C565F35E962}"/>
              </a:ext>
            </a:extLst>
          </p:cNvPr>
          <p:cNvSpPr txBox="1"/>
          <p:nvPr/>
        </p:nvSpPr>
        <p:spPr>
          <a:xfrm>
            <a:off x="485192" y="139959"/>
            <a:ext cx="11224726" cy="553998"/>
          </a:xfrm>
          <a:prstGeom prst="rect">
            <a:avLst/>
          </a:prstGeom>
          <a:noFill/>
        </p:spPr>
        <p:txBody>
          <a:bodyPr wrap="square">
            <a:spAutoFit/>
          </a:bodyPr>
          <a:lstStyle/>
          <a:p>
            <a:r>
              <a:rPr lang="en-US" sz="3000" u="sng" dirty="0">
                <a:solidFill>
                  <a:schemeClr val="accent6">
                    <a:lumMod val="50000"/>
                  </a:schemeClr>
                </a:solidFill>
                <a:latin typeface="Century" panose="02040604050505020304" pitchFamily="18" charset="0"/>
              </a:rPr>
              <a:t>Data Analysis Steps done</a:t>
            </a:r>
            <a:endParaRPr lang="en-IN" sz="3000" u="sng" dirty="0">
              <a:solidFill>
                <a:schemeClr val="accent6">
                  <a:lumMod val="50000"/>
                </a:schemeClr>
              </a:solidFill>
              <a:latin typeface="Century" panose="02040604050505020304" pitchFamily="18" charset="0"/>
            </a:endParaRPr>
          </a:p>
        </p:txBody>
      </p:sp>
      <p:sp>
        <p:nvSpPr>
          <p:cNvPr id="5" name="TextBox 4">
            <a:extLst>
              <a:ext uri="{FF2B5EF4-FFF2-40B4-BE49-F238E27FC236}">
                <a16:creationId xmlns:a16="http://schemas.microsoft.com/office/drawing/2014/main" id="{605F679E-7454-4BF9-94EA-B218B25356C2}"/>
              </a:ext>
            </a:extLst>
          </p:cNvPr>
          <p:cNvSpPr txBox="1"/>
          <p:nvPr/>
        </p:nvSpPr>
        <p:spPr>
          <a:xfrm>
            <a:off x="485192" y="1175657"/>
            <a:ext cx="11224726" cy="4247317"/>
          </a:xfrm>
          <a:prstGeom prst="rect">
            <a:avLst/>
          </a:prstGeom>
          <a:noFill/>
        </p:spPr>
        <p:txBody>
          <a:bodyPr wrap="square">
            <a:spAutoFit/>
          </a:bodyPr>
          <a:lstStyle/>
          <a:p>
            <a:pPr marL="285750" indent="-285750" algn="just">
              <a:buFont typeface="Wingdings" panose="05000000000000000000" pitchFamily="2" charset="2"/>
              <a:buChar char="v"/>
            </a:pPr>
            <a:r>
              <a:rPr lang="en-US" dirty="0">
                <a:latin typeface="Century" panose="02040604050505020304" pitchFamily="18" charset="0"/>
              </a:rPr>
              <a:t>I have done feature engineering steps like feature extraction and feature selection to improve data normality and linearity.</a:t>
            </a:r>
          </a:p>
          <a:p>
            <a:pPr algn="just"/>
            <a:endParaRPr lang="en-US" dirty="0">
              <a:latin typeface="Century" panose="02040604050505020304" pitchFamily="18" charset="0"/>
            </a:endParaRPr>
          </a:p>
          <a:p>
            <a:pPr marL="285750" indent="-285750" algn="just">
              <a:buFont typeface="Wingdings" panose="05000000000000000000" pitchFamily="2" charset="2"/>
              <a:buChar char="v"/>
            </a:pPr>
            <a:r>
              <a:rPr lang="en-US" dirty="0">
                <a:latin typeface="Century" panose="02040604050505020304" pitchFamily="18" charset="0"/>
              </a:rPr>
              <a:t>Identified outliers using boxplots and found no outliers in numerical variables.</a:t>
            </a:r>
          </a:p>
          <a:p>
            <a:pPr algn="just"/>
            <a:endParaRPr lang="en-US" dirty="0">
              <a:latin typeface="Century" panose="02040604050505020304" pitchFamily="18" charset="0"/>
            </a:endParaRPr>
          </a:p>
          <a:p>
            <a:pPr marL="285750" indent="-285750" algn="just">
              <a:buFont typeface="Wingdings" panose="05000000000000000000" pitchFamily="2" charset="2"/>
              <a:buChar char="v"/>
            </a:pPr>
            <a:r>
              <a:rPr lang="en-US" dirty="0">
                <a:latin typeface="Century" panose="02040604050505020304" pitchFamily="18" charset="0"/>
              </a:rPr>
              <a:t>Identified skewness using distribution plots and removed skewness using square root transformation method.</a:t>
            </a:r>
          </a:p>
          <a:p>
            <a:pPr algn="just"/>
            <a:endParaRPr lang="en-US" dirty="0">
              <a:latin typeface="Century" panose="02040604050505020304" pitchFamily="18" charset="0"/>
            </a:endParaRPr>
          </a:p>
          <a:p>
            <a:pPr marL="285750" indent="-285750" algn="just">
              <a:buFont typeface="Wingdings" panose="05000000000000000000" pitchFamily="2" charset="2"/>
              <a:buChar char="v"/>
            </a:pPr>
            <a:r>
              <a:rPr lang="en-US" dirty="0">
                <a:latin typeface="Century" panose="02040604050505020304" pitchFamily="18" charset="0"/>
              </a:rPr>
              <a:t>Used Pearson’s correlation coefficient to check the correlation between dependent and independent variables. To visualize the correlation I have used heatmap and bar plot. </a:t>
            </a:r>
          </a:p>
          <a:p>
            <a:pPr algn="just"/>
            <a:endParaRPr lang="en-US" dirty="0">
              <a:latin typeface="Century" panose="02040604050505020304" pitchFamily="18" charset="0"/>
            </a:endParaRPr>
          </a:p>
          <a:p>
            <a:pPr marL="285750" indent="-285750" algn="just">
              <a:buFont typeface="Wingdings" panose="05000000000000000000" pitchFamily="2" charset="2"/>
              <a:buChar char="v"/>
            </a:pPr>
            <a:r>
              <a:rPr lang="en-US" dirty="0">
                <a:latin typeface="Century" panose="02040604050505020304" pitchFamily="18" charset="0"/>
              </a:rPr>
              <a:t>I have used </a:t>
            </a:r>
            <a:r>
              <a:rPr lang="en-US" dirty="0" err="1">
                <a:latin typeface="Century" panose="02040604050505020304" pitchFamily="18" charset="0"/>
              </a:rPr>
              <a:t>StandardScalar</a:t>
            </a:r>
            <a:r>
              <a:rPr lang="en-US" dirty="0">
                <a:latin typeface="Century" panose="02040604050505020304" pitchFamily="18" charset="0"/>
              </a:rPr>
              <a:t> method to scale the data to o</a:t>
            </a:r>
            <a:r>
              <a:rPr lang="en-US" b="0" i="0" dirty="0">
                <a:effectLst/>
                <a:latin typeface="Century" panose="02040604050505020304" pitchFamily="18" charset="0"/>
              </a:rPr>
              <a:t>vercome with the issue of data biasness</a:t>
            </a:r>
            <a:r>
              <a:rPr lang="en-US" dirty="0">
                <a:latin typeface="Century" panose="02040604050505020304" pitchFamily="18" charset="0"/>
              </a:rPr>
              <a:t>.</a:t>
            </a:r>
          </a:p>
          <a:p>
            <a:pPr algn="just"/>
            <a:endParaRPr lang="en-US" dirty="0">
              <a:latin typeface="Century" panose="02040604050505020304" pitchFamily="18" charset="0"/>
            </a:endParaRPr>
          </a:p>
          <a:p>
            <a:pPr marL="285750" indent="-285750" algn="just">
              <a:buFont typeface="Wingdings" panose="05000000000000000000" pitchFamily="2" charset="2"/>
              <a:buChar char="v"/>
            </a:pPr>
            <a:r>
              <a:rPr lang="en-US" dirty="0">
                <a:latin typeface="Century" panose="02040604050505020304" pitchFamily="18" charset="0"/>
              </a:rPr>
              <a:t>Split train and test to build machine learning models. Found best random state and best accuracy. Model building process will be shown in the further steps.</a:t>
            </a:r>
            <a:endParaRPr lang="en-IN" dirty="0">
              <a:latin typeface="Century" panose="02040604050505020304" pitchFamily="18" charset="0"/>
            </a:endParaRPr>
          </a:p>
        </p:txBody>
      </p:sp>
    </p:spTree>
    <p:extLst>
      <p:ext uri="{BB962C8B-B14F-4D97-AF65-F5344CB8AC3E}">
        <p14:creationId xmlns:p14="http://schemas.microsoft.com/office/powerpoint/2010/main" val="34874712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12E55A1-5E65-4572-B026-C558140C0353}"/>
              </a:ext>
            </a:extLst>
          </p:cNvPr>
          <p:cNvSpPr txBox="1"/>
          <p:nvPr/>
        </p:nvSpPr>
        <p:spPr>
          <a:xfrm>
            <a:off x="727788" y="307910"/>
            <a:ext cx="10879494" cy="553998"/>
          </a:xfrm>
          <a:prstGeom prst="rect">
            <a:avLst/>
          </a:prstGeom>
          <a:noFill/>
        </p:spPr>
        <p:txBody>
          <a:bodyPr wrap="square" rtlCol="0">
            <a:spAutoFit/>
          </a:bodyPr>
          <a:lstStyle/>
          <a:p>
            <a:r>
              <a:rPr lang="en-US" sz="3000" u="sng" dirty="0">
                <a:solidFill>
                  <a:schemeClr val="accent6">
                    <a:lumMod val="50000"/>
                  </a:schemeClr>
                </a:solidFill>
                <a:latin typeface="Bookman Old Style" panose="02050604050505020204" pitchFamily="18" charset="0"/>
              </a:rPr>
              <a:t>Assumptions:</a:t>
            </a:r>
            <a:endParaRPr lang="en-IN" sz="3000" u="sng" dirty="0">
              <a:solidFill>
                <a:schemeClr val="accent6">
                  <a:lumMod val="50000"/>
                </a:schemeClr>
              </a:solidFill>
              <a:latin typeface="Bookman Old Style" panose="02050604050505020204" pitchFamily="18" charset="0"/>
            </a:endParaRPr>
          </a:p>
        </p:txBody>
      </p:sp>
      <p:sp>
        <p:nvSpPr>
          <p:cNvPr id="4" name="TextBox 3">
            <a:extLst>
              <a:ext uri="{FF2B5EF4-FFF2-40B4-BE49-F238E27FC236}">
                <a16:creationId xmlns:a16="http://schemas.microsoft.com/office/drawing/2014/main" id="{4790D58A-1496-45C1-85DA-63BA3FC1C0BD}"/>
              </a:ext>
            </a:extLst>
          </p:cNvPr>
          <p:cNvSpPr txBox="1"/>
          <p:nvPr/>
        </p:nvSpPr>
        <p:spPr>
          <a:xfrm>
            <a:off x="727788" y="1418253"/>
            <a:ext cx="10879494" cy="3416320"/>
          </a:xfrm>
          <a:prstGeom prst="rect">
            <a:avLst/>
          </a:prstGeom>
          <a:noFill/>
        </p:spPr>
        <p:txBody>
          <a:bodyPr wrap="square" rtlCol="0">
            <a:spAutoFit/>
          </a:bodyPr>
          <a:lstStyle/>
          <a:p>
            <a:pPr marL="285750" indent="-285750" algn="just">
              <a:buFont typeface="Wingdings" panose="05000000000000000000" pitchFamily="2" charset="2"/>
              <a:buChar char="ü"/>
            </a:pPr>
            <a:r>
              <a:rPr lang="en-US" dirty="0">
                <a:latin typeface="Century" panose="02040604050505020304" pitchFamily="18" charset="0"/>
              </a:rPr>
              <a:t>Firstly, from the problem statement we got to know that it is a Regression type problem for which we used Regression algorithms to build the model and predicted the price of flight tickets by collecting the from yatra website using web scraping.</a:t>
            </a:r>
          </a:p>
          <a:p>
            <a:pPr algn="just"/>
            <a:endParaRPr lang="en-US" dirty="0">
              <a:latin typeface="Century" panose="02040604050505020304" pitchFamily="18" charset="0"/>
            </a:endParaRPr>
          </a:p>
          <a:p>
            <a:pPr marL="285750" indent="-285750" algn="just">
              <a:buFont typeface="Wingdings" panose="05000000000000000000" pitchFamily="2" charset="2"/>
              <a:buChar char="ü"/>
            </a:pPr>
            <a:r>
              <a:rPr lang="en-US" dirty="0">
                <a:latin typeface="Century" panose="02040604050505020304" pitchFamily="18" charset="0"/>
              </a:rPr>
              <a:t>Secondly, from the distribution plots I found skewness in Duration column and from box plots I found outliers in target column and categorical column. Also, based upon the analysis and visualization part we have seen some of the features having somewhat linear relation with label. So, I assumed these features helps in model building and to predict price of the flight tickets. Also, this model helps the buyers to understand the future price of the flight tickets. </a:t>
            </a:r>
          </a:p>
          <a:p>
            <a:pPr marL="285750" indent="-285750" algn="just">
              <a:buFont typeface="Wingdings" panose="05000000000000000000" pitchFamily="2" charset="2"/>
              <a:buChar char="ü"/>
            </a:pPr>
            <a:endParaRPr lang="en-US" dirty="0">
              <a:latin typeface="Century" panose="02040604050505020304" pitchFamily="18" charset="0"/>
            </a:endParaRPr>
          </a:p>
          <a:p>
            <a:pPr marL="285750" indent="-285750" algn="just">
              <a:buFont typeface="Wingdings" panose="05000000000000000000" pitchFamily="2" charset="2"/>
              <a:buChar char="ü"/>
            </a:pPr>
            <a:r>
              <a:rPr lang="en-US" dirty="0">
                <a:latin typeface="Century" panose="02040604050505020304" pitchFamily="18" charset="0"/>
              </a:rPr>
              <a:t>So, </a:t>
            </a:r>
            <a:r>
              <a:rPr lang="en-IN" sz="1800" dirty="0">
                <a:effectLst/>
                <a:latin typeface="Century" panose="02040604050505020304" pitchFamily="18" charset="0"/>
                <a:ea typeface="Calibri" panose="020F0502020204030204" pitchFamily="34" charset="0"/>
                <a:cs typeface="Times New Roman" panose="02020603050405020304" pitchFamily="18" charset="0"/>
              </a:rPr>
              <a:t>I suggest that the sellers and buyers take this model into consideration the features that were deemed as most important as seen in this study might help them estimate the </a:t>
            </a:r>
            <a:r>
              <a:rPr lang="en-US" sz="1800" dirty="0">
                <a:effectLst/>
                <a:latin typeface="Century" panose="02040604050505020304" pitchFamily="18" charset="0"/>
                <a:ea typeface="Calibri" panose="020F0502020204030204" pitchFamily="34" charset="0"/>
                <a:cs typeface="Times New Roman" panose="02020603050405020304" pitchFamily="18" charset="0"/>
              </a:rPr>
              <a:t>flight ticket price.</a:t>
            </a:r>
            <a:endParaRPr lang="en-IN" dirty="0">
              <a:latin typeface="Century" panose="02040604050505020304" pitchFamily="18" charset="0"/>
            </a:endParaRPr>
          </a:p>
        </p:txBody>
      </p:sp>
    </p:spTree>
    <p:extLst>
      <p:ext uri="{BB962C8B-B14F-4D97-AF65-F5344CB8AC3E}">
        <p14:creationId xmlns:p14="http://schemas.microsoft.com/office/powerpoint/2010/main" val="27464149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ln w="0"/>
                <a:solidFill>
                  <a:schemeClr val="bg1">
                    <a:lumMod val="50000"/>
                  </a:schemeClr>
                </a:solidFill>
                <a:effectLst>
                  <a:reflection blurRad="6350" stA="53000" endA="300" endPos="35500" dir="5400000" sy="-90000" algn="bl" rotWithShape="0"/>
                </a:effectLst>
                <a:latin typeface="+mn-lt"/>
              </a:rPr>
              <a:t>Agenda</a:t>
            </a:r>
            <a:r>
              <a:rPr lang="en-IN" dirty="0">
                <a:ln w="0"/>
                <a:solidFill>
                  <a:schemeClr val="accent2">
                    <a:lumMod val="50000"/>
                  </a:schemeClr>
                </a:solidFill>
                <a:effectLst>
                  <a:reflection blurRad="6350" stA="53000" endA="300" endPos="35500" dir="5400000" sy="-90000" algn="bl" rotWithShape="0"/>
                </a:effectLst>
                <a:latin typeface="Bookman Old Style" panose="02050604050505020204" pitchFamily="18" charset="0"/>
              </a:rPr>
              <a:t/>
            </a:r>
            <a:br>
              <a:rPr lang="en-IN" dirty="0">
                <a:ln w="0"/>
                <a:solidFill>
                  <a:schemeClr val="accent2">
                    <a:lumMod val="50000"/>
                  </a:schemeClr>
                </a:solidFill>
                <a:effectLst>
                  <a:reflection blurRad="6350" stA="53000" endA="300" endPos="35500" dir="5400000" sy="-90000" algn="bl" rotWithShape="0"/>
                </a:effectLst>
                <a:latin typeface="Bookman Old Style" panose="02050604050505020204" pitchFamily="18" charset="0"/>
              </a:rPr>
            </a:br>
            <a:endParaRPr lang="en-US" dirty="0"/>
          </a:p>
        </p:txBody>
      </p:sp>
      <p:sp>
        <p:nvSpPr>
          <p:cNvPr id="4" name="TextBox 3">
            <a:extLst>
              <a:ext uri="{FF2B5EF4-FFF2-40B4-BE49-F238E27FC236}">
                <a16:creationId xmlns:a16="http://schemas.microsoft.com/office/drawing/2014/main" id="{D47C0CD6-8B38-46E3-A68A-0DE8DC0E3678}"/>
              </a:ext>
            </a:extLst>
          </p:cNvPr>
          <p:cNvSpPr txBox="1"/>
          <p:nvPr/>
        </p:nvSpPr>
        <p:spPr>
          <a:xfrm>
            <a:off x="933855" y="1303506"/>
            <a:ext cx="8207712" cy="4093428"/>
          </a:xfrm>
          <a:prstGeom prst="rect">
            <a:avLst/>
          </a:prstGeom>
          <a:noFill/>
        </p:spPr>
        <p:txBody>
          <a:bodyPr wrap="square">
            <a:spAutoFit/>
          </a:bodyPr>
          <a:lstStyle/>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Introduction</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Problem Statement</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Problem Understanding</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Benefits of Flight Price Prediction</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Data Analysis &amp; Model Building Flowchart</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Exploratory Data Analysis Steps</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Visualizations: Univariate and Bivariate</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Data Analysis Steps Done</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Assumptions</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Model Building</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Hyper Parameter Tuning and Crating Final Model</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Saving the model and prediction results</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Conclusion</a:t>
            </a:r>
          </a:p>
        </p:txBody>
      </p:sp>
    </p:spTree>
    <p:extLst>
      <p:ext uri="{BB962C8B-B14F-4D97-AF65-F5344CB8AC3E}">
        <p14:creationId xmlns:p14="http://schemas.microsoft.com/office/powerpoint/2010/main" val="5096142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4822AEF-FB37-4619-A6B4-B7EB17696967}"/>
              </a:ext>
            </a:extLst>
          </p:cNvPr>
          <p:cNvSpPr txBox="1"/>
          <p:nvPr/>
        </p:nvSpPr>
        <p:spPr>
          <a:xfrm>
            <a:off x="569167" y="261257"/>
            <a:ext cx="11224727" cy="553998"/>
          </a:xfrm>
          <a:prstGeom prst="rect">
            <a:avLst/>
          </a:prstGeom>
          <a:noFill/>
        </p:spPr>
        <p:txBody>
          <a:bodyPr wrap="square">
            <a:spAutoFit/>
          </a:bodyPr>
          <a:lstStyle/>
          <a:p>
            <a:r>
              <a:rPr lang="en-US" sz="3000" u="sng" dirty="0">
                <a:solidFill>
                  <a:schemeClr val="accent6">
                    <a:lumMod val="50000"/>
                  </a:schemeClr>
                </a:solidFill>
                <a:latin typeface="Bookman Old Style" panose="02050604050505020204" pitchFamily="18" charset="0"/>
              </a:rPr>
              <a:t>Model Building:</a:t>
            </a:r>
            <a:endParaRPr lang="en-IN" sz="3000" u="sng" dirty="0">
              <a:solidFill>
                <a:schemeClr val="accent6">
                  <a:lumMod val="50000"/>
                </a:schemeClr>
              </a:solidFill>
              <a:latin typeface="Bookman Old Style" panose="02050604050505020204" pitchFamily="18" charset="0"/>
            </a:endParaRPr>
          </a:p>
        </p:txBody>
      </p:sp>
      <p:sp>
        <p:nvSpPr>
          <p:cNvPr id="7" name="TextBox 6">
            <a:extLst>
              <a:ext uri="{FF2B5EF4-FFF2-40B4-BE49-F238E27FC236}">
                <a16:creationId xmlns:a16="http://schemas.microsoft.com/office/drawing/2014/main" id="{0AA9CF00-3ED1-472A-A1CA-95B9EE7146DE}"/>
              </a:ext>
            </a:extLst>
          </p:cNvPr>
          <p:cNvSpPr txBox="1"/>
          <p:nvPr/>
        </p:nvSpPr>
        <p:spPr>
          <a:xfrm>
            <a:off x="569167" y="1082351"/>
            <a:ext cx="11224727" cy="4181850"/>
          </a:xfrm>
          <a:prstGeom prst="rect">
            <a:avLst/>
          </a:prstGeom>
          <a:noFill/>
        </p:spPr>
        <p:txBody>
          <a:bodyPr wrap="square">
            <a:spAutoFit/>
          </a:bodyPr>
          <a:lstStyle/>
          <a:p>
            <a:pPr marL="285750" indent="-285750" algn="jus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rPr>
              <a:t>In this problem “</a:t>
            </a:r>
            <a:r>
              <a:rPr lang="en-IN" dirty="0">
                <a:latin typeface="Century" panose="02040604050505020304" pitchFamily="18" charset="0"/>
                <a:ea typeface="Calibri" panose="020F0502020204030204" pitchFamily="34" charset="0"/>
              </a:rPr>
              <a:t>Price”</a:t>
            </a:r>
            <a:r>
              <a:rPr lang="en-IN" sz="1800" dirty="0">
                <a:effectLst/>
                <a:latin typeface="Century" panose="02040604050505020304" pitchFamily="18" charset="0"/>
                <a:ea typeface="Calibri" panose="020F0502020204030204" pitchFamily="34" charset="0"/>
              </a:rPr>
              <a:t> is</a:t>
            </a:r>
            <a:r>
              <a:rPr lang="en-IN" dirty="0">
                <a:latin typeface="Century" panose="02040604050505020304" pitchFamily="18" charset="0"/>
                <a:ea typeface="Calibri" panose="020F0502020204030204" pitchFamily="34" charset="0"/>
              </a:rPr>
              <a:t> </a:t>
            </a:r>
            <a:r>
              <a:rPr lang="en-IN" sz="1800" dirty="0">
                <a:effectLst/>
                <a:latin typeface="Century" panose="02040604050505020304" pitchFamily="18" charset="0"/>
                <a:ea typeface="Calibri" panose="020F0502020204030204" pitchFamily="34" charset="0"/>
              </a:rPr>
              <a:t>our target variable which is continuous in nature where we  need to predic</a:t>
            </a:r>
            <a:r>
              <a:rPr lang="en-IN" dirty="0">
                <a:latin typeface="Century" panose="02040604050505020304" pitchFamily="18" charset="0"/>
                <a:ea typeface="Calibri" panose="020F0502020204030204" pitchFamily="34" charset="0"/>
              </a:rPr>
              <a:t>t the price of flight tickets</a:t>
            </a:r>
            <a:r>
              <a:rPr lang="en-IN" sz="1800" dirty="0">
                <a:effectLst/>
                <a:latin typeface="Century" panose="02040604050505020304" pitchFamily="18" charset="0"/>
                <a:ea typeface="Calibri" panose="020F0502020204030204" pitchFamily="34" charset="0"/>
              </a:rPr>
              <a:t>. </a:t>
            </a:r>
            <a:r>
              <a:rPr lang="en-IN" sz="1800" dirty="0">
                <a:effectLst/>
                <a:latin typeface="Century" panose="02040604050505020304" pitchFamily="18" charset="0"/>
                <a:ea typeface="Calibri" panose="020F0502020204030204" pitchFamily="34" charset="0"/>
                <a:cs typeface="Times New Roman" panose="02020603050405020304" pitchFamily="18" charset="0"/>
              </a:rPr>
              <a:t>F</a:t>
            </a:r>
            <a:r>
              <a:rPr lang="en-IN" sz="1800" dirty="0">
                <a:effectLst/>
                <a:latin typeface="Century" panose="02040604050505020304" pitchFamily="18" charset="0"/>
                <a:ea typeface="Calibri" panose="020F0502020204030204" pitchFamily="34" charset="0"/>
              </a:rPr>
              <a:t>rom this I can conclude that it is a </a:t>
            </a:r>
            <a:r>
              <a:rPr lang="en-IN" dirty="0">
                <a:latin typeface="Century" panose="02040604050505020304" pitchFamily="18" charset="0"/>
                <a:ea typeface="Calibri" panose="020F0502020204030204" pitchFamily="34" charset="0"/>
              </a:rPr>
              <a:t>Regression</a:t>
            </a:r>
            <a:r>
              <a:rPr lang="en-IN" sz="1800" dirty="0">
                <a:effectLst/>
                <a:latin typeface="Century" panose="02040604050505020304" pitchFamily="18" charset="0"/>
                <a:ea typeface="Calibri" panose="020F0502020204030204" pitchFamily="34" charset="0"/>
              </a:rPr>
              <a:t> type problem hence I have used following regression algorithms. </a:t>
            </a:r>
          </a:p>
          <a:p>
            <a:pPr marL="285750" indent="-285750" algn="just">
              <a:lnSpc>
                <a:spcPct val="107000"/>
              </a:lnSpc>
              <a:spcAft>
                <a:spcPts val="800"/>
              </a:spcAf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cs typeface="Calibri" panose="020F0502020204030204" pitchFamily="34" charset="0"/>
              </a:rPr>
              <a:t>After the pre-processing and data cleaning I left with </a:t>
            </a:r>
            <a:r>
              <a:rPr lang="en-IN" dirty="0">
                <a:latin typeface="Century" panose="02040604050505020304" pitchFamily="18" charset="0"/>
                <a:ea typeface="Calibri" panose="020F0502020204030204" pitchFamily="34" charset="0"/>
                <a:cs typeface="Calibri" panose="020F0502020204030204" pitchFamily="34" charset="0"/>
              </a:rPr>
              <a:t>11</a:t>
            </a:r>
            <a:r>
              <a:rPr lang="en-IN" sz="1800" dirty="0">
                <a:effectLst/>
                <a:latin typeface="Century" panose="02040604050505020304" pitchFamily="18" charset="0"/>
                <a:ea typeface="Calibri" panose="020F0502020204030204" pitchFamily="34" charset="0"/>
                <a:cs typeface="Calibri" panose="020F0502020204030204" pitchFamily="34" charset="0"/>
              </a:rPr>
              <a:t> columns including target and with the help of feature importance bar graph I used these independent features for model building and prediction. </a:t>
            </a:r>
            <a:r>
              <a:rPr lang="en-IN" sz="1800" dirty="0">
                <a:effectLst/>
                <a:latin typeface="Century" panose="02040604050505020304" pitchFamily="18" charset="0"/>
                <a:ea typeface="Calibri" panose="020F0502020204030204" pitchFamily="34" charset="0"/>
                <a:cs typeface="Times New Roman" panose="02020603050405020304" pitchFamily="18" charset="0"/>
              </a:rPr>
              <a:t>The algorithms used on training the data are as follows:</a:t>
            </a:r>
          </a:p>
          <a:p>
            <a:pPr marL="857250" lvl="1" indent="-400050" algn="just">
              <a:lnSpc>
                <a:spcPct val="107000"/>
              </a:lnSpc>
              <a:spcAft>
                <a:spcPts val="800"/>
              </a:spcAft>
              <a:buFont typeface="+mj-lt"/>
              <a:buAutoNum type="romanLcPeriod"/>
            </a:pPr>
            <a:r>
              <a:rPr lang="en-IN" dirty="0">
                <a:effectLst/>
                <a:latin typeface="Century" panose="02040604050505020304" pitchFamily="18" charset="0"/>
                <a:ea typeface="Calibri" panose="020F0502020204030204" pitchFamily="34" charset="0"/>
                <a:cs typeface="Times New Roman" panose="02020603050405020304" pitchFamily="18" charset="0"/>
              </a:rPr>
              <a:t>Decision Tree Regressor</a:t>
            </a:r>
          </a:p>
          <a:p>
            <a:pPr marL="857250" lvl="1" indent="-400050" algn="just">
              <a:lnSpc>
                <a:spcPct val="107000"/>
              </a:lnSpc>
              <a:spcAft>
                <a:spcPts val="800"/>
              </a:spcAft>
              <a:buFont typeface="+mj-lt"/>
              <a:buAutoNum type="romanLcPeriod"/>
            </a:pPr>
            <a:r>
              <a:rPr lang="en-IN" dirty="0">
                <a:effectLst/>
                <a:latin typeface="Century" panose="02040604050505020304" pitchFamily="18" charset="0"/>
                <a:ea typeface="Calibri" panose="020F0502020204030204" pitchFamily="34" charset="0"/>
                <a:cs typeface="Times New Roman" panose="02020603050405020304" pitchFamily="18" charset="0"/>
              </a:rPr>
              <a:t>Random Forest Regressor</a:t>
            </a:r>
          </a:p>
          <a:p>
            <a:pPr marL="857250" lvl="1" indent="-400050" algn="just">
              <a:lnSpc>
                <a:spcPct val="107000"/>
              </a:lnSpc>
              <a:spcAft>
                <a:spcPts val="800"/>
              </a:spcAft>
              <a:buFont typeface="+mj-lt"/>
              <a:buAutoNum type="romanLcPeriod"/>
            </a:pPr>
            <a:r>
              <a:rPr lang="en-IN" dirty="0">
                <a:effectLst/>
                <a:latin typeface="Century" panose="02040604050505020304" pitchFamily="18" charset="0"/>
                <a:ea typeface="Calibri" panose="020F0502020204030204" pitchFamily="34" charset="0"/>
                <a:cs typeface="Calibri" panose="020F0502020204030204" pitchFamily="34" charset="0"/>
              </a:rPr>
              <a:t>Extra Trees </a:t>
            </a:r>
            <a:r>
              <a:rPr lang="en-IN" dirty="0">
                <a:effectLst/>
                <a:latin typeface="Century" panose="02040604050505020304" pitchFamily="18" charset="0"/>
                <a:ea typeface="Calibri" panose="020F0502020204030204" pitchFamily="34" charset="0"/>
                <a:cs typeface="Times New Roman" panose="02020603050405020304" pitchFamily="18" charset="0"/>
              </a:rPr>
              <a:t>Regressor</a:t>
            </a:r>
            <a:endParaRPr lang="en-IN" dirty="0">
              <a:latin typeface="Century" panose="02040604050505020304" pitchFamily="18" charset="0"/>
              <a:ea typeface="Calibri" panose="020F0502020204030204" pitchFamily="34" charset="0"/>
              <a:cs typeface="Times New Roman" panose="02020603050405020304" pitchFamily="18" charset="0"/>
            </a:endParaRPr>
          </a:p>
          <a:p>
            <a:pPr marL="857250" lvl="1" indent="-400050" algn="just">
              <a:lnSpc>
                <a:spcPct val="107000"/>
              </a:lnSpc>
              <a:spcAft>
                <a:spcPts val="800"/>
              </a:spcAft>
              <a:buFont typeface="+mj-lt"/>
              <a:buAutoNum type="romanLcPeriod"/>
            </a:pPr>
            <a:r>
              <a:rPr lang="en-IN" dirty="0">
                <a:effectLst/>
                <a:latin typeface="Century" panose="02040604050505020304" pitchFamily="18" charset="0"/>
                <a:ea typeface="Calibri" panose="020F0502020204030204" pitchFamily="34" charset="0"/>
                <a:cs typeface="Calibri" panose="020F0502020204030204" pitchFamily="34" charset="0"/>
              </a:rPr>
              <a:t>Gradient Boosting </a:t>
            </a:r>
            <a:r>
              <a:rPr lang="en-IN" dirty="0">
                <a:effectLst/>
                <a:latin typeface="Century" panose="02040604050505020304" pitchFamily="18" charset="0"/>
                <a:ea typeface="Calibri" panose="020F0502020204030204" pitchFamily="34" charset="0"/>
                <a:cs typeface="Times New Roman" panose="02020603050405020304" pitchFamily="18" charset="0"/>
              </a:rPr>
              <a:t>Regressor </a:t>
            </a:r>
          </a:p>
          <a:p>
            <a:pPr marL="857250" lvl="1" indent="-400050" algn="just">
              <a:lnSpc>
                <a:spcPct val="107000"/>
              </a:lnSpc>
              <a:spcAft>
                <a:spcPts val="800"/>
              </a:spcAft>
              <a:buFont typeface="+mj-lt"/>
              <a:buAutoNum type="romanLcPeriod"/>
            </a:pPr>
            <a:r>
              <a:rPr lang="en-IN" dirty="0">
                <a:effectLst/>
                <a:latin typeface="Century" panose="02040604050505020304" pitchFamily="18" charset="0"/>
                <a:ea typeface="Calibri" panose="020F0502020204030204" pitchFamily="34" charset="0"/>
                <a:cs typeface="Calibri" panose="020F0502020204030204" pitchFamily="34" charset="0"/>
              </a:rPr>
              <a:t>Extreme Gradient Boosting </a:t>
            </a:r>
            <a:r>
              <a:rPr lang="en-IN" dirty="0">
                <a:effectLst/>
                <a:latin typeface="Century" panose="02040604050505020304" pitchFamily="18" charset="0"/>
                <a:ea typeface="Calibri" panose="020F0502020204030204" pitchFamily="34" charset="0"/>
                <a:cs typeface="Times New Roman" panose="02020603050405020304" pitchFamily="18" charset="0"/>
              </a:rPr>
              <a:t>Regressor</a:t>
            </a:r>
            <a:r>
              <a:rPr lang="en-IN" dirty="0">
                <a:effectLst/>
                <a:latin typeface="Century" panose="02040604050505020304" pitchFamily="18" charset="0"/>
                <a:ea typeface="Calibri" panose="020F0502020204030204" pitchFamily="34" charset="0"/>
                <a:cs typeface="Calibri" panose="020F0502020204030204" pitchFamily="34" charset="0"/>
              </a:rPr>
              <a:t> (XGB)</a:t>
            </a:r>
            <a:endParaRPr lang="en-IN" dirty="0">
              <a:latin typeface="Century" panose="02040604050505020304" pitchFamily="18" charset="0"/>
              <a:ea typeface="Calibri" panose="020F0502020204030204" pitchFamily="34" charset="0"/>
              <a:cs typeface="Times New Roman" panose="02020603050405020304" pitchFamily="18" charset="0"/>
            </a:endParaRPr>
          </a:p>
          <a:p>
            <a:pPr marL="857250" lvl="1" indent="-400050" algn="just">
              <a:lnSpc>
                <a:spcPct val="107000"/>
              </a:lnSpc>
              <a:spcAft>
                <a:spcPts val="800"/>
              </a:spcAft>
              <a:buFont typeface="+mj-lt"/>
              <a:buAutoNum type="romanLcPeriod"/>
            </a:pPr>
            <a:r>
              <a:rPr lang="en-IN" dirty="0">
                <a:effectLst/>
                <a:latin typeface="Century" panose="02040604050505020304" pitchFamily="18" charset="0"/>
                <a:ea typeface="Calibri" panose="020F0502020204030204" pitchFamily="34" charset="0"/>
                <a:cs typeface="Calibri" panose="020F0502020204030204" pitchFamily="34" charset="0"/>
              </a:rPr>
              <a:t>Bagging </a:t>
            </a:r>
            <a:r>
              <a:rPr lang="en-IN" dirty="0">
                <a:effectLst/>
                <a:latin typeface="Century" panose="02040604050505020304" pitchFamily="18" charset="0"/>
                <a:ea typeface="Calibri" panose="020F0502020204030204" pitchFamily="34" charset="0"/>
                <a:cs typeface="Times New Roman" panose="02020603050405020304" pitchFamily="18" charset="0"/>
              </a:rPr>
              <a:t>Regressor</a:t>
            </a:r>
          </a:p>
        </p:txBody>
      </p:sp>
      <p:sp>
        <p:nvSpPr>
          <p:cNvPr id="9" name="TextBox 8">
            <a:extLst>
              <a:ext uri="{FF2B5EF4-FFF2-40B4-BE49-F238E27FC236}">
                <a16:creationId xmlns:a16="http://schemas.microsoft.com/office/drawing/2014/main" id="{73737175-12D3-4007-B84E-E038228595D0}"/>
              </a:ext>
            </a:extLst>
          </p:cNvPr>
          <p:cNvSpPr txBox="1"/>
          <p:nvPr/>
        </p:nvSpPr>
        <p:spPr>
          <a:xfrm>
            <a:off x="569167" y="5334000"/>
            <a:ext cx="11224727" cy="932855"/>
          </a:xfrm>
          <a:prstGeom prst="rect">
            <a:avLst/>
          </a:prstGeom>
          <a:noFill/>
        </p:spPr>
        <p:txBody>
          <a:bodyPr wrap="square" rtlCol="0">
            <a:spAutoFit/>
          </a:bodyPr>
          <a:lstStyle/>
          <a:p>
            <a:pPr marL="285750" indent="-285750" algn="jus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cs typeface="Times New Roman" panose="02020603050405020304" pitchFamily="18" charset="0"/>
              </a:rPr>
              <a:t>I have got the best random state and maximum R2 score and then created new train test split to build the above models.</a:t>
            </a:r>
          </a:p>
          <a:p>
            <a:endParaRPr lang="en-IN" dirty="0"/>
          </a:p>
        </p:txBody>
      </p:sp>
    </p:spTree>
    <p:extLst>
      <p:ext uri="{BB962C8B-B14F-4D97-AF65-F5344CB8AC3E}">
        <p14:creationId xmlns:p14="http://schemas.microsoft.com/office/powerpoint/2010/main" val="31265978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65FC7D3-4BD2-442A-9F37-B66D8A70D78D}"/>
              </a:ext>
            </a:extLst>
          </p:cNvPr>
          <p:cNvSpPr txBox="1"/>
          <p:nvPr/>
        </p:nvSpPr>
        <p:spPr>
          <a:xfrm>
            <a:off x="447869" y="0"/>
            <a:ext cx="11299371" cy="557589"/>
          </a:xfrm>
          <a:prstGeom prst="rect">
            <a:avLst/>
          </a:prstGeom>
          <a:noFill/>
        </p:spPr>
        <p:txBody>
          <a:bodyPr wrap="square">
            <a:spAutoFit/>
          </a:bodyPr>
          <a:lstStyle/>
          <a:p>
            <a:pPr marL="857250" lvl="1" indent="-400050" algn="ctr">
              <a:lnSpc>
                <a:spcPct val="107000"/>
              </a:lnSpc>
              <a:spcAft>
                <a:spcPts val="800"/>
              </a:spcAft>
              <a:buFont typeface="+mj-lt"/>
              <a:buAutoNum type="romanLcPeriod"/>
            </a:pPr>
            <a:r>
              <a:rPr lang="en-IN" sz="3000" u="sng" dirty="0">
                <a:solidFill>
                  <a:schemeClr val="accent6">
                    <a:lumMod val="50000"/>
                  </a:schemeClr>
                </a:solidFill>
                <a:effectLst/>
                <a:latin typeface="Bookman Old Style" panose="02050604050505020204" pitchFamily="18" charset="0"/>
                <a:ea typeface="Calibri" panose="020F0502020204030204" pitchFamily="34" charset="0"/>
                <a:cs typeface="Times New Roman" panose="02020603050405020304" pitchFamily="18" charset="0"/>
              </a:rPr>
              <a:t>Decision Tree Regressor</a:t>
            </a:r>
          </a:p>
        </p:txBody>
      </p:sp>
      <p:sp>
        <p:nvSpPr>
          <p:cNvPr id="12" name="Flowchart: Alternate Process 11">
            <a:extLst>
              <a:ext uri="{FF2B5EF4-FFF2-40B4-BE49-F238E27FC236}">
                <a16:creationId xmlns:a16="http://schemas.microsoft.com/office/drawing/2014/main" id="{7941F1C0-14F4-41BC-B23B-67C5337B340A}"/>
              </a:ext>
            </a:extLst>
          </p:cNvPr>
          <p:cNvSpPr/>
          <p:nvPr/>
        </p:nvSpPr>
        <p:spPr>
          <a:xfrm>
            <a:off x="7427739" y="713494"/>
            <a:ext cx="4099249" cy="5431011"/>
          </a:xfrm>
          <a:prstGeom prst="flowChartAlternateProcess">
            <a:avLst/>
          </a:prstGeom>
          <a:gradFill>
            <a:gsLst>
              <a:gs pos="0">
                <a:schemeClr val="accent6"/>
              </a:gs>
              <a:gs pos="50000">
                <a:schemeClr val="accent4">
                  <a:lumMod val="40000"/>
                  <a:lumOff val="60000"/>
                </a:schemeClr>
              </a:gs>
              <a:gs pos="100000">
                <a:schemeClr val="accent1">
                  <a:lumMod val="20000"/>
                  <a:lumOff val="8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lvl="0" indent="-342900" algn="just">
              <a:lnSpc>
                <a:spcPct val="107000"/>
              </a:lnSpc>
              <a:buFont typeface="Wingdings" panose="05000000000000000000" pitchFamily="2" charset="2"/>
              <a:buChar char=""/>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Created Decision Tree Regressor model and checked for its evaluation metrics. The model is giving R2 score as </a:t>
            </a:r>
            <a:r>
              <a:rPr lang="en-IN" dirty="0">
                <a:solidFill>
                  <a:srgbClr val="000000"/>
                </a:solidFill>
                <a:latin typeface="Century" panose="02040604050505020304" pitchFamily="18" charset="0"/>
                <a:ea typeface="Times New Roman" panose="02020603050405020304" pitchFamily="18" charset="0"/>
                <a:cs typeface="Calibri" panose="020F0502020204030204" pitchFamily="34" charset="0"/>
              </a:rPr>
              <a:t>51.30</a:t>
            </a: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From the graph we can observe how our model is mapping. In the graph we can observe the straight line which is our actual dataset and dots are the predictions that the model has given.</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496470C0-107F-4655-90BF-70C3876AE6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139" y="557589"/>
            <a:ext cx="7163421" cy="3779848"/>
          </a:xfrm>
          <a:prstGeom prst="rect">
            <a:avLst/>
          </a:prstGeom>
        </p:spPr>
      </p:pic>
      <p:pic>
        <p:nvPicPr>
          <p:cNvPr id="14338" name="Picture 2">
            <a:extLst>
              <a:ext uri="{FF2B5EF4-FFF2-40B4-BE49-F238E27FC236}">
                <a16:creationId xmlns:a16="http://schemas.microsoft.com/office/drawing/2014/main" id="{2BEE2206-D879-4414-A9FE-02DB1BF992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139" y="4267200"/>
            <a:ext cx="3733800" cy="2495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02700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738D86F-0337-4A8C-AFC3-0B76075E5B49}"/>
              </a:ext>
            </a:extLst>
          </p:cNvPr>
          <p:cNvSpPr txBox="1"/>
          <p:nvPr/>
        </p:nvSpPr>
        <p:spPr>
          <a:xfrm>
            <a:off x="709127" y="0"/>
            <a:ext cx="10982130" cy="584775"/>
          </a:xfrm>
          <a:prstGeom prst="rect">
            <a:avLst/>
          </a:prstGeom>
          <a:noFill/>
        </p:spPr>
        <p:txBody>
          <a:bodyPr wrap="square" rtlCol="0">
            <a:spAutoFit/>
          </a:bodyPr>
          <a:lstStyle/>
          <a:p>
            <a:pPr algn="ctr"/>
            <a:r>
              <a:rPr lang="en-US" sz="3200" dirty="0">
                <a:solidFill>
                  <a:srgbClr val="002060"/>
                </a:solidFill>
                <a:latin typeface="Century" panose="02040604050505020304" pitchFamily="18" charset="0"/>
              </a:rPr>
              <a:t> </a:t>
            </a:r>
            <a:r>
              <a:rPr lang="en-US" sz="3000" u="sng" dirty="0">
                <a:solidFill>
                  <a:schemeClr val="accent6">
                    <a:lumMod val="50000"/>
                  </a:schemeClr>
                </a:solidFill>
                <a:latin typeface="Century" panose="02040604050505020304" pitchFamily="18" charset="0"/>
              </a:rPr>
              <a:t>ii.</a:t>
            </a:r>
            <a:r>
              <a:rPr lang="en-US" sz="3000" u="sng" dirty="0">
                <a:solidFill>
                  <a:schemeClr val="accent6">
                    <a:lumMod val="75000"/>
                  </a:schemeClr>
                </a:solidFill>
                <a:latin typeface="Century" panose="02040604050505020304" pitchFamily="18" charset="0"/>
              </a:rPr>
              <a:t> </a:t>
            </a:r>
            <a:r>
              <a:rPr lang="en-US" sz="3000" u="sng" dirty="0">
                <a:solidFill>
                  <a:schemeClr val="accent6">
                    <a:lumMod val="50000"/>
                  </a:schemeClr>
                </a:solidFill>
                <a:latin typeface="Century" panose="02040604050505020304" pitchFamily="18" charset="0"/>
              </a:rPr>
              <a:t>Random Forest Regressor:</a:t>
            </a:r>
          </a:p>
        </p:txBody>
      </p:sp>
      <p:sp>
        <p:nvSpPr>
          <p:cNvPr id="14" name="Flowchart: Alternate Process 13">
            <a:extLst>
              <a:ext uri="{FF2B5EF4-FFF2-40B4-BE49-F238E27FC236}">
                <a16:creationId xmlns:a16="http://schemas.microsoft.com/office/drawing/2014/main" id="{45977D0E-C7D3-41D9-AB82-96D4544CA8A3}"/>
              </a:ext>
            </a:extLst>
          </p:cNvPr>
          <p:cNvSpPr/>
          <p:nvPr/>
        </p:nvSpPr>
        <p:spPr>
          <a:xfrm>
            <a:off x="7592008" y="865894"/>
            <a:ext cx="4099249" cy="5431011"/>
          </a:xfrm>
          <a:prstGeom prst="flowChartAlternateProcess">
            <a:avLst/>
          </a:prstGeom>
          <a:gradFill>
            <a:gsLst>
              <a:gs pos="0">
                <a:schemeClr val="accent6"/>
              </a:gs>
              <a:gs pos="50000">
                <a:schemeClr val="accent4">
                  <a:lumMod val="40000"/>
                  <a:lumOff val="60000"/>
                </a:schemeClr>
              </a:gs>
              <a:gs pos="100000">
                <a:schemeClr val="accent1">
                  <a:lumMod val="20000"/>
                  <a:lumOff val="8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lvl="0" indent="-342900" algn="just">
              <a:lnSpc>
                <a:spcPct val="107000"/>
              </a:lnSpc>
              <a:buFont typeface="Wingdings" panose="05000000000000000000" pitchFamily="2" charset="2"/>
              <a:buChar char=""/>
            </a:pP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Created Random Forest Regressor model and checked for it's evaluation metrics. The model is giving R2 score as 72.74%.</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pP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From the graph we can observe how our model is mapping. In the graph we can observe the straight line which is our actual dataset and dots are the predictions that our model has given.</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3" name="Picture 2">
            <a:extLst>
              <a:ext uri="{FF2B5EF4-FFF2-40B4-BE49-F238E27FC236}">
                <a16:creationId xmlns:a16="http://schemas.microsoft.com/office/drawing/2014/main" id="{D4C56846-5F37-40EA-A302-375232BAE6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132" y="584775"/>
            <a:ext cx="7224386" cy="3795089"/>
          </a:xfrm>
          <a:prstGeom prst="rect">
            <a:avLst/>
          </a:prstGeom>
        </p:spPr>
      </p:pic>
      <p:pic>
        <p:nvPicPr>
          <p:cNvPr id="15362" name="Picture 2">
            <a:extLst>
              <a:ext uri="{FF2B5EF4-FFF2-40B4-BE49-F238E27FC236}">
                <a16:creationId xmlns:a16="http://schemas.microsoft.com/office/drawing/2014/main" id="{1480C56B-1570-4AF2-8CB5-5646CB6DAE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132" y="4379864"/>
            <a:ext cx="3733800" cy="2495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72309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8469475-BEC7-4FB7-96EA-F2CF06D39020}"/>
              </a:ext>
            </a:extLst>
          </p:cNvPr>
          <p:cNvSpPr txBox="1"/>
          <p:nvPr/>
        </p:nvSpPr>
        <p:spPr>
          <a:xfrm>
            <a:off x="933450" y="0"/>
            <a:ext cx="10496550" cy="553998"/>
          </a:xfrm>
          <a:prstGeom prst="rect">
            <a:avLst/>
          </a:prstGeom>
          <a:noFill/>
        </p:spPr>
        <p:txBody>
          <a:bodyPr wrap="square" rtlCol="0">
            <a:spAutoFit/>
          </a:bodyPr>
          <a:lstStyle/>
          <a:p>
            <a:pPr algn="ctr"/>
            <a:r>
              <a:rPr lang="en-US" sz="3000" u="sng" dirty="0" smtClean="0">
                <a:solidFill>
                  <a:schemeClr val="accent6">
                    <a:lumMod val="50000"/>
                  </a:schemeClr>
                </a:solidFill>
                <a:latin typeface="Bookman Old Style" panose="02050604050505020204" pitchFamily="18" charset="0"/>
              </a:rPr>
              <a:t>iii. </a:t>
            </a:r>
            <a:r>
              <a:rPr lang="en-US" sz="3000" u="sng" dirty="0">
                <a:solidFill>
                  <a:schemeClr val="accent6">
                    <a:lumMod val="50000"/>
                  </a:schemeClr>
                </a:solidFill>
                <a:latin typeface="Bookman Old Style" panose="02050604050505020204" pitchFamily="18" charset="0"/>
              </a:rPr>
              <a:t>Gradient Boosting Regressor:</a:t>
            </a:r>
            <a:endParaRPr lang="en-IN" sz="3000" u="sng" dirty="0">
              <a:solidFill>
                <a:schemeClr val="accent6">
                  <a:lumMod val="50000"/>
                </a:schemeClr>
              </a:solidFill>
              <a:latin typeface="Bookman Old Style" panose="02050604050505020204" pitchFamily="18" charset="0"/>
            </a:endParaRPr>
          </a:p>
        </p:txBody>
      </p:sp>
      <p:sp>
        <p:nvSpPr>
          <p:cNvPr id="8" name="Flowchart: Alternate Process 7">
            <a:extLst>
              <a:ext uri="{FF2B5EF4-FFF2-40B4-BE49-F238E27FC236}">
                <a16:creationId xmlns:a16="http://schemas.microsoft.com/office/drawing/2014/main" id="{3089D98E-B98F-425A-98AE-914BA3429713}"/>
              </a:ext>
            </a:extLst>
          </p:cNvPr>
          <p:cNvSpPr/>
          <p:nvPr/>
        </p:nvSpPr>
        <p:spPr>
          <a:xfrm>
            <a:off x="7592008" y="865894"/>
            <a:ext cx="4099249" cy="5431011"/>
          </a:xfrm>
          <a:prstGeom prst="flowChartAlternateProcess">
            <a:avLst/>
          </a:prstGeom>
          <a:gradFill>
            <a:gsLst>
              <a:gs pos="0">
                <a:schemeClr val="accent6"/>
              </a:gs>
              <a:gs pos="50000">
                <a:schemeClr val="accent4">
                  <a:lumMod val="40000"/>
                  <a:lumOff val="60000"/>
                </a:schemeClr>
              </a:gs>
              <a:gs pos="100000">
                <a:schemeClr val="accent1">
                  <a:lumMod val="20000"/>
                  <a:lumOff val="8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lvl="0" indent="-342900" algn="just">
              <a:lnSpc>
                <a:spcPct val="107000"/>
              </a:lnSpc>
              <a:buFont typeface="Wingdings" panose="05000000000000000000" pitchFamily="2" charset="2"/>
              <a:buChar char=""/>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Created Gradient Boosting Regressor model and checked for its evaluation metrics. The model is giving R2 score as 60.35%.</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From the graph we can observe how our model is mapping. In the graph we can observe the straight line which is our actual dataset and the dots are the predictions that our model has given.</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C6B978A4-4AB4-4913-BF43-8AF0012C9D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284" y="622773"/>
            <a:ext cx="7056732" cy="3726503"/>
          </a:xfrm>
          <a:prstGeom prst="rect">
            <a:avLst/>
          </a:prstGeom>
        </p:spPr>
      </p:pic>
      <p:pic>
        <p:nvPicPr>
          <p:cNvPr id="17410" name="Picture 2">
            <a:extLst>
              <a:ext uri="{FF2B5EF4-FFF2-40B4-BE49-F238E27FC236}">
                <a16:creationId xmlns:a16="http://schemas.microsoft.com/office/drawing/2014/main" id="{C2FFCA25-F251-4064-A33F-BC1E357F4A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284" y="4349276"/>
            <a:ext cx="3733800" cy="2495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78706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8950D0A-FBF1-4E25-813B-58FC098CC765}"/>
              </a:ext>
            </a:extLst>
          </p:cNvPr>
          <p:cNvSpPr txBox="1"/>
          <p:nvPr/>
        </p:nvSpPr>
        <p:spPr>
          <a:xfrm>
            <a:off x="800100" y="0"/>
            <a:ext cx="10561808" cy="553998"/>
          </a:xfrm>
          <a:prstGeom prst="rect">
            <a:avLst/>
          </a:prstGeom>
          <a:noFill/>
        </p:spPr>
        <p:txBody>
          <a:bodyPr wrap="square" rtlCol="0">
            <a:spAutoFit/>
          </a:bodyPr>
          <a:lstStyle/>
          <a:p>
            <a:pPr algn="ctr"/>
            <a:r>
              <a:rPr lang="en-US" sz="3000" u="sng" dirty="0" smtClean="0">
                <a:solidFill>
                  <a:schemeClr val="accent6">
                    <a:lumMod val="50000"/>
                  </a:schemeClr>
                </a:solidFill>
                <a:latin typeface="Bookman Old Style" panose="02050604050505020204" pitchFamily="18" charset="0"/>
              </a:rPr>
              <a:t>iv</a:t>
            </a:r>
            <a:r>
              <a:rPr lang="en-US" sz="3000" u="sng" dirty="0">
                <a:solidFill>
                  <a:schemeClr val="accent6">
                    <a:lumMod val="50000"/>
                  </a:schemeClr>
                </a:solidFill>
                <a:latin typeface="Bookman Old Style" panose="02050604050505020204" pitchFamily="18" charset="0"/>
              </a:rPr>
              <a:t>. Extreme Gradient Boosting Regressor (XGB):</a:t>
            </a:r>
            <a:endParaRPr lang="en-IN" sz="3000" u="sng" dirty="0">
              <a:solidFill>
                <a:schemeClr val="accent6">
                  <a:lumMod val="50000"/>
                </a:schemeClr>
              </a:solidFill>
              <a:latin typeface="Bookman Old Style" panose="02050604050505020204" pitchFamily="18" charset="0"/>
            </a:endParaRPr>
          </a:p>
        </p:txBody>
      </p:sp>
      <p:sp>
        <p:nvSpPr>
          <p:cNvPr id="6" name="Flowchart: Alternate Process 5">
            <a:extLst>
              <a:ext uri="{FF2B5EF4-FFF2-40B4-BE49-F238E27FC236}">
                <a16:creationId xmlns:a16="http://schemas.microsoft.com/office/drawing/2014/main" id="{8905C644-20C5-417E-91B5-7A3280FC0349}"/>
              </a:ext>
            </a:extLst>
          </p:cNvPr>
          <p:cNvSpPr/>
          <p:nvPr/>
        </p:nvSpPr>
        <p:spPr>
          <a:xfrm>
            <a:off x="7592008" y="865894"/>
            <a:ext cx="4099249" cy="5431011"/>
          </a:xfrm>
          <a:prstGeom prst="flowChartAlternateProcess">
            <a:avLst/>
          </a:prstGeom>
          <a:gradFill>
            <a:gsLst>
              <a:gs pos="0">
                <a:schemeClr val="accent6"/>
              </a:gs>
              <a:gs pos="50000">
                <a:schemeClr val="accent4">
                  <a:lumMod val="40000"/>
                  <a:lumOff val="60000"/>
                </a:schemeClr>
              </a:gs>
              <a:gs pos="100000">
                <a:schemeClr val="accent1">
                  <a:lumMod val="20000"/>
                  <a:lumOff val="8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lvl="0" indent="-342900" algn="just">
              <a:lnSpc>
                <a:spcPct val="107000"/>
              </a:lnSpc>
              <a:buFont typeface="Wingdings" panose="05000000000000000000" pitchFamily="2" charset="2"/>
              <a:buChar char=""/>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Created XGB Regressor model and checked for its evaluation metrics. The model is giving R2 score as 96.27%.</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From the graph we can observe how our model is mapping. In the graph we can observe the straight line which is our actual dataset and the dots are the predictions that our model has given.</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94B55AC5-811A-4C92-BB7A-ED4FB675F7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121" y="553998"/>
            <a:ext cx="7193903" cy="3924640"/>
          </a:xfrm>
          <a:prstGeom prst="rect">
            <a:avLst/>
          </a:prstGeom>
        </p:spPr>
      </p:pic>
      <p:pic>
        <p:nvPicPr>
          <p:cNvPr id="18434" name="Picture 2">
            <a:extLst>
              <a:ext uri="{FF2B5EF4-FFF2-40B4-BE49-F238E27FC236}">
                <a16:creationId xmlns:a16="http://schemas.microsoft.com/office/drawing/2014/main" id="{E51069BA-7EF8-450D-A534-2452DE4AE6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5121" y="4478638"/>
            <a:ext cx="3733800" cy="24021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79083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2E63AA6-B7D2-4519-BB53-DEF55834B16D}"/>
              </a:ext>
            </a:extLst>
          </p:cNvPr>
          <p:cNvSpPr txBox="1"/>
          <p:nvPr/>
        </p:nvSpPr>
        <p:spPr>
          <a:xfrm>
            <a:off x="904672" y="47848"/>
            <a:ext cx="10457234" cy="553998"/>
          </a:xfrm>
          <a:prstGeom prst="rect">
            <a:avLst/>
          </a:prstGeom>
          <a:noFill/>
        </p:spPr>
        <p:txBody>
          <a:bodyPr wrap="square" rtlCol="0">
            <a:spAutoFit/>
          </a:bodyPr>
          <a:lstStyle/>
          <a:p>
            <a:pPr algn="ctr"/>
            <a:r>
              <a:rPr lang="en-US" sz="3000" u="sng" dirty="0" smtClean="0">
                <a:solidFill>
                  <a:schemeClr val="accent6">
                    <a:lumMod val="50000"/>
                  </a:schemeClr>
                </a:solidFill>
                <a:latin typeface="Bookman Old Style" panose="02050604050505020204" pitchFamily="18" charset="0"/>
              </a:rPr>
              <a:t>v. </a:t>
            </a:r>
            <a:r>
              <a:rPr lang="en-US" sz="3000" u="sng" dirty="0">
                <a:solidFill>
                  <a:schemeClr val="accent6">
                    <a:lumMod val="50000"/>
                  </a:schemeClr>
                </a:solidFill>
                <a:latin typeface="Bookman Old Style" panose="02050604050505020204" pitchFamily="18" charset="0"/>
              </a:rPr>
              <a:t>Bagging Regressor:</a:t>
            </a:r>
            <a:endParaRPr lang="en-IN" sz="3000" u="sng" dirty="0">
              <a:solidFill>
                <a:schemeClr val="accent6">
                  <a:lumMod val="50000"/>
                </a:schemeClr>
              </a:solidFill>
              <a:latin typeface="Bookman Old Style" panose="02050604050505020204" pitchFamily="18" charset="0"/>
            </a:endParaRPr>
          </a:p>
        </p:txBody>
      </p:sp>
      <p:sp>
        <p:nvSpPr>
          <p:cNvPr id="6" name="Flowchart: Alternate Process 5">
            <a:extLst>
              <a:ext uri="{FF2B5EF4-FFF2-40B4-BE49-F238E27FC236}">
                <a16:creationId xmlns:a16="http://schemas.microsoft.com/office/drawing/2014/main" id="{5E07ACE6-2FEB-4A67-9594-5C4B749B3013}"/>
              </a:ext>
            </a:extLst>
          </p:cNvPr>
          <p:cNvSpPr/>
          <p:nvPr/>
        </p:nvSpPr>
        <p:spPr>
          <a:xfrm>
            <a:off x="7592008" y="865894"/>
            <a:ext cx="4099249" cy="5431011"/>
          </a:xfrm>
          <a:prstGeom prst="flowChartAlternateProcess">
            <a:avLst/>
          </a:prstGeom>
          <a:gradFill>
            <a:gsLst>
              <a:gs pos="0">
                <a:schemeClr val="accent6"/>
              </a:gs>
              <a:gs pos="50000">
                <a:schemeClr val="accent4">
                  <a:lumMod val="40000"/>
                  <a:lumOff val="60000"/>
                </a:schemeClr>
              </a:gs>
              <a:gs pos="100000">
                <a:schemeClr val="accent1">
                  <a:lumMod val="20000"/>
                  <a:lumOff val="8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lvl="0" indent="-342900" algn="just">
              <a:lnSpc>
                <a:spcPct val="107000"/>
              </a:lnSpc>
              <a:buFont typeface="Wingdings" panose="05000000000000000000" pitchFamily="2" charset="2"/>
              <a:buChar char=""/>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Created Bagging Regressor model and checked for its evaluation metrics. The model is giving R2 score as 95.30%.</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From the graph we can observe how our model is mapping. In the graph we can observe the straight line which is our actual dataset and the dots are the predictions that our model has given</a:t>
            </a:r>
            <a:r>
              <a:rPr lang="en-IN" sz="1800" dirty="0">
                <a:solidFill>
                  <a:srgbClr val="000000"/>
                </a:solidFill>
                <a:effectLst/>
                <a:latin typeface="Century" panose="02040604050505020304" pitchFamily="18" charset="0"/>
                <a:ea typeface="Times New Roman" panose="02020603050405020304" pitchFamily="18" charset="0"/>
                <a:cs typeface="Times New Roman" panose="02020603050405020304" pitchFamily="18" charset="0"/>
              </a:rPr>
              <a:t>.</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96F8A5C8-BDFA-4B34-89BB-DD25616A2D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288" y="601846"/>
            <a:ext cx="7201524" cy="3787468"/>
          </a:xfrm>
          <a:prstGeom prst="rect">
            <a:avLst/>
          </a:prstGeom>
        </p:spPr>
      </p:pic>
      <p:pic>
        <p:nvPicPr>
          <p:cNvPr id="19458" name="Picture 2">
            <a:extLst>
              <a:ext uri="{FF2B5EF4-FFF2-40B4-BE49-F238E27FC236}">
                <a16:creationId xmlns:a16="http://schemas.microsoft.com/office/drawing/2014/main" id="{AD05F7FD-A945-445E-AD53-7248E671CE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288" y="4389314"/>
            <a:ext cx="3733800" cy="2495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74243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F28503F-47D7-4C3D-90B3-9B05A048A531}"/>
              </a:ext>
            </a:extLst>
          </p:cNvPr>
          <p:cNvSpPr txBox="1"/>
          <p:nvPr/>
        </p:nvSpPr>
        <p:spPr>
          <a:xfrm>
            <a:off x="535022" y="1"/>
            <a:ext cx="11031166" cy="553998"/>
          </a:xfrm>
          <a:prstGeom prst="rect">
            <a:avLst/>
          </a:prstGeom>
          <a:noFill/>
        </p:spPr>
        <p:txBody>
          <a:bodyPr wrap="square" rtlCol="0">
            <a:spAutoFit/>
          </a:bodyPr>
          <a:lstStyle/>
          <a:p>
            <a:pPr algn="ctr"/>
            <a:r>
              <a:rPr lang="en-US" sz="3000" u="sng" dirty="0">
                <a:solidFill>
                  <a:schemeClr val="accent6">
                    <a:lumMod val="50000"/>
                  </a:schemeClr>
                </a:solidFill>
                <a:latin typeface="Bookman Old Style" panose="02050604050505020204" pitchFamily="18" charset="0"/>
              </a:rPr>
              <a:t>Hyperparameter Tuning:</a:t>
            </a:r>
          </a:p>
        </p:txBody>
      </p:sp>
      <p:sp>
        <p:nvSpPr>
          <p:cNvPr id="5" name="TextBox 4">
            <a:extLst>
              <a:ext uri="{FF2B5EF4-FFF2-40B4-BE49-F238E27FC236}">
                <a16:creationId xmlns:a16="http://schemas.microsoft.com/office/drawing/2014/main" id="{B73797E5-B205-43D7-88E6-FEC43CF0D445}"/>
              </a:ext>
            </a:extLst>
          </p:cNvPr>
          <p:cNvSpPr txBox="1"/>
          <p:nvPr/>
        </p:nvSpPr>
        <p:spPr>
          <a:xfrm>
            <a:off x="625813" y="553999"/>
            <a:ext cx="10940376" cy="957121"/>
          </a:xfrm>
          <a:prstGeom prst="rect">
            <a:avLst/>
          </a:prstGeom>
          <a:noFill/>
        </p:spPr>
        <p:txBody>
          <a:bodyPr wrap="square">
            <a:spAutoFit/>
          </a:bodyPr>
          <a:lstStyle/>
          <a:p>
            <a:pPr algn="just">
              <a:lnSpc>
                <a:spcPct val="107000"/>
              </a:lnSpc>
              <a:spcAft>
                <a:spcPts val="800"/>
              </a:spcAft>
            </a:pPr>
            <a:r>
              <a:rPr lang="en-IN" sz="1800" b="1" dirty="0">
                <a:solidFill>
                  <a:schemeClr val="accent2">
                    <a:lumMod val="50000"/>
                  </a:schemeClr>
                </a:solidFill>
                <a:effectLst/>
                <a:latin typeface="Century" panose="02040604050505020304" pitchFamily="18" charset="0"/>
                <a:ea typeface="Calibri" panose="020F0502020204030204" pitchFamily="34" charset="0"/>
                <a:cs typeface="Calibri" panose="020F0502020204030204" pitchFamily="34" charset="0"/>
              </a:rPr>
              <a:t>From the difference between R2 score and cross validation score we found “Extra Trees Regressor” having high R2 score compared to other models. So, we  concluded that “Extra Trees Regressor</a:t>
            </a:r>
            <a:r>
              <a:rPr lang="en-IN" b="1" dirty="0">
                <a:solidFill>
                  <a:schemeClr val="accent2">
                    <a:lumMod val="50000"/>
                  </a:schemeClr>
                </a:solidFill>
                <a:latin typeface="Century" panose="02040604050505020304" pitchFamily="18" charset="0"/>
                <a:ea typeface="Calibri" panose="020F0502020204030204" pitchFamily="34" charset="0"/>
                <a:cs typeface="Calibri" panose="020F0502020204030204" pitchFamily="34" charset="0"/>
              </a:rPr>
              <a:t>”</a:t>
            </a:r>
            <a:r>
              <a:rPr lang="en-IN" sz="1800" b="1" dirty="0">
                <a:solidFill>
                  <a:schemeClr val="accent2">
                    <a:lumMod val="50000"/>
                  </a:schemeClr>
                </a:solidFill>
                <a:effectLst/>
                <a:latin typeface="Century" panose="02040604050505020304" pitchFamily="18" charset="0"/>
                <a:ea typeface="Calibri" panose="020F0502020204030204" pitchFamily="34" charset="0"/>
                <a:cs typeface="Calibri" panose="020F0502020204030204" pitchFamily="34" charset="0"/>
              </a:rPr>
              <a:t> as our best fitting model. Performed Hyperparameter tuning to increase the best model accuracy.</a:t>
            </a:r>
            <a:endParaRPr lang="en-IN" sz="1400" b="1" dirty="0">
              <a:solidFill>
                <a:schemeClr val="accent2">
                  <a:lumMod val="50000"/>
                </a:schemeClr>
              </a:solidFill>
              <a:effectLst/>
              <a:latin typeface="Century" panose="02040604050505020304" pitchFamily="18" charset="0"/>
              <a:ea typeface="Calibri" panose="020F0502020204030204" pitchFamily="34" charset="0"/>
              <a:cs typeface="Times New Roman" panose="02020603050405020304" pitchFamily="18" charset="0"/>
            </a:endParaRPr>
          </a:p>
        </p:txBody>
      </p:sp>
      <p:sp>
        <p:nvSpPr>
          <p:cNvPr id="12" name="Flowchart: Alternate Process 11">
            <a:extLst>
              <a:ext uri="{FF2B5EF4-FFF2-40B4-BE49-F238E27FC236}">
                <a16:creationId xmlns:a16="http://schemas.microsoft.com/office/drawing/2014/main" id="{0A2917FC-1E13-432F-8656-13A7DE7CFD80}"/>
              </a:ext>
            </a:extLst>
          </p:cNvPr>
          <p:cNvSpPr/>
          <p:nvPr/>
        </p:nvSpPr>
        <p:spPr>
          <a:xfrm>
            <a:off x="7323985" y="1728151"/>
            <a:ext cx="4095939" cy="4779653"/>
          </a:xfrm>
          <a:prstGeom prst="flowChartAlternateProcess">
            <a:avLst/>
          </a:prstGeom>
          <a:gradFill>
            <a:gsLst>
              <a:gs pos="0">
                <a:schemeClr val="accent6"/>
              </a:gs>
              <a:gs pos="50000">
                <a:schemeClr val="accent4">
                  <a:lumMod val="40000"/>
                  <a:lumOff val="60000"/>
                </a:schemeClr>
              </a:gs>
              <a:gs pos="100000">
                <a:schemeClr val="accent1">
                  <a:lumMod val="20000"/>
                  <a:lumOff val="8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lnSpc>
                <a:spcPct val="107000"/>
              </a:lnSpc>
              <a:spcAft>
                <a:spcPts val="800"/>
              </a:spcAft>
              <a:buFont typeface="Wingdings" panose="05000000000000000000" pitchFamily="2" charset="2"/>
              <a:buChar char="v"/>
            </a:pPr>
            <a:r>
              <a:rPr lang="en-IN" sz="1800" dirty="0">
                <a:solidFill>
                  <a:schemeClr val="tx1"/>
                </a:solidFill>
                <a:effectLst/>
                <a:latin typeface="Century" panose="02040604050505020304" pitchFamily="18" charset="0"/>
                <a:ea typeface="Calibri" panose="020F0502020204030204" pitchFamily="34" charset="0"/>
                <a:cs typeface="Calibri" panose="020F0502020204030204" pitchFamily="34" charset="0"/>
              </a:rPr>
              <a:t>I have used </a:t>
            </a:r>
            <a:r>
              <a:rPr lang="en-IN" sz="1800" dirty="0" err="1">
                <a:solidFill>
                  <a:schemeClr val="tx1"/>
                </a:solidFill>
                <a:effectLst/>
                <a:latin typeface="Century" panose="02040604050505020304" pitchFamily="18" charset="0"/>
                <a:ea typeface="Calibri" panose="020F0502020204030204" pitchFamily="34" charset="0"/>
                <a:cs typeface="Calibri" panose="020F0502020204030204" pitchFamily="34" charset="0"/>
              </a:rPr>
              <a:t>GridSearchCV</a:t>
            </a:r>
            <a:r>
              <a:rPr lang="en-IN" sz="1800" dirty="0">
                <a:solidFill>
                  <a:schemeClr val="tx1"/>
                </a:solidFill>
                <a:effectLst/>
                <a:latin typeface="Century" panose="02040604050505020304" pitchFamily="18" charset="0"/>
                <a:ea typeface="Calibri" panose="020F0502020204030204" pitchFamily="34" charset="0"/>
                <a:cs typeface="Calibri" panose="020F0502020204030204" pitchFamily="34" charset="0"/>
              </a:rPr>
              <a:t> to get the best parameters of </a:t>
            </a:r>
            <a:r>
              <a:rPr lang="en-IN" sz="1800" b="1" dirty="0">
                <a:solidFill>
                  <a:schemeClr val="tx1"/>
                </a:solidFill>
                <a:effectLst/>
                <a:latin typeface="Century" panose="02040604050505020304" pitchFamily="18" charset="0"/>
                <a:ea typeface="Calibri" panose="020F0502020204030204" pitchFamily="34" charset="0"/>
                <a:cs typeface="Calibri" panose="020F0502020204030204" pitchFamily="34" charset="0"/>
              </a:rPr>
              <a:t>Extra Trees Regressor. </a:t>
            </a:r>
            <a:r>
              <a:rPr lang="en-IN" sz="1800" dirty="0">
                <a:solidFill>
                  <a:schemeClr val="tx1"/>
                </a:solidFill>
                <a:effectLst/>
                <a:latin typeface="Century" panose="02040604050505020304" pitchFamily="18" charset="0"/>
                <a:ea typeface="Calibri" panose="020F0502020204030204" pitchFamily="34" charset="0"/>
                <a:cs typeface="Calibri" panose="020F0502020204030204" pitchFamily="34" charset="0"/>
              </a:rPr>
              <a:t>And used all the obtained best parameters to create the accuracy of final model.</a:t>
            </a:r>
            <a:endParaRPr lang="en-IN" sz="1800" dirty="0">
              <a:solidFill>
                <a:schemeClr val="tx1"/>
              </a:solidFill>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9" name="Picture 8">
            <a:extLst>
              <a:ext uri="{FF2B5EF4-FFF2-40B4-BE49-F238E27FC236}">
                <a16:creationId xmlns:a16="http://schemas.microsoft.com/office/drawing/2014/main" id="{C9F822A7-FF24-4716-AE84-41BF6578760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30116" y="2065118"/>
            <a:ext cx="5730875" cy="2950845"/>
          </a:xfrm>
          <a:prstGeom prst="rect">
            <a:avLst/>
          </a:prstGeom>
          <a:noFill/>
          <a:ln>
            <a:noFill/>
          </a:ln>
        </p:spPr>
      </p:pic>
      <p:pic>
        <p:nvPicPr>
          <p:cNvPr id="11" name="Picture 10">
            <a:extLst>
              <a:ext uri="{FF2B5EF4-FFF2-40B4-BE49-F238E27FC236}">
                <a16:creationId xmlns:a16="http://schemas.microsoft.com/office/drawing/2014/main" id="{B4D4A1B0-4FF7-4F44-963E-93A7D4E2057E}"/>
              </a:ext>
            </a:extLst>
          </p:cNvPr>
          <p:cNvPicPr>
            <a:picLocks noChangeAspect="1"/>
          </p:cNvPicPr>
          <p:nvPr/>
        </p:nvPicPr>
        <p:blipFill rotWithShape="1">
          <a:blip r:embed="rId3">
            <a:extLst>
              <a:ext uri="{28A0092B-C50C-407E-A947-70E740481C1C}">
                <a14:useLocalDpi xmlns:a14="http://schemas.microsoft.com/office/drawing/2010/main" val="0"/>
              </a:ext>
            </a:extLst>
          </a:blip>
          <a:srcRect b="65926"/>
          <a:stretch/>
        </p:blipFill>
        <p:spPr bwMode="auto">
          <a:xfrm>
            <a:off x="529481" y="5018361"/>
            <a:ext cx="5731510" cy="1092673"/>
          </a:xfrm>
          <a:prstGeom prst="rect">
            <a:avLst/>
          </a:prstGeom>
          <a:noFill/>
          <a:ln>
            <a:noFill/>
          </a:ln>
        </p:spPr>
      </p:pic>
    </p:spTree>
    <p:extLst>
      <p:ext uri="{BB962C8B-B14F-4D97-AF65-F5344CB8AC3E}">
        <p14:creationId xmlns:p14="http://schemas.microsoft.com/office/powerpoint/2010/main" val="36846083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63696C7-F5E6-4E97-8048-1BDD6F7070F5}"/>
              </a:ext>
            </a:extLst>
          </p:cNvPr>
          <p:cNvSpPr txBox="1"/>
          <p:nvPr/>
        </p:nvSpPr>
        <p:spPr>
          <a:xfrm>
            <a:off x="505839" y="0"/>
            <a:ext cx="11021438" cy="553998"/>
          </a:xfrm>
          <a:prstGeom prst="rect">
            <a:avLst/>
          </a:prstGeom>
          <a:noFill/>
        </p:spPr>
        <p:txBody>
          <a:bodyPr wrap="square" rtlCol="0">
            <a:spAutoFit/>
          </a:bodyPr>
          <a:lstStyle/>
          <a:p>
            <a:r>
              <a:rPr lang="en-US" sz="3000" u="sng" dirty="0">
                <a:solidFill>
                  <a:schemeClr val="accent6">
                    <a:lumMod val="50000"/>
                  </a:schemeClr>
                </a:solidFill>
                <a:latin typeface="Bookman Old Style" panose="02050604050505020204" pitchFamily="18" charset="0"/>
              </a:rPr>
              <a:t>Creating Final Model After Tuning:</a:t>
            </a:r>
            <a:endParaRPr lang="en-IN" sz="3000" u="sng" dirty="0">
              <a:solidFill>
                <a:schemeClr val="accent6">
                  <a:lumMod val="50000"/>
                </a:schemeClr>
              </a:solidFill>
              <a:latin typeface="Bookman Old Style" panose="02050604050505020204" pitchFamily="18" charset="0"/>
            </a:endParaRPr>
          </a:p>
        </p:txBody>
      </p:sp>
      <p:sp>
        <p:nvSpPr>
          <p:cNvPr id="14" name="Flowchart: Alternate Process 13">
            <a:extLst>
              <a:ext uri="{FF2B5EF4-FFF2-40B4-BE49-F238E27FC236}">
                <a16:creationId xmlns:a16="http://schemas.microsoft.com/office/drawing/2014/main" id="{61703DAB-4426-4BC7-ACA5-E6FBEBC092B1}"/>
              </a:ext>
            </a:extLst>
          </p:cNvPr>
          <p:cNvSpPr/>
          <p:nvPr/>
        </p:nvSpPr>
        <p:spPr>
          <a:xfrm>
            <a:off x="7334656" y="854598"/>
            <a:ext cx="4783230" cy="5431011"/>
          </a:xfrm>
          <a:prstGeom prst="flowChartAlternateProcess">
            <a:avLst/>
          </a:prstGeom>
          <a:gradFill>
            <a:gsLst>
              <a:gs pos="0">
                <a:schemeClr val="accent6"/>
              </a:gs>
              <a:gs pos="50000">
                <a:schemeClr val="accent4">
                  <a:lumMod val="40000"/>
                  <a:lumOff val="60000"/>
                </a:schemeClr>
              </a:gs>
              <a:gs pos="100000">
                <a:schemeClr val="accent1">
                  <a:lumMod val="20000"/>
                  <a:lumOff val="8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lvl="0" indent="-342900" algn="just">
              <a:lnSpc>
                <a:spcPct val="107000"/>
              </a:lnSpc>
              <a:buFont typeface="Symbol" panose="05050102010706020507" pitchFamily="18" charset="2"/>
              <a:buChar char=""/>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I </a:t>
            </a:r>
            <a:r>
              <a:rPr lang="en-US"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have successfully incorporated the hyper parameter tuning using best parameters of Extra Trees Regressor and the R2 score of the model has been increased after hyperparameter tuning and received the R2 score as 77.61% which is very good.</a:t>
            </a:r>
          </a:p>
          <a:p>
            <a:pPr marL="342900" lvl="0" indent="-342900" algn="just">
              <a:lnSpc>
                <a:spcPct val="107000"/>
              </a:lnSpc>
              <a:buFont typeface="Symbol" panose="05050102010706020507" pitchFamily="18" charset="2"/>
              <a:buChar char=""/>
            </a:pPr>
            <a:r>
              <a:rPr lang="en-US"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From the graph we can observe how our final model is mapping. In the graph we can observe the best fit line which is our actual dataset and the dots are the predictions that our best final model has given.</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8" name="Picture 7">
            <a:extLst>
              <a:ext uri="{FF2B5EF4-FFF2-40B4-BE49-F238E27FC236}">
                <a16:creationId xmlns:a16="http://schemas.microsoft.com/office/drawing/2014/main" id="{AF561BC9-B25F-4B50-B038-03B74EB5C3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206" y="648161"/>
            <a:ext cx="6487428" cy="3620125"/>
          </a:xfrm>
          <a:prstGeom prst="rect">
            <a:avLst/>
          </a:prstGeom>
        </p:spPr>
      </p:pic>
      <p:pic>
        <p:nvPicPr>
          <p:cNvPr id="20482" name="Picture 2">
            <a:extLst>
              <a:ext uri="{FF2B5EF4-FFF2-40B4-BE49-F238E27FC236}">
                <a16:creationId xmlns:a16="http://schemas.microsoft.com/office/drawing/2014/main" id="{187BA9F3-6DAA-4FB8-B402-651E3E2CF4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206" y="4362450"/>
            <a:ext cx="3733800" cy="2495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34447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E843D91-BDF6-4929-9F3E-19F94785A169}"/>
              </a:ext>
            </a:extLst>
          </p:cNvPr>
          <p:cNvSpPr txBox="1"/>
          <p:nvPr/>
        </p:nvSpPr>
        <p:spPr>
          <a:xfrm>
            <a:off x="175098" y="194553"/>
            <a:ext cx="11935838" cy="553998"/>
          </a:xfrm>
          <a:prstGeom prst="rect">
            <a:avLst/>
          </a:prstGeom>
          <a:noFill/>
        </p:spPr>
        <p:txBody>
          <a:bodyPr wrap="square" rtlCol="0">
            <a:spAutoFit/>
          </a:bodyPr>
          <a:lstStyle/>
          <a:p>
            <a:pPr algn="ctr"/>
            <a:r>
              <a:rPr lang="en-US" sz="3000" u="sng" dirty="0">
                <a:solidFill>
                  <a:schemeClr val="accent6">
                    <a:lumMod val="50000"/>
                  </a:schemeClr>
                </a:solidFill>
                <a:latin typeface="Bookman Old Style" panose="02050604050505020204" pitchFamily="18" charset="0"/>
              </a:rPr>
              <a:t>Saving The Final Model And Predictions From Saved Model</a:t>
            </a:r>
            <a:endParaRPr lang="en-IN" sz="3000" u="sng" dirty="0">
              <a:solidFill>
                <a:schemeClr val="accent6">
                  <a:lumMod val="50000"/>
                </a:schemeClr>
              </a:solidFill>
              <a:latin typeface="Bookman Old Style" panose="02050604050505020204" pitchFamily="18" charset="0"/>
            </a:endParaRPr>
          </a:p>
        </p:txBody>
      </p:sp>
      <p:sp>
        <p:nvSpPr>
          <p:cNvPr id="6" name="TextBox 5">
            <a:extLst>
              <a:ext uri="{FF2B5EF4-FFF2-40B4-BE49-F238E27FC236}">
                <a16:creationId xmlns:a16="http://schemas.microsoft.com/office/drawing/2014/main" id="{335AF64E-3883-400A-89DB-17929A801B52}"/>
              </a:ext>
            </a:extLst>
          </p:cNvPr>
          <p:cNvSpPr txBox="1"/>
          <p:nvPr/>
        </p:nvSpPr>
        <p:spPr>
          <a:xfrm>
            <a:off x="5991225" y="3429000"/>
            <a:ext cx="6119711" cy="3416320"/>
          </a:xfrm>
          <a:prstGeom prst="rect">
            <a:avLst/>
          </a:prstGeom>
          <a:noFill/>
        </p:spPr>
        <p:txBody>
          <a:bodyPr wrap="square">
            <a:spAutoFit/>
          </a:bodyPr>
          <a:lstStyle/>
          <a:p>
            <a:pPr marL="285750" indent="-285750" algn="just">
              <a:buFont typeface="Arial" panose="020B0604020202020204" pitchFamily="34" charset="0"/>
              <a:buChar char="•"/>
            </a:pPr>
            <a:r>
              <a:rPr lang="en-IN" sz="1800" dirty="0">
                <a:effectLst/>
                <a:latin typeface="Century" panose="02040604050505020304" pitchFamily="18" charset="0"/>
                <a:ea typeface="Calibri" panose="020F0502020204030204" pitchFamily="34" charset="0"/>
                <a:cs typeface="Calibri" panose="020F0502020204030204" pitchFamily="34" charset="0"/>
              </a:rPr>
              <a:t>I have saved my final best model using </a:t>
            </a:r>
            <a:r>
              <a:rPr lang="en-IN" sz="1800" dirty="0" err="1">
                <a:effectLst/>
                <a:latin typeface="Century" panose="02040604050505020304" pitchFamily="18" charset="0"/>
                <a:ea typeface="Calibri" panose="020F0502020204030204" pitchFamily="34" charset="0"/>
                <a:cs typeface="Calibri" panose="020F0502020204030204" pitchFamily="34" charset="0"/>
              </a:rPr>
              <a:t>joblib</a:t>
            </a:r>
            <a:r>
              <a:rPr lang="en-IN" sz="1800" dirty="0">
                <a:effectLst/>
                <a:latin typeface="Century" panose="02040604050505020304" pitchFamily="18" charset="0"/>
                <a:ea typeface="Calibri" panose="020F0502020204030204" pitchFamily="34" charset="0"/>
                <a:cs typeface="Calibri" panose="020F0502020204030204" pitchFamily="34" charset="0"/>
              </a:rPr>
              <a:t> library in .</a:t>
            </a:r>
            <a:r>
              <a:rPr lang="en-IN" sz="1800" dirty="0" err="1">
                <a:effectLst/>
                <a:latin typeface="Century" panose="02040604050505020304" pitchFamily="18" charset="0"/>
                <a:ea typeface="Calibri" panose="020F0502020204030204" pitchFamily="34" charset="0"/>
                <a:cs typeface="Calibri" panose="020F0502020204030204" pitchFamily="34" charset="0"/>
              </a:rPr>
              <a:t>pkl</a:t>
            </a:r>
            <a:r>
              <a:rPr lang="en-IN" sz="1800" dirty="0">
                <a:effectLst/>
                <a:latin typeface="Century" panose="02040604050505020304" pitchFamily="18" charset="0"/>
                <a:ea typeface="Calibri" panose="020F0502020204030204" pitchFamily="34" charset="0"/>
                <a:cs typeface="Calibri" panose="020F0502020204030204" pitchFamily="34" charset="0"/>
              </a:rPr>
              <a:t> format, and loaded </a:t>
            </a:r>
            <a:r>
              <a:rPr lang="en-IN" sz="1800" dirty="0">
                <a:effectLst/>
                <a:latin typeface="Century" panose="02040604050505020304" pitchFamily="18" charset="0"/>
                <a:ea typeface="Calibri" panose="020F0502020204030204" pitchFamily="34" charset="0"/>
              </a:rPr>
              <a:t>saved model for predictions. </a:t>
            </a:r>
          </a:p>
          <a:p>
            <a:pPr marL="285750" indent="-285750" algn="just">
              <a:buFont typeface="Arial" panose="020B0604020202020204" pitchFamily="34" charset="0"/>
              <a:buChar char="•"/>
            </a:pPr>
            <a:r>
              <a:rPr lang="en-US" b="0" i="0" dirty="0">
                <a:effectLst/>
                <a:latin typeface="Century" panose="02040604050505020304" pitchFamily="18" charset="0"/>
              </a:rPr>
              <a:t>Using regression model, we have got the predicted price of the flight tickets. From the above output we can observe that predicted values are almost near to the actual values. </a:t>
            </a:r>
          </a:p>
          <a:p>
            <a:pPr marL="285750" indent="-285750" algn="just">
              <a:buFont typeface="Arial" panose="020B0604020202020204" pitchFamily="34" charset="0"/>
              <a:buChar char="•"/>
            </a:pPr>
            <a:r>
              <a:rPr lang="en-IN" sz="1800" dirty="0">
                <a:solidFill>
                  <a:srgbClr val="000000"/>
                </a:solidFill>
                <a:effectLst/>
                <a:latin typeface="Century" panose="02040604050505020304" pitchFamily="18" charset="0"/>
                <a:ea typeface="Calibri" panose="020F0502020204030204" pitchFamily="34" charset="0"/>
              </a:rPr>
              <a:t>The graph shows how our final model is mapping. The plot gives the linear relation between predicted and actual price of the used cars. The blue line is the best fitting line which gives the actual values/data and red dots gives the predicted values/data.</a:t>
            </a:r>
            <a:endParaRPr lang="en-IN" sz="1800" dirty="0">
              <a:effectLst/>
              <a:latin typeface="Century" panose="02040604050505020304" pitchFamily="18" charset="0"/>
              <a:ea typeface="Calibri" panose="020F0502020204030204" pitchFamily="34" charset="0"/>
            </a:endParaRPr>
          </a:p>
        </p:txBody>
      </p:sp>
      <p:pic>
        <p:nvPicPr>
          <p:cNvPr id="9" name="Picture 8">
            <a:extLst>
              <a:ext uri="{FF2B5EF4-FFF2-40B4-BE49-F238E27FC236}">
                <a16:creationId xmlns:a16="http://schemas.microsoft.com/office/drawing/2014/main" id="{02715F94-84DF-40AE-9227-D62DAA821A4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1064" y="1302549"/>
            <a:ext cx="5731510" cy="3470275"/>
          </a:xfrm>
          <a:prstGeom prst="rect">
            <a:avLst/>
          </a:prstGeom>
          <a:noFill/>
          <a:ln>
            <a:noFill/>
          </a:ln>
        </p:spPr>
      </p:pic>
      <p:pic>
        <p:nvPicPr>
          <p:cNvPr id="10" name="Picture 9">
            <a:extLst>
              <a:ext uri="{FF2B5EF4-FFF2-40B4-BE49-F238E27FC236}">
                <a16:creationId xmlns:a16="http://schemas.microsoft.com/office/drawing/2014/main" id="{97BA5A6B-541B-4298-BF0A-AEF742B9F92A}"/>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1064" y="4772824"/>
            <a:ext cx="5731510" cy="1415415"/>
          </a:xfrm>
          <a:prstGeom prst="rect">
            <a:avLst/>
          </a:prstGeom>
          <a:noFill/>
          <a:ln>
            <a:noFill/>
          </a:ln>
        </p:spPr>
      </p:pic>
      <p:pic>
        <p:nvPicPr>
          <p:cNvPr id="11" name="Picture 10">
            <a:extLst>
              <a:ext uri="{FF2B5EF4-FFF2-40B4-BE49-F238E27FC236}">
                <a16:creationId xmlns:a16="http://schemas.microsoft.com/office/drawing/2014/main" id="{83E7125D-07D8-4E7B-99AF-B827E48904E8}"/>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273327" y="1025525"/>
            <a:ext cx="5031105" cy="2403475"/>
          </a:xfrm>
          <a:prstGeom prst="rect">
            <a:avLst/>
          </a:prstGeom>
          <a:noFill/>
          <a:ln>
            <a:noFill/>
          </a:ln>
        </p:spPr>
      </p:pic>
    </p:spTree>
    <p:extLst>
      <p:ext uri="{BB962C8B-B14F-4D97-AF65-F5344CB8AC3E}">
        <p14:creationId xmlns:p14="http://schemas.microsoft.com/office/powerpoint/2010/main" val="1949325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C2EC50A-C3F5-4186-AE15-237A9EE66BFB}"/>
              </a:ext>
            </a:extLst>
          </p:cNvPr>
          <p:cNvSpPr txBox="1"/>
          <p:nvPr/>
        </p:nvSpPr>
        <p:spPr>
          <a:xfrm>
            <a:off x="632298" y="1"/>
            <a:ext cx="10914433" cy="553998"/>
          </a:xfrm>
          <a:prstGeom prst="rect">
            <a:avLst/>
          </a:prstGeom>
          <a:noFill/>
        </p:spPr>
        <p:txBody>
          <a:bodyPr wrap="square" rtlCol="0">
            <a:spAutoFit/>
          </a:bodyPr>
          <a:lstStyle/>
          <a:p>
            <a:pPr algn="ctr"/>
            <a:r>
              <a:rPr lang="en-US" sz="3000" u="sng" dirty="0">
                <a:solidFill>
                  <a:schemeClr val="accent6">
                    <a:lumMod val="50000"/>
                  </a:schemeClr>
                </a:solidFill>
                <a:latin typeface="Bookman Old Style" panose="02050604050505020204" pitchFamily="18" charset="0"/>
              </a:rPr>
              <a:t>Conclusion:</a:t>
            </a:r>
            <a:endParaRPr lang="en-IN" sz="3000" u="sng" dirty="0">
              <a:solidFill>
                <a:schemeClr val="accent6">
                  <a:lumMod val="50000"/>
                </a:schemeClr>
              </a:solidFill>
              <a:latin typeface="Bookman Old Style" panose="02050604050505020204" pitchFamily="18" charset="0"/>
            </a:endParaRPr>
          </a:p>
        </p:txBody>
      </p:sp>
      <p:sp>
        <p:nvSpPr>
          <p:cNvPr id="5" name="TextBox 4">
            <a:extLst>
              <a:ext uri="{FF2B5EF4-FFF2-40B4-BE49-F238E27FC236}">
                <a16:creationId xmlns:a16="http://schemas.microsoft.com/office/drawing/2014/main" id="{91AC236D-8115-48B2-96C1-1E10C662DF27}"/>
              </a:ext>
            </a:extLst>
          </p:cNvPr>
          <p:cNvSpPr txBox="1"/>
          <p:nvPr/>
        </p:nvSpPr>
        <p:spPr>
          <a:xfrm>
            <a:off x="0" y="477521"/>
            <a:ext cx="12192000" cy="6463308"/>
          </a:xfrm>
          <a:prstGeom prst="rect">
            <a:avLst/>
          </a:prstGeom>
          <a:noFill/>
        </p:spPr>
        <p:txBody>
          <a:bodyPr wrap="square" rtlCol="0">
            <a:spAutoFit/>
          </a:bodyPr>
          <a:lstStyle/>
          <a:p>
            <a:pPr marL="285750" indent="-285750" algn="just">
              <a:buFont typeface="Wingdings" panose="05000000000000000000" pitchFamily="2" charset="2"/>
              <a:buChar char="Ø"/>
            </a:pPr>
            <a:r>
              <a:rPr lang="en-US" b="0" i="0" dirty="0">
                <a:effectLst/>
                <a:latin typeface="Century" panose="02040604050505020304" pitchFamily="18" charset="0"/>
              </a:rPr>
              <a:t>The case study aims to give an idea of applying Machine Learning algorithms to predict the price of the flight tickets. After the completion of this project, we got an insight of how to collect data, pre-processing the data, analyze the data, cleaning the data and building a model.</a:t>
            </a:r>
          </a:p>
          <a:p>
            <a:pPr marL="285750" indent="-285750" algn="just">
              <a:buFont typeface="Wingdings" panose="05000000000000000000" pitchFamily="2" charset="2"/>
              <a:buChar char="Ø"/>
            </a:pPr>
            <a:r>
              <a:rPr lang="en-US" b="0" i="0" dirty="0">
                <a:effectLst/>
                <a:latin typeface="Century" panose="02040604050505020304" pitchFamily="18" charset="0"/>
              </a:rPr>
              <a:t>First we collected the flights data from website yatra and it was done by using Web scraping. The framework used for web scraping was Selenium, which has an advantage of automating our process of collecting data. We collected almost 5303 of data which contained the ticket price of the flights and other related features. Then, the scrapped data was saved in a excel file so that we can use further and analyze the data.</a:t>
            </a:r>
          </a:p>
          <a:p>
            <a:pPr marL="285750" indent="-285750" algn="just">
              <a:buFont typeface="Wingdings" panose="05000000000000000000" pitchFamily="2" charset="2"/>
              <a:buChar char="Ø"/>
            </a:pPr>
            <a:r>
              <a:rPr lang="en-US" b="0" i="0" dirty="0">
                <a:solidFill>
                  <a:srgbClr val="000000"/>
                </a:solidFill>
                <a:effectLst/>
                <a:latin typeface="Century" panose="02040604050505020304" pitchFamily="18" charset="0"/>
              </a:rPr>
              <a:t>Then we loaded the dataset and have done data cleaning, EDA process and pre-processing techniques like checking outliers, skewness, correlation, scaling data etc</a:t>
            </a:r>
            <a:r>
              <a:rPr lang="en-US" dirty="0">
                <a:solidFill>
                  <a:srgbClr val="000000"/>
                </a:solidFill>
                <a:latin typeface="Century" panose="02040604050505020304" pitchFamily="18" charset="0"/>
              </a:rPr>
              <a:t>.</a:t>
            </a:r>
            <a:r>
              <a:rPr lang="en-US" b="0" i="0" dirty="0">
                <a:solidFill>
                  <a:srgbClr val="000000"/>
                </a:solidFill>
                <a:effectLst/>
                <a:latin typeface="Century" panose="02040604050505020304" pitchFamily="18" charset="0"/>
              </a:rPr>
              <a:t> </a:t>
            </a:r>
            <a:r>
              <a:rPr lang="en-US" dirty="0">
                <a:solidFill>
                  <a:srgbClr val="000000"/>
                </a:solidFill>
                <a:latin typeface="Century" panose="02040604050505020304" pitchFamily="18" charset="0"/>
              </a:rPr>
              <a:t>A</a:t>
            </a:r>
            <a:r>
              <a:rPr lang="en-US" b="0" i="0" dirty="0">
                <a:solidFill>
                  <a:srgbClr val="000000"/>
                </a:solidFill>
                <a:effectLst/>
                <a:latin typeface="Century" panose="02040604050505020304" pitchFamily="18" charset="0"/>
              </a:rPr>
              <a:t>nd got better insights from data visualization.</a:t>
            </a:r>
          </a:p>
          <a:p>
            <a:pPr marL="285750" indent="-285750" algn="just">
              <a:buFont typeface="Wingdings" panose="05000000000000000000" pitchFamily="2" charset="2"/>
              <a:buChar char="Ø"/>
            </a:pPr>
            <a:r>
              <a:rPr lang="en-US" b="0" i="0" dirty="0">
                <a:solidFill>
                  <a:srgbClr val="000000"/>
                </a:solidFill>
                <a:effectLst/>
                <a:latin typeface="Century" panose="02040604050505020304" pitchFamily="18" charset="0"/>
              </a:rPr>
              <a:t>From the visualizations we got to know that flight ticket prices change during morning and evening time of the day. </a:t>
            </a:r>
            <a:r>
              <a:rPr lang="en-US" b="0" i="0" dirty="0">
                <a:effectLst/>
                <a:latin typeface="Century" panose="02040604050505020304" pitchFamily="18" charset="0"/>
              </a:rPr>
              <a:t>From the distribution plots we came to know that the prices of the flight tickets are going up and down, they are not fixed at a time. Also, from this graph we found prices are increasing in large amounts. Also from categorical and numerical plots we found that the prices are tending to go up as the time is approaching from morning to evening. From the categorical plots (bar and box) we came to know that early morning and late night flights are cheaper compared to working hours. From the categorical plots we found that the flight ticket prices increases as the person get near to departure time. That is last minute flights are very expensive. From the bar plot we got to know that both Indigo and </a:t>
            </a:r>
            <a:r>
              <a:rPr lang="en-US" b="0" i="0" dirty="0" err="1">
                <a:effectLst/>
                <a:latin typeface="Century" panose="02040604050505020304" pitchFamily="18" charset="0"/>
              </a:rPr>
              <a:t>Spicejet</a:t>
            </a:r>
            <a:r>
              <a:rPr lang="en-US" b="0" i="0" dirty="0">
                <a:effectLst/>
                <a:latin typeface="Century" panose="02040604050505020304" pitchFamily="18" charset="0"/>
              </a:rPr>
              <a:t> airways almost having same ticket fares. </a:t>
            </a:r>
          </a:p>
          <a:p>
            <a:pPr marL="285750" indent="-285750" algn="just">
              <a:buFont typeface="Wingdings" panose="05000000000000000000" pitchFamily="2" charset="2"/>
              <a:buChar char="Ø"/>
            </a:pPr>
            <a:r>
              <a:rPr lang="en-US" b="0" i="0" dirty="0">
                <a:solidFill>
                  <a:srgbClr val="000000"/>
                </a:solidFill>
                <a:effectLst/>
                <a:latin typeface="Century" panose="02040604050505020304" pitchFamily="18" charset="0"/>
              </a:rPr>
              <a:t>After separating our train and test data, we started running different ML regression algorithms to find out the best performing model on the basis of different metrics like R2 Score MAE, MSE, RMSE. We got </a:t>
            </a:r>
            <a:r>
              <a:rPr lang="en-US" dirty="0">
                <a:solidFill>
                  <a:srgbClr val="000000"/>
                </a:solidFill>
                <a:latin typeface="Century" panose="02040604050505020304" pitchFamily="18" charset="0"/>
              </a:rPr>
              <a:t>Extra Trees </a:t>
            </a:r>
            <a:r>
              <a:rPr lang="en-US" b="0" i="0" dirty="0">
                <a:solidFill>
                  <a:srgbClr val="000000"/>
                </a:solidFill>
                <a:effectLst/>
                <a:latin typeface="Century" panose="02040604050505020304" pitchFamily="18" charset="0"/>
              </a:rPr>
              <a:t>Regressor as the best model among all the models. On this basis we performed the Hyperparameter tuning to find out the best parameter and improving the scores. The R2 score increased after tuning </a:t>
            </a:r>
            <a:r>
              <a:rPr lang="en-US" dirty="0">
                <a:solidFill>
                  <a:srgbClr val="000000"/>
                </a:solidFill>
                <a:latin typeface="Century" panose="02040604050505020304" pitchFamily="18" charset="0"/>
              </a:rPr>
              <a:t>s</a:t>
            </a:r>
            <a:r>
              <a:rPr lang="en-US" b="0" i="0" dirty="0">
                <a:solidFill>
                  <a:srgbClr val="000000"/>
                </a:solidFill>
                <a:effectLst/>
                <a:latin typeface="Century" panose="02040604050505020304" pitchFamily="18" charset="0"/>
              </a:rPr>
              <a:t>o, we concluded that Extra Trees Regressor as the best model as it was giving high R2 score after tuning.</a:t>
            </a:r>
          </a:p>
          <a:p>
            <a:endParaRPr lang="en-IN" dirty="0"/>
          </a:p>
        </p:txBody>
      </p:sp>
    </p:spTree>
    <p:extLst>
      <p:ext uri="{BB962C8B-B14F-4D97-AF65-F5344CB8AC3E}">
        <p14:creationId xmlns:p14="http://schemas.microsoft.com/office/powerpoint/2010/main" val="35901411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203883" y="448882"/>
            <a:ext cx="2686954" cy="584775"/>
          </a:xfrm>
          <a:prstGeom prst="rect">
            <a:avLst/>
          </a:prstGeom>
        </p:spPr>
        <p:txBody>
          <a:bodyPr wrap="none">
            <a:spAutoFit/>
          </a:bodyPr>
          <a:lstStyle/>
          <a:p>
            <a:pPr algn="ctr"/>
            <a:r>
              <a:rPr lang="en-US" sz="3200" u="sng" dirty="0">
                <a:solidFill>
                  <a:schemeClr val="accent6">
                    <a:lumMod val="50000"/>
                  </a:schemeClr>
                </a:solidFill>
                <a:latin typeface="Bookman Old Style" panose="02050604050505020204" pitchFamily="18" charset="0"/>
              </a:rPr>
              <a:t>Introduction</a:t>
            </a:r>
            <a:endParaRPr lang="en-IN" sz="3200" u="sng" dirty="0">
              <a:solidFill>
                <a:schemeClr val="accent6">
                  <a:lumMod val="50000"/>
                </a:schemeClr>
              </a:solidFill>
              <a:latin typeface="Bookman Old Style" panose="02050604050505020204" pitchFamily="18" charset="0"/>
            </a:endParaRPr>
          </a:p>
        </p:txBody>
      </p:sp>
      <p:sp>
        <p:nvSpPr>
          <p:cNvPr id="5" name="TextBox 4">
            <a:extLst>
              <a:ext uri="{FF2B5EF4-FFF2-40B4-BE49-F238E27FC236}">
                <a16:creationId xmlns:a16="http://schemas.microsoft.com/office/drawing/2014/main" id="{656867A6-EC31-4FB1-9E9E-170CCB1E5378}"/>
              </a:ext>
            </a:extLst>
          </p:cNvPr>
          <p:cNvSpPr txBox="1"/>
          <p:nvPr/>
        </p:nvSpPr>
        <p:spPr>
          <a:xfrm>
            <a:off x="266700" y="1138136"/>
            <a:ext cx="7096125" cy="3430619"/>
          </a:xfrm>
          <a:prstGeom prst="rect">
            <a:avLst/>
          </a:prstGeom>
          <a:noFill/>
        </p:spPr>
        <p:txBody>
          <a:bodyPr wrap="square">
            <a:spAutoFit/>
          </a:bodyPr>
          <a:lstStyle/>
          <a:p>
            <a:pPr marL="285750" indent="-285750" algn="just">
              <a:lnSpc>
                <a:spcPct val="107000"/>
              </a:lnSpc>
              <a:spcAft>
                <a:spcPts val="800"/>
              </a:spcAft>
              <a:buFont typeface="Wingdings" panose="05000000000000000000" pitchFamily="2" charset="2"/>
              <a:buChar char="ü"/>
              <a:tabLst>
                <a:tab pos="822960" algn="l"/>
              </a:tabLst>
            </a:pPr>
            <a:r>
              <a:rPr lang="en-IN" dirty="0">
                <a:effectLst/>
                <a:latin typeface="Century" panose="02040604050505020304" pitchFamily="18" charset="0"/>
                <a:ea typeface="Calibri" panose="020F0502020204030204" pitchFamily="34" charset="0"/>
                <a:cs typeface="Calibri" panose="020F0502020204030204" pitchFamily="34" charset="0"/>
              </a:rPr>
              <a:t>Airline industry is one of the most sophisticated in its use of dynamic pricing strategies to maximize revenue, based on proprietary algorithms and hidden variables. That is why the airline companies use complex algorithms to calculate the flight ticket prices. </a:t>
            </a:r>
          </a:p>
          <a:p>
            <a:pPr marL="285750" indent="-285750" algn="just">
              <a:lnSpc>
                <a:spcPct val="107000"/>
              </a:lnSpc>
              <a:spcAft>
                <a:spcPts val="800"/>
              </a:spcAft>
              <a:buFont typeface="Wingdings" panose="05000000000000000000" pitchFamily="2" charset="2"/>
              <a:buChar char="ü"/>
              <a:tabLst>
                <a:tab pos="822960" algn="l"/>
              </a:tabLst>
            </a:pPr>
            <a:r>
              <a:rPr lang="en-IN" dirty="0">
                <a:effectLst/>
                <a:latin typeface="Century" panose="02040604050505020304" pitchFamily="18" charset="0"/>
                <a:ea typeface="Calibri" panose="020F0502020204030204" pitchFamily="34" charset="0"/>
                <a:cs typeface="Calibri" panose="020F0502020204030204" pitchFamily="34" charset="0"/>
              </a:rPr>
              <a:t>There are several different factors on which the price of the flight ticket depends. The seller has information about all the factors, but buyers are able to access limited information only which is not enough to predict the airfare prices. </a:t>
            </a:r>
            <a:r>
              <a:rPr lang="en-IN" dirty="0">
                <a:effectLst/>
                <a:latin typeface="Century" panose="02040604050505020304" pitchFamily="18" charset="0"/>
                <a:ea typeface="Calibri" panose="020F0502020204030204" pitchFamily="34" charset="0"/>
                <a:cs typeface="Times New Roman" panose="02020603050405020304" pitchFamily="18" charset="0"/>
              </a:rPr>
              <a:t>Considering the features such as departure time, arrival time and time of the day it will give the best time to buy the ticket.</a:t>
            </a:r>
          </a:p>
        </p:txBody>
      </p:sp>
      <p:pic>
        <p:nvPicPr>
          <p:cNvPr id="6" name="Picture 5">
            <a:extLst>
              <a:ext uri="{FF2B5EF4-FFF2-40B4-BE49-F238E27FC236}">
                <a16:creationId xmlns:a16="http://schemas.microsoft.com/office/drawing/2014/main" id="{517356FE-F352-4175-8459-3B82F1855114}"/>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xmlns="" r:id="rId3"/>
              </a:ext>
            </a:extLst>
          </a:blip>
          <a:stretch>
            <a:fillRect/>
          </a:stretch>
        </p:blipFill>
        <p:spPr>
          <a:xfrm>
            <a:off x="7539135" y="1349608"/>
            <a:ext cx="4652865" cy="2762250"/>
          </a:xfrm>
          <a:prstGeom prst="rect">
            <a:avLst/>
          </a:prstGeom>
        </p:spPr>
      </p:pic>
      <p:sp>
        <p:nvSpPr>
          <p:cNvPr id="7" name="TextBox 6">
            <a:extLst>
              <a:ext uri="{FF2B5EF4-FFF2-40B4-BE49-F238E27FC236}">
                <a16:creationId xmlns:a16="http://schemas.microsoft.com/office/drawing/2014/main" id="{0153DECD-EA2A-4102-BC1B-C8E157781AF5}"/>
              </a:ext>
            </a:extLst>
          </p:cNvPr>
          <p:cNvSpPr txBox="1"/>
          <p:nvPr/>
        </p:nvSpPr>
        <p:spPr>
          <a:xfrm>
            <a:off x="266700" y="4568755"/>
            <a:ext cx="11201400" cy="1549848"/>
          </a:xfrm>
          <a:prstGeom prst="rect">
            <a:avLst/>
          </a:prstGeom>
          <a:noFill/>
        </p:spPr>
        <p:txBody>
          <a:bodyPr wrap="square">
            <a:spAutoFit/>
          </a:bodyPr>
          <a:lstStyle/>
          <a:p>
            <a:pPr marL="285750" indent="-285750" algn="just">
              <a:lnSpc>
                <a:spcPct val="107000"/>
              </a:lnSpc>
              <a:spcAft>
                <a:spcPts val="800"/>
              </a:spcAft>
              <a:buFont typeface="Wingdings" panose="05000000000000000000" pitchFamily="2" charset="2"/>
              <a:buChar char="ü"/>
              <a:tabLst>
                <a:tab pos="822960" algn="l"/>
              </a:tabLst>
            </a:pPr>
            <a:r>
              <a:rPr lang="en-IN" dirty="0">
                <a:effectLst/>
                <a:latin typeface="Century" panose="02040604050505020304" pitchFamily="18" charset="0"/>
                <a:ea typeface="Calibri" panose="020F0502020204030204" pitchFamily="34" charset="0"/>
                <a:cs typeface="Calibri" panose="020F0502020204030204" pitchFamily="34" charset="0"/>
              </a:rPr>
              <a:t>Nowadays, the number of people using flights has increased significantly. </a:t>
            </a:r>
            <a:r>
              <a:rPr lang="en-IN"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It is difficult for airlines to maintain prices since prices change dynamically due to different conditions. That’s why we will try to use machine learning models to solve this problem. This can help airlines by predicting what prices they can maintain. It can also help customers to predict future flight prices and plan their journey accordingly.</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910409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0CC969A-EDE4-4A48-A221-6C0D2CE550F0}"/>
              </a:ext>
            </a:extLst>
          </p:cNvPr>
          <p:cNvSpPr/>
          <p:nvPr/>
        </p:nvSpPr>
        <p:spPr>
          <a:xfrm>
            <a:off x="718457" y="1971192"/>
            <a:ext cx="10814179" cy="2400657"/>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lIns="91440" tIns="45720" rIns="91440" bIns="45720" anchor="ctr">
            <a:spAutoFit/>
          </a:bodyPr>
          <a:lstStyle/>
          <a:p>
            <a:pPr algn="ctr"/>
            <a:r>
              <a:rPr lang="en-US" sz="15000" dirty="0">
                <a:ln w="0"/>
                <a:solidFill>
                  <a:srgbClr val="002060"/>
                </a:solidFill>
                <a:effectLst>
                  <a:reflection blurRad="6350" stA="53000" endA="300" endPos="35500" dir="5400000" sy="-90000" algn="bl" rotWithShape="0"/>
                </a:effectLst>
                <a:latin typeface="Monotype Corsiva" panose="03010101010201010101" pitchFamily="66" charset="0"/>
              </a:rPr>
              <a:t>Thank You</a:t>
            </a:r>
          </a:p>
        </p:txBody>
      </p:sp>
    </p:spTree>
    <p:extLst>
      <p:ext uri="{BB962C8B-B14F-4D97-AF65-F5344CB8AC3E}">
        <p14:creationId xmlns:p14="http://schemas.microsoft.com/office/powerpoint/2010/main" val="25796961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6232901-3613-47D2-9F86-37195051ABCD}"/>
              </a:ext>
            </a:extLst>
          </p:cNvPr>
          <p:cNvSpPr txBox="1"/>
          <p:nvPr/>
        </p:nvSpPr>
        <p:spPr>
          <a:xfrm>
            <a:off x="729574" y="116732"/>
            <a:ext cx="10952353" cy="707886"/>
          </a:xfrm>
          <a:prstGeom prst="rect">
            <a:avLst/>
          </a:prstGeom>
          <a:noFill/>
        </p:spPr>
        <p:txBody>
          <a:bodyPr wrap="square" rtlCol="0">
            <a:spAutoFit/>
          </a:bodyPr>
          <a:lstStyle/>
          <a:p>
            <a:pPr algn="ctr"/>
            <a:r>
              <a:rPr lang="en-US" sz="4000" u="sng" dirty="0">
                <a:solidFill>
                  <a:schemeClr val="accent6">
                    <a:lumMod val="50000"/>
                  </a:schemeClr>
                </a:solidFill>
                <a:latin typeface="Bookman Old Style" panose="02050604050505020204" pitchFamily="18" charset="0"/>
              </a:rPr>
              <a:t>Problem Statement</a:t>
            </a:r>
            <a:endParaRPr lang="en-IN" sz="4000" u="sng" dirty="0">
              <a:solidFill>
                <a:schemeClr val="accent6">
                  <a:lumMod val="50000"/>
                </a:schemeClr>
              </a:solidFill>
              <a:latin typeface="Bookman Old Style" panose="02050604050505020204" pitchFamily="18" charset="0"/>
            </a:endParaRPr>
          </a:p>
        </p:txBody>
      </p:sp>
      <p:sp>
        <p:nvSpPr>
          <p:cNvPr id="3" name="TextBox 2">
            <a:extLst>
              <a:ext uri="{FF2B5EF4-FFF2-40B4-BE49-F238E27FC236}">
                <a16:creationId xmlns:a16="http://schemas.microsoft.com/office/drawing/2014/main" id="{CA0EF478-34CC-43C8-9A71-6B1050E78705}"/>
              </a:ext>
            </a:extLst>
          </p:cNvPr>
          <p:cNvSpPr txBox="1"/>
          <p:nvPr/>
        </p:nvSpPr>
        <p:spPr>
          <a:xfrm>
            <a:off x="171450" y="824617"/>
            <a:ext cx="6972300" cy="4760214"/>
          </a:xfrm>
          <a:prstGeom prst="rect">
            <a:avLst/>
          </a:prstGeom>
          <a:noFill/>
        </p:spPr>
        <p:txBody>
          <a:bodyPr wrap="square" rtlCol="0">
            <a:spAutoFit/>
          </a:bodyPr>
          <a:lstStyle/>
          <a:p>
            <a:pPr algn="just">
              <a:spcBef>
                <a:spcPts val="1200"/>
              </a:spcBef>
            </a:pPr>
            <a:r>
              <a:rPr lang="en-IN" sz="1800" dirty="0">
                <a:effectLst/>
                <a:latin typeface="Century" panose="02040604050505020304" pitchFamily="18" charset="0"/>
                <a:ea typeface="Times New Roman" panose="02020603050405020304" pitchFamily="18" charset="0"/>
              </a:rPr>
              <a:t>        Anyone who has booked a flight ticket knows how unexpectedly the prices vary. The cheapest available ticket on a given flight gets more and less expensive over time. This usually happens as an attempt to maximize revenue based on -</a:t>
            </a:r>
          </a:p>
          <a:p>
            <a:pPr algn="just">
              <a:lnSpc>
                <a:spcPct val="107000"/>
              </a:lnSpc>
              <a:spcBef>
                <a:spcPts val="1200"/>
              </a:spcBef>
              <a:spcAft>
                <a:spcPts val="800"/>
              </a:spcAft>
            </a:pPr>
            <a:r>
              <a:rPr lang="en-IN" sz="1800" dirty="0">
                <a:effectLst/>
                <a:latin typeface="Century" panose="02040604050505020304" pitchFamily="18" charset="0"/>
                <a:ea typeface="Times New Roman" panose="02020603050405020304" pitchFamily="18" charset="0"/>
                <a:cs typeface="Calibri" panose="020F0502020204030204" pitchFamily="34" charset="0"/>
              </a:rPr>
              <a:t>1. Time of purchase patterns (making sure last-minute purchases are expensive).</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algn="just">
              <a:lnSpc>
                <a:spcPct val="107000"/>
              </a:lnSpc>
              <a:spcBef>
                <a:spcPts val="1200"/>
              </a:spcBef>
              <a:spcAft>
                <a:spcPts val="800"/>
              </a:spcAft>
            </a:pPr>
            <a:r>
              <a:rPr lang="en-IN" sz="1800" dirty="0">
                <a:effectLst/>
                <a:latin typeface="Century" panose="02040604050505020304" pitchFamily="18" charset="0"/>
                <a:ea typeface="Times New Roman" panose="02020603050405020304" pitchFamily="18" charset="0"/>
                <a:cs typeface="Calibri" panose="020F0502020204030204" pitchFamily="34" charset="0"/>
              </a:rPr>
              <a:t>2. Keeping the flight as full as they want it (raising prices on a flight which is filling up in order to reduce sales and hold back inventory for those expensive last-minute expensive purchases).</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IN" sz="2400" b="1" dirty="0">
                <a:effectLst/>
                <a:latin typeface="Century" panose="02040604050505020304" pitchFamily="18" charset="0"/>
                <a:ea typeface="Calibri" panose="020F0502020204030204" pitchFamily="34" charset="0"/>
                <a:cs typeface="Calibri" panose="020F0502020204030204" pitchFamily="34" charset="0"/>
              </a:rPr>
              <a:t>Business goal: </a:t>
            </a:r>
            <a:r>
              <a:rPr lang="en-IN" sz="1800" spc="-5" dirty="0">
                <a:solidFill>
                  <a:srgbClr val="292929"/>
                </a:solidFill>
                <a:effectLst/>
                <a:latin typeface="Century" panose="02040604050505020304" pitchFamily="18" charset="0"/>
                <a:ea typeface="Calibri" panose="020F0502020204030204" pitchFamily="34" charset="0"/>
              </a:rPr>
              <a:t>The main aim of this project is to predict the price of flight tickets based on various features. </a:t>
            </a:r>
            <a:r>
              <a:rPr lang="en-IN" sz="1800" dirty="0">
                <a:effectLst/>
                <a:latin typeface="Century" panose="02040604050505020304" pitchFamily="18" charset="0"/>
                <a:ea typeface="Calibri" panose="020F0502020204030204" pitchFamily="34" charset="0"/>
                <a:cs typeface="Times New Roman" panose="02020603050405020304" pitchFamily="18" charset="0"/>
              </a:rPr>
              <a:t>The purpose of the paper is to study the factors which influence the fluctuations in the airfare prices and how they are related to the change in the prices. </a:t>
            </a:r>
            <a:endParaRPr lang="en-US" sz="1800" dirty="0"/>
          </a:p>
        </p:txBody>
      </p:sp>
      <p:sp>
        <p:nvSpPr>
          <p:cNvPr id="7" name="TextBox 6">
            <a:extLst>
              <a:ext uri="{FF2B5EF4-FFF2-40B4-BE49-F238E27FC236}">
                <a16:creationId xmlns:a16="http://schemas.microsoft.com/office/drawing/2014/main" id="{890DF3B1-9751-462E-B552-064982E0D292}"/>
              </a:ext>
            </a:extLst>
          </p:cNvPr>
          <p:cNvSpPr txBox="1"/>
          <p:nvPr/>
        </p:nvSpPr>
        <p:spPr>
          <a:xfrm>
            <a:off x="171450" y="5694887"/>
            <a:ext cx="11423919" cy="957121"/>
          </a:xfrm>
          <a:prstGeom prst="rect">
            <a:avLst/>
          </a:prstGeom>
          <a:noFill/>
        </p:spPr>
        <p:txBody>
          <a:bodyPr wrap="square">
            <a:spAutoFit/>
          </a:bodyPr>
          <a:lstStyle/>
          <a:p>
            <a:pPr algn="just">
              <a:lnSpc>
                <a:spcPct val="107000"/>
              </a:lnSpc>
              <a:spcAft>
                <a:spcPts val="800"/>
              </a:spcAft>
            </a:pPr>
            <a:r>
              <a:rPr lang="en-IN" sz="1800" dirty="0">
                <a:effectLst/>
                <a:latin typeface="Century" panose="02040604050505020304" pitchFamily="18" charset="0"/>
                <a:ea typeface="Calibri" panose="020F0502020204030204" pitchFamily="34" charset="0"/>
                <a:cs typeface="Times New Roman" panose="02020603050405020304" pitchFamily="18" charset="0"/>
              </a:rPr>
              <a:t>        Then using this information, build a system that can help buyers whether to buy a ticket or no</a:t>
            </a:r>
            <a:r>
              <a:rPr lang="en-IN" sz="1800" spc="-5" dirty="0">
                <a:solidFill>
                  <a:srgbClr val="000000"/>
                </a:solidFill>
                <a:effectLst/>
                <a:latin typeface="Century" panose="02040604050505020304" pitchFamily="18" charset="0"/>
                <a:ea typeface="Calibri" panose="020F0502020204030204" pitchFamily="34" charset="0"/>
              </a:rPr>
              <a:t>t. </a:t>
            </a:r>
            <a:r>
              <a:rPr lang="en-IN" sz="1800" dirty="0">
                <a:effectLst/>
                <a:latin typeface="Century" panose="02040604050505020304" pitchFamily="18" charset="0"/>
                <a:ea typeface="Calibri" panose="020F0502020204030204" pitchFamily="34" charset="0"/>
                <a:cs typeface="Times New Roman" panose="02020603050405020304" pitchFamily="18" charset="0"/>
              </a:rPr>
              <a:t>So, we will deploy an Machine Learning model for flight ticket price prediction and analysis. This model will provide the approximate selling price for the flight tickets based on different features.</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8" name="Picture 4">
            <a:extLst>
              <a:ext uri="{FF2B5EF4-FFF2-40B4-BE49-F238E27FC236}">
                <a16:creationId xmlns:a16="http://schemas.microsoft.com/office/drawing/2014/main" id="{108A6612-39BB-4456-B190-27A20BD3876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9929"/>
          <a:stretch/>
        </p:blipFill>
        <p:spPr bwMode="auto">
          <a:xfrm>
            <a:off x="7143750" y="1042504"/>
            <a:ext cx="5048249" cy="39980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80824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856EF61-66EA-46A7-BEA5-CF3AF0E197A9}"/>
              </a:ext>
            </a:extLst>
          </p:cNvPr>
          <p:cNvSpPr txBox="1"/>
          <p:nvPr/>
        </p:nvSpPr>
        <p:spPr>
          <a:xfrm>
            <a:off x="597159" y="382555"/>
            <a:ext cx="11019453" cy="707886"/>
          </a:xfrm>
          <a:prstGeom prst="rect">
            <a:avLst/>
          </a:prstGeom>
          <a:noFill/>
        </p:spPr>
        <p:txBody>
          <a:bodyPr wrap="square" rtlCol="0">
            <a:spAutoFit/>
          </a:bodyPr>
          <a:lstStyle/>
          <a:p>
            <a:pPr algn="ctr"/>
            <a:r>
              <a:rPr lang="en-US" sz="4000" u="sng" dirty="0">
                <a:solidFill>
                  <a:schemeClr val="accent6">
                    <a:lumMod val="50000"/>
                  </a:schemeClr>
                </a:solidFill>
                <a:latin typeface="Bookman Old Style" panose="02050604050505020204" pitchFamily="18" charset="0"/>
              </a:rPr>
              <a:t>Problem Understanding</a:t>
            </a:r>
            <a:endParaRPr lang="en-IN" sz="4000" u="sng" dirty="0">
              <a:solidFill>
                <a:schemeClr val="accent6">
                  <a:lumMod val="50000"/>
                </a:schemeClr>
              </a:solidFill>
              <a:latin typeface="Bookman Old Style" panose="02050604050505020204" pitchFamily="18" charset="0"/>
            </a:endParaRPr>
          </a:p>
        </p:txBody>
      </p:sp>
      <p:sp>
        <p:nvSpPr>
          <p:cNvPr id="3" name="TextBox 2">
            <a:extLst>
              <a:ext uri="{FF2B5EF4-FFF2-40B4-BE49-F238E27FC236}">
                <a16:creationId xmlns:a16="http://schemas.microsoft.com/office/drawing/2014/main" id="{7F6F7B2E-9B57-4A0D-87F4-7C90E773CE0B}"/>
              </a:ext>
            </a:extLst>
          </p:cNvPr>
          <p:cNvSpPr txBox="1"/>
          <p:nvPr/>
        </p:nvSpPr>
        <p:spPr>
          <a:xfrm>
            <a:off x="252919" y="1498060"/>
            <a:ext cx="6468894" cy="3328027"/>
          </a:xfrm>
          <a:prstGeom prst="rect">
            <a:avLst/>
          </a:prstGeom>
          <a:noFill/>
        </p:spPr>
        <p:txBody>
          <a:bodyPr wrap="square" rtlCol="0">
            <a:spAutoFit/>
          </a:bodyPr>
          <a:lstStyle/>
          <a:p>
            <a:pPr algn="just">
              <a:lnSpc>
                <a:spcPct val="107000"/>
              </a:lnSpc>
              <a:spcAft>
                <a:spcPts val="800"/>
              </a:spcAft>
            </a:pPr>
            <a:r>
              <a:rPr lang="en-US" dirty="0">
                <a:latin typeface="Century" panose="02040604050505020304" pitchFamily="18" charset="0"/>
              </a:rPr>
              <a:t>        Airlines implement dynamic pricing for their tickets, and base their pricing decisions on demand estimation models. The reason for such a complicated system is that each flight only has a set number of seats to sell, so airlines have to regulate demand. In the case where demand is expected to exceed capacity, the airline may increase prices, to decrease the rate at which seats fill. On the other hand, a seat that goes unsold represents a loss of revenue, and selling that seat for any price above the service cost for a single passenger would have been a more preferable scenario.</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B1D0BF0B-C0A2-44FB-8E43-E09C044E32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48272" y="1596749"/>
            <a:ext cx="5343728" cy="3414409"/>
          </a:xfrm>
          <a:prstGeom prst="rect">
            <a:avLst/>
          </a:prstGeom>
        </p:spPr>
      </p:pic>
      <p:sp>
        <p:nvSpPr>
          <p:cNvPr id="11" name="TextBox 10">
            <a:extLst>
              <a:ext uri="{FF2B5EF4-FFF2-40B4-BE49-F238E27FC236}">
                <a16:creationId xmlns:a16="http://schemas.microsoft.com/office/drawing/2014/main" id="{63BC0877-542E-443E-8AE7-A89D57BF039E}"/>
              </a:ext>
            </a:extLst>
          </p:cNvPr>
          <p:cNvSpPr txBox="1"/>
          <p:nvPr/>
        </p:nvSpPr>
        <p:spPr>
          <a:xfrm>
            <a:off x="252919" y="5196229"/>
            <a:ext cx="11363692" cy="923330"/>
          </a:xfrm>
          <a:prstGeom prst="rect">
            <a:avLst/>
          </a:prstGeom>
          <a:noFill/>
        </p:spPr>
        <p:txBody>
          <a:bodyPr wrap="square">
            <a:spAutoFit/>
          </a:bodyPr>
          <a:lstStyle/>
          <a:p>
            <a:pPr algn="just"/>
            <a:r>
              <a:rPr lang="en-IN" sz="1800" dirty="0">
                <a:effectLst/>
                <a:latin typeface="Century" panose="02040604050505020304" pitchFamily="18" charset="0"/>
                <a:ea typeface="Calibri" panose="020F0502020204030204" pitchFamily="34" charset="0"/>
                <a:cs typeface="Times New Roman" panose="02020603050405020304" pitchFamily="18" charset="0"/>
              </a:rPr>
              <a:t>Here we are trying to help the buyers to understand the price of the flight tickets by deploying machine learning models. These models would help the sellers/buyers to understand the flight ticket prices in market and accordingly they would be able to book their tickets.</a:t>
            </a:r>
            <a:endParaRPr lang="en-IN" dirty="0"/>
          </a:p>
        </p:txBody>
      </p:sp>
    </p:spTree>
    <p:extLst>
      <p:ext uri="{BB962C8B-B14F-4D97-AF65-F5344CB8AC3E}">
        <p14:creationId xmlns:p14="http://schemas.microsoft.com/office/powerpoint/2010/main" val="6084612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AFFAE4A-F5A2-445D-A1FD-E76F3AF662B9}"/>
              </a:ext>
            </a:extLst>
          </p:cNvPr>
          <p:cNvSpPr txBox="1"/>
          <p:nvPr/>
        </p:nvSpPr>
        <p:spPr>
          <a:xfrm>
            <a:off x="671804" y="253827"/>
            <a:ext cx="10748865" cy="553998"/>
          </a:xfrm>
          <a:prstGeom prst="rect">
            <a:avLst/>
          </a:prstGeom>
          <a:noFill/>
        </p:spPr>
        <p:txBody>
          <a:bodyPr wrap="square" rtlCol="0">
            <a:spAutoFit/>
          </a:bodyPr>
          <a:lstStyle/>
          <a:p>
            <a:r>
              <a:rPr lang="en-US" sz="3000" u="sng" dirty="0">
                <a:solidFill>
                  <a:schemeClr val="accent6">
                    <a:lumMod val="50000"/>
                  </a:schemeClr>
                </a:solidFill>
                <a:latin typeface="Bookman Old Style" panose="02050604050505020204" pitchFamily="18" charset="0"/>
              </a:rPr>
              <a:t>Benefits of Flight Price Prediction </a:t>
            </a:r>
            <a:endParaRPr lang="en-IN" sz="3000" u="sng" dirty="0">
              <a:solidFill>
                <a:schemeClr val="accent6">
                  <a:lumMod val="50000"/>
                </a:schemeClr>
              </a:solidFill>
              <a:latin typeface="Bookman Old Style" panose="02050604050505020204" pitchFamily="18" charset="0"/>
            </a:endParaRPr>
          </a:p>
        </p:txBody>
      </p:sp>
      <p:sp>
        <p:nvSpPr>
          <p:cNvPr id="3" name="TextBox 2">
            <a:extLst>
              <a:ext uri="{FF2B5EF4-FFF2-40B4-BE49-F238E27FC236}">
                <a16:creationId xmlns:a16="http://schemas.microsoft.com/office/drawing/2014/main" id="{D738298F-5094-4E08-BFDB-1CA7F3837DF1}"/>
              </a:ext>
            </a:extLst>
          </p:cNvPr>
          <p:cNvSpPr txBox="1"/>
          <p:nvPr/>
        </p:nvSpPr>
        <p:spPr>
          <a:xfrm>
            <a:off x="327025" y="909252"/>
            <a:ext cx="6045199" cy="5078313"/>
          </a:xfrm>
          <a:prstGeom prst="rect">
            <a:avLst/>
          </a:prstGeom>
          <a:noFill/>
        </p:spPr>
        <p:txBody>
          <a:bodyPr wrap="square" rtlCol="0">
            <a:spAutoFit/>
          </a:bodyPr>
          <a:lstStyle/>
          <a:p>
            <a:pPr algn="just" fontAlgn="t"/>
            <a:r>
              <a:rPr lang="en-US" b="0" i="0" dirty="0">
                <a:effectLst/>
                <a:latin typeface="Century" panose="02040604050505020304" pitchFamily="18" charset="0"/>
              </a:rPr>
              <a:t>Pricing in the airline industry is often compared to a brain game between carriers and passengers where each party pursues the best rates. Carriers love selling tickets at the highest price possible while still not losing consumers to competitors. Passengers are crazy about buying flights at the lowest cost available while not missing the chance to get on board. All this makes flight prices fluctuant and hard to predict. But nothing is impossible for people armed with intellect and algorithms. </a:t>
            </a:r>
            <a:r>
              <a:rPr lang="en-US" dirty="0">
                <a:latin typeface="Century" panose="02040604050505020304" pitchFamily="18" charset="0"/>
              </a:rPr>
              <a:t>Predicting flight prices helps an individuals to know and understand the future price of the flight tickets.</a:t>
            </a:r>
            <a:endParaRPr lang="en-US" b="0" i="0" dirty="0">
              <a:effectLst/>
              <a:latin typeface="Century" panose="02040604050505020304" pitchFamily="18" charset="0"/>
            </a:endParaRPr>
          </a:p>
          <a:p>
            <a:pPr algn="just" fontAlgn="t"/>
            <a:r>
              <a:rPr lang="en-US" b="0" i="0" dirty="0">
                <a:effectLst/>
                <a:latin typeface="Century" panose="02040604050505020304" pitchFamily="18" charset="0"/>
              </a:rPr>
              <a:t>There are two main use cases of flight price prediction in the travel industry. OTAs and other travel platforms integrate this feature to attract more visitors looking for the best rates. Airlines employ the technology to forecast rates of competitors and adjust their </a:t>
            </a:r>
            <a:r>
              <a:rPr lang="en-US" dirty="0">
                <a:latin typeface="Century" panose="02040604050505020304" pitchFamily="18" charset="0"/>
              </a:rPr>
              <a:t>pricing strategies</a:t>
            </a:r>
            <a:r>
              <a:rPr lang="en-US" b="0" i="0" dirty="0">
                <a:effectLst/>
                <a:latin typeface="Century" panose="02040604050505020304" pitchFamily="18" charset="0"/>
              </a:rPr>
              <a:t> accordingly.</a:t>
            </a:r>
            <a:endParaRPr lang="en-US" dirty="0">
              <a:latin typeface="Century" panose="02040604050505020304" pitchFamily="18" charset="0"/>
            </a:endParaRPr>
          </a:p>
        </p:txBody>
      </p:sp>
      <p:sp>
        <p:nvSpPr>
          <p:cNvPr id="8" name="AutoShape 8" descr="Factors influencing airline ticket prices. ">
            <a:extLst>
              <a:ext uri="{FF2B5EF4-FFF2-40B4-BE49-F238E27FC236}">
                <a16:creationId xmlns:a16="http://schemas.microsoft.com/office/drawing/2014/main" id="{022A7D63-BB57-43BA-8735-D85974F89D12}"/>
              </a:ext>
            </a:extLst>
          </p:cNvPr>
          <p:cNvSpPr>
            <a:spLocks noChangeAspect="1" noChangeArrowheads="1"/>
          </p:cNvSpPr>
          <p:nvPr/>
        </p:nvSpPr>
        <p:spPr bwMode="auto">
          <a:xfrm>
            <a:off x="174625" y="0"/>
            <a:ext cx="11841163" cy="6858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sp>
        <p:nvSpPr>
          <p:cNvPr id="9" name="AutoShape 10" descr="Factors influencing airline ticket prices. ">
            <a:extLst>
              <a:ext uri="{FF2B5EF4-FFF2-40B4-BE49-F238E27FC236}">
                <a16:creationId xmlns:a16="http://schemas.microsoft.com/office/drawing/2014/main" id="{F2219750-0356-4B43-B1C4-02864C50A6B0}"/>
              </a:ext>
            </a:extLst>
          </p:cNvPr>
          <p:cNvSpPr>
            <a:spLocks noChangeAspect="1" noChangeArrowheads="1"/>
          </p:cNvSpPr>
          <p:nvPr/>
        </p:nvSpPr>
        <p:spPr bwMode="auto">
          <a:xfrm>
            <a:off x="327025" y="152400"/>
            <a:ext cx="11841163" cy="6858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14" name="Picture 13">
            <a:extLst>
              <a:ext uri="{FF2B5EF4-FFF2-40B4-BE49-F238E27FC236}">
                <a16:creationId xmlns:a16="http://schemas.microsoft.com/office/drawing/2014/main" id="{74B6C169-D81F-4D74-BDA5-A772633AB93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524623" y="960225"/>
            <a:ext cx="5643564" cy="4249950"/>
          </a:xfrm>
          <a:prstGeom prst="rect">
            <a:avLst/>
          </a:prstGeom>
        </p:spPr>
      </p:pic>
      <p:sp>
        <p:nvSpPr>
          <p:cNvPr id="16" name="TextBox 15">
            <a:extLst>
              <a:ext uri="{FF2B5EF4-FFF2-40B4-BE49-F238E27FC236}">
                <a16:creationId xmlns:a16="http://schemas.microsoft.com/office/drawing/2014/main" id="{E4AC79D0-932D-4B74-962B-E3AFC7C3BFA0}"/>
              </a:ext>
            </a:extLst>
          </p:cNvPr>
          <p:cNvSpPr txBox="1"/>
          <p:nvPr/>
        </p:nvSpPr>
        <p:spPr>
          <a:xfrm>
            <a:off x="327025" y="5897775"/>
            <a:ext cx="11537950" cy="923330"/>
          </a:xfrm>
          <a:prstGeom prst="rect">
            <a:avLst/>
          </a:prstGeom>
          <a:noFill/>
        </p:spPr>
        <p:txBody>
          <a:bodyPr wrap="square">
            <a:spAutoFit/>
          </a:bodyPr>
          <a:lstStyle/>
          <a:p>
            <a:pPr algn="just"/>
            <a:r>
              <a:rPr lang="en-US" b="0" i="0" dirty="0">
                <a:solidFill>
                  <a:srgbClr val="000000"/>
                </a:solidFill>
                <a:effectLst/>
                <a:latin typeface="Century" panose="02040604050505020304" pitchFamily="18" charset="0"/>
              </a:rPr>
              <a:t>A passenger-side predictor proposed by an OTA suggests the best time to buy a ticket so that travelers can make informed decisions. Carriers, on their end, try to find out the optimal price they should set to maximize revenue while remaining competitive.</a:t>
            </a:r>
            <a:endParaRPr lang="en-IN" dirty="0">
              <a:latin typeface="Century" panose="02040604050505020304" pitchFamily="18" charset="0"/>
            </a:endParaRPr>
          </a:p>
        </p:txBody>
      </p:sp>
    </p:spTree>
    <p:extLst>
      <p:ext uri="{BB962C8B-B14F-4D97-AF65-F5344CB8AC3E}">
        <p14:creationId xmlns:p14="http://schemas.microsoft.com/office/powerpoint/2010/main" val="12845689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754B69F-4AE5-4E9D-A5BD-51EBB904F2E0}"/>
              </a:ext>
            </a:extLst>
          </p:cNvPr>
          <p:cNvSpPr txBox="1"/>
          <p:nvPr/>
        </p:nvSpPr>
        <p:spPr>
          <a:xfrm>
            <a:off x="0" y="142814"/>
            <a:ext cx="12192000" cy="553998"/>
          </a:xfrm>
          <a:prstGeom prst="rect">
            <a:avLst/>
          </a:prstGeom>
          <a:noFill/>
        </p:spPr>
        <p:txBody>
          <a:bodyPr wrap="square" rtlCol="0">
            <a:spAutoFit/>
          </a:bodyPr>
          <a:lstStyle/>
          <a:p>
            <a:pPr algn="ctr"/>
            <a:r>
              <a:rPr lang="en-US" sz="3000" u="sng" dirty="0">
                <a:solidFill>
                  <a:schemeClr val="accent6">
                    <a:lumMod val="50000"/>
                  </a:schemeClr>
                </a:solidFill>
                <a:latin typeface="Bookman Old Style" panose="02050604050505020204" pitchFamily="18" charset="0"/>
              </a:rPr>
              <a:t>Data Analysis and Model Building Flowchart</a:t>
            </a:r>
            <a:endParaRPr lang="en-IN" sz="3000" u="sng" dirty="0">
              <a:solidFill>
                <a:schemeClr val="accent6">
                  <a:lumMod val="50000"/>
                </a:schemeClr>
              </a:solidFill>
              <a:latin typeface="Bookman Old Style" panose="02050604050505020204" pitchFamily="18" charset="0"/>
            </a:endParaRPr>
          </a:p>
        </p:txBody>
      </p:sp>
      <p:sp>
        <p:nvSpPr>
          <p:cNvPr id="13" name="Arrow: Right 12">
            <a:extLst>
              <a:ext uri="{FF2B5EF4-FFF2-40B4-BE49-F238E27FC236}">
                <a16:creationId xmlns:a16="http://schemas.microsoft.com/office/drawing/2014/main" id="{30281500-4030-47A3-A609-9F09210D9CC0}"/>
              </a:ext>
            </a:extLst>
          </p:cNvPr>
          <p:cNvSpPr/>
          <p:nvPr/>
        </p:nvSpPr>
        <p:spPr>
          <a:xfrm>
            <a:off x="3474720" y="1120714"/>
            <a:ext cx="853440" cy="584775"/>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15" name="Arrow: Right 14">
            <a:extLst>
              <a:ext uri="{FF2B5EF4-FFF2-40B4-BE49-F238E27FC236}">
                <a16:creationId xmlns:a16="http://schemas.microsoft.com/office/drawing/2014/main" id="{331ED5D4-D4C7-4ABF-843E-A1225DDB3781}"/>
              </a:ext>
            </a:extLst>
          </p:cNvPr>
          <p:cNvSpPr/>
          <p:nvPr/>
        </p:nvSpPr>
        <p:spPr>
          <a:xfrm>
            <a:off x="7477760" y="1124932"/>
            <a:ext cx="822960" cy="584775"/>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17" name="Arrow: Down 16">
            <a:extLst>
              <a:ext uri="{FF2B5EF4-FFF2-40B4-BE49-F238E27FC236}">
                <a16:creationId xmlns:a16="http://schemas.microsoft.com/office/drawing/2014/main" id="{E96EBC68-73CF-4157-AB3C-64D2C0B1A12C}"/>
              </a:ext>
            </a:extLst>
          </p:cNvPr>
          <p:cNvSpPr/>
          <p:nvPr/>
        </p:nvSpPr>
        <p:spPr>
          <a:xfrm>
            <a:off x="9723016" y="1955893"/>
            <a:ext cx="475342" cy="426720"/>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19" name="Arrow: Left 18">
            <a:extLst>
              <a:ext uri="{FF2B5EF4-FFF2-40B4-BE49-F238E27FC236}">
                <a16:creationId xmlns:a16="http://schemas.microsoft.com/office/drawing/2014/main" id="{378C39ED-CD63-473E-ABED-E55A10C1D747}"/>
              </a:ext>
            </a:extLst>
          </p:cNvPr>
          <p:cNvSpPr/>
          <p:nvPr/>
        </p:nvSpPr>
        <p:spPr>
          <a:xfrm>
            <a:off x="7477760" y="2600626"/>
            <a:ext cx="822960" cy="584775"/>
          </a:xfrm>
          <a:prstGeom prst="lef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1" name="Arrow: Left 20">
            <a:extLst>
              <a:ext uri="{FF2B5EF4-FFF2-40B4-BE49-F238E27FC236}">
                <a16:creationId xmlns:a16="http://schemas.microsoft.com/office/drawing/2014/main" id="{B0BC8930-749C-4BA1-8D21-4CDB7D56071F}"/>
              </a:ext>
            </a:extLst>
          </p:cNvPr>
          <p:cNvSpPr/>
          <p:nvPr/>
        </p:nvSpPr>
        <p:spPr>
          <a:xfrm>
            <a:off x="3474720" y="2600626"/>
            <a:ext cx="853440" cy="584775"/>
          </a:xfrm>
          <a:prstGeom prst="lef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3" name="Arrow: Down 22">
            <a:extLst>
              <a:ext uri="{FF2B5EF4-FFF2-40B4-BE49-F238E27FC236}">
                <a16:creationId xmlns:a16="http://schemas.microsoft.com/office/drawing/2014/main" id="{C1199E34-3835-4FE3-A836-D7BAA4FD67BE}"/>
              </a:ext>
            </a:extLst>
          </p:cNvPr>
          <p:cNvSpPr/>
          <p:nvPr/>
        </p:nvSpPr>
        <p:spPr>
          <a:xfrm>
            <a:off x="1696715" y="3493504"/>
            <a:ext cx="477318" cy="426720"/>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5" name="Arrow: Right 24">
            <a:extLst>
              <a:ext uri="{FF2B5EF4-FFF2-40B4-BE49-F238E27FC236}">
                <a16:creationId xmlns:a16="http://schemas.microsoft.com/office/drawing/2014/main" id="{BE0BFA2B-6CB0-4380-ACC5-C251192389D9}"/>
              </a:ext>
            </a:extLst>
          </p:cNvPr>
          <p:cNvSpPr/>
          <p:nvPr/>
        </p:nvSpPr>
        <p:spPr>
          <a:xfrm>
            <a:off x="3489959" y="4112016"/>
            <a:ext cx="853440" cy="584774"/>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7" name="Arrow: Right 26">
            <a:extLst>
              <a:ext uri="{FF2B5EF4-FFF2-40B4-BE49-F238E27FC236}">
                <a16:creationId xmlns:a16="http://schemas.microsoft.com/office/drawing/2014/main" id="{AA67A725-3A01-4D55-BB49-26325A2362EE}"/>
              </a:ext>
            </a:extLst>
          </p:cNvPr>
          <p:cNvSpPr/>
          <p:nvPr/>
        </p:nvSpPr>
        <p:spPr>
          <a:xfrm>
            <a:off x="7477760" y="4112016"/>
            <a:ext cx="822960" cy="584774"/>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9" name="Arrow: Down 28">
            <a:extLst>
              <a:ext uri="{FF2B5EF4-FFF2-40B4-BE49-F238E27FC236}">
                <a16:creationId xmlns:a16="http://schemas.microsoft.com/office/drawing/2014/main" id="{293975ED-981F-42AD-BB88-5CFCB8C97D4C}"/>
              </a:ext>
            </a:extLst>
          </p:cNvPr>
          <p:cNvSpPr/>
          <p:nvPr/>
        </p:nvSpPr>
        <p:spPr>
          <a:xfrm>
            <a:off x="9723015" y="5069434"/>
            <a:ext cx="475343" cy="445318"/>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31" name="Arrow: Left 30">
            <a:extLst>
              <a:ext uri="{FF2B5EF4-FFF2-40B4-BE49-F238E27FC236}">
                <a16:creationId xmlns:a16="http://schemas.microsoft.com/office/drawing/2014/main" id="{673FE21E-1FF4-4660-BACD-D776F9550A96}"/>
              </a:ext>
            </a:extLst>
          </p:cNvPr>
          <p:cNvSpPr/>
          <p:nvPr/>
        </p:nvSpPr>
        <p:spPr>
          <a:xfrm>
            <a:off x="7477759" y="5733068"/>
            <a:ext cx="826485" cy="584774"/>
          </a:xfrm>
          <a:prstGeom prst="lef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33" name="Arrow: Left 32">
            <a:extLst>
              <a:ext uri="{FF2B5EF4-FFF2-40B4-BE49-F238E27FC236}">
                <a16:creationId xmlns:a16="http://schemas.microsoft.com/office/drawing/2014/main" id="{B96CE7C9-D401-49CC-A2F6-B4F3AFDBBD47}"/>
              </a:ext>
            </a:extLst>
          </p:cNvPr>
          <p:cNvSpPr/>
          <p:nvPr/>
        </p:nvSpPr>
        <p:spPr>
          <a:xfrm>
            <a:off x="3482340" y="5737286"/>
            <a:ext cx="838199" cy="625772"/>
          </a:xfrm>
          <a:prstGeom prst="lef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35" name="Flowchart: Alternate Process 34">
            <a:extLst>
              <a:ext uri="{FF2B5EF4-FFF2-40B4-BE49-F238E27FC236}">
                <a16:creationId xmlns:a16="http://schemas.microsoft.com/office/drawing/2014/main" id="{EDB401D8-EFC0-4B12-955D-65BF4728E415}"/>
              </a:ext>
            </a:extLst>
          </p:cNvPr>
          <p:cNvSpPr/>
          <p:nvPr/>
        </p:nvSpPr>
        <p:spPr>
          <a:xfrm>
            <a:off x="861112" y="845002"/>
            <a:ext cx="2123233"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Import Libraries</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36" name="Flowchart: Alternate Process 35">
            <a:extLst>
              <a:ext uri="{FF2B5EF4-FFF2-40B4-BE49-F238E27FC236}">
                <a16:creationId xmlns:a16="http://schemas.microsoft.com/office/drawing/2014/main" id="{3F9F4713-FCA9-4820-BE47-BFA0CEA27F7B}"/>
              </a:ext>
            </a:extLst>
          </p:cNvPr>
          <p:cNvSpPr/>
          <p:nvPr/>
        </p:nvSpPr>
        <p:spPr>
          <a:xfrm>
            <a:off x="4818535" y="845002"/>
            <a:ext cx="2123233"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Import Collected Dataset</a:t>
            </a:r>
          </a:p>
        </p:txBody>
      </p:sp>
      <p:sp>
        <p:nvSpPr>
          <p:cNvPr id="37" name="Flowchart: Alternate Process 36">
            <a:extLst>
              <a:ext uri="{FF2B5EF4-FFF2-40B4-BE49-F238E27FC236}">
                <a16:creationId xmlns:a16="http://schemas.microsoft.com/office/drawing/2014/main" id="{B81C13E1-8E30-4B5B-81EC-6F4989000BAE}"/>
              </a:ext>
            </a:extLst>
          </p:cNvPr>
          <p:cNvSpPr/>
          <p:nvPr/>
        </p:nvSpPr>
        <p:spPr>
          <a:xfrm>
            <a:off x="8836712" y="845002"/>
            <a:ext cx="2168848"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Data Preprocessing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38" name="Flowchart: Alternate Process 37">
            <a:extLst>
              <a:ext uri="{FF2B5EF4-FFF2-40B4-BE49-F238E27FC236}">
                <a16:creationId xmlns:a16="http://schemas.microsoft.com/office/drawing/2014/main" id="{A3556F44-E77F-432D-8DDB-9E56E913297E}"/>
              </a:ext>
            </a:extLst>
          </p:cNvPr>
          <p:cNvSpPr/>
          <p:nvPr/>
        </p:nvSpPr>
        <p:spPr>
          <a:xfrm>
            <a:off x="8836712" y="2417322"/>
            <a:ext cx="2168848"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Feature Engineering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39" name="Flowchart: Alternate Process 38">
            <a:extLst>
              <a:ext uri="{FF2B5EF4-FFF2-40B4-BE49-F238E27FC236}">
                <a16:creationId xmlns:a16="http://schemas.microsoft.com/office/drawing/2014/main" id="{3F67DC1D-96A4-430E-97A4-279734D8EA48}"/>
              </a:ext>
            </a:extLst>
          </p:cNvPr>
          <p:cNvSpPr/>
          <p:nvPr/>
        </p:nvSpPr>
        <p:spPr>
          <a:xfrm>
            <a:off x="4818535" y="2417322"/>
            <a:ext cx="2168848"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Visualizations</a:t>
            </a:r>
          </a:p>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(EDA)</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40" name="Flowchart: Alternate Process 39">
            <a:extLst>
              <a:ext uri="{FF2B5EF4-FFF2-40B4-BE49-F238E27FC236}">
                <a16:creationId xmlns:a16="http://schemas.microsoft.com/office/drawing/2014/main" id="{5179914E-7A65-47EF-8022-ED037975749A}"/>
              </a:ext>
            </a:extLst>
          </p:cNvPr>
          <p:cNvSpPr/>
          <p:nvPr/>
        </p:nvSpPr>
        <p:spPr>
          <a:xfrm>
            <a:off x="861112" y="2382613"/>
            <a:ext cx="2168848"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Identifying Outliers and Skewness</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41" name="Flowchart: Alternate Process 40">
            <a:extLst>
              <a:ext uri="{FF2B5EF4-FFF2-40B4-BE49-F238E27FC236}">
                <a16:creationId xmlns:a16="http://schemas.microsoft.com/office/drawing/2014/main" id="{B22FEBF9-D627-485D-9F83-EB1F8B0A4D4E}"/>
              </a:ext>
            </a:extLst>
          </p:cNvPr>
          <p:cNvSpPr/>
          <p:nvPr/>
        </p:nvSpPr>
        <p:spPr>
          <a:xfrm>
            <a:off x="861112" y="3966037"/>
            <a:ext cx="2168848"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Label Encoder</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42" name="Flowchart: Alternate Process 41">
            <a:extLst>
              <a:ext uri="{FF2B5EF4-FFF2-40B4-BE49-F238E27FC236}">
                <a16:creationId xmlns:a16="http://schemas.microsoft.com/office/drawing/2014/main" id="{E61F1486-7455-4B20-ACBA-341789C12341}"/>
              </a:ext>
            </a:extLst>
          </p:cNvPr>
          <p:cNvSpPr/>
          <p:nvPr/>
        </p:nvSpPr>
        <p:spPr>
          <a:xfrm>
            <a:off x="4818535" y="3966037"/>
            <a:ext cx="2168848"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Checking Correlation</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43" name="Flowchart: Alternate Process 42">
            <a:extLst>
              <a:ext uri="{FF2B5EF4-FFF2-40B4-BE49-F238E27FC236}">
                <a16:creationId xmlns:a16="http://schemas.microsoft.com/office/drawing/2014/main" id="{0177DA64-22FD-4948-B54C-F7D2C82A2608}"/>
              </a:ext>
            </a:extLst>
          </p:cNvPr>
          <p:cNvSpPr/>
          <p:nvPr/>
        </p:nvSpPr>
        <p:spPr>
          <a:xfrm>
            <a:off x="8836712" y="3966037"/>
            <a:ext cx="2168848"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Model Building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44" name="Flowchart: Alternate Process 43">
            <a:extLst>
              <a:ext uri="{FF2B5EF4-FFF2-40B4-BE49-F238E27FC236}">
                <a16:creationId xmlns:a16="http://schemas.microsoft.com/office/drawing/2014/main" id="{D6CE1CB0-D9DF-444E-AA1B-C8386B0906A9}"/>
              </a:ext>
            </a:extLst>
          </p:cNvPr>
          <p:cNvSpPr/>
          <p:nvPr/>
        </p:nvSpPr>
        <p:spPr>
          <a:xfrm>
            <a:off x="8836712" y="5553071"/>
            <a:ext cx="2168848"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R2 score &amp; Evaluation Metrics</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45" name="Flowchart: Alternate Process 44">
            <a:extLst>
              <a:ext uri="{FF2B5EF4-FFF2-40B4-BE49-F238E27FC236}">
                <a16:creationId xmlns:a16="http://schemas.microsoft.com/office/drawing/2014/main" id="{DE1CCDC7-D39D-49ED-8C29-CBCCBB938773}"/>
              </a:ext>
            </a:extLst>
          </p:cNvPr>
          <p:cNvSpPr/>
          <p:nvPr/>
        </p:nvSpPr>
        <p:spPr>
          <a:xfrm>
            <a:off x="4818535" y="5553071"/>
            <a:ext cx="2168848"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Hyper Parameter Tuning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46" name="Flowchart: Alternate Process 45">
            <a:extLst>
              <a:ext uri="{FF2B5EF4-FFF2-40B4-BE49-F238E27FC236}">
                <a16:creationId xmlns:a16="http://schemas.microsoft.com/office/drawing/2014/main" id="{7D630F3D-6B76-401B-B349-168FB9E051F3}"/>
              </a:ext>
            </a:extLst>
          </p:cNvPr>
          <p:cNvSpPr/>
          <p:nvPr/>
        </p:nvSpPr>
        <p:spPr>
          <a:xfrm>
            <a:off x="861112" y="5553071"/>
            <a:ext cx="2168848"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Saving the Model &amp; Predictions</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Tree>
    <p:extLst>
      <p:ext uri="{BB962C8B-B14F-4D97-AF65-F5344CB8AC3E}">
        <p14:creationId xmlns:p14="http://schemas.microsoft.com/office/powerpoint/2010/main" val="40841513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9F173D0-E24A-4A39-884B-E8CD564E0481}"/>
              </a:ext>
            </a:extLst>
          </p:cNvPr>
          <p:cNvSpPr txBox="1"/>
          <p:nvPr/>
        </p:nvSpPr>
        <p:spPr>
          <a:xfrm>
            <a:off x="606490" y="83976"/>
            <a:ext cx="11066106" cy="553998"/>
          </a:xfrm>
          <a:prstGeom prst="rect">
            <a:avLst/>
          </a:prstGeom>
          <a:noFill/>
        </p:spPr>
        <p:txBody>
          <a:bodyPr wrap="square" rtlCol="0">
            <a:spAutoFit/>
          </a:bodyPr>
          <a:lstStyle/>
          <a:p>
            <a:r>
              <a:rPr lang="en-US" sz="3000" u="sng" dirty="0">
                <a:solidFill>
                  <a:schemeClr val="accent6">
                    <a:lumMod val="50000"/>
                  </a:schemeClr>
                </a:solidFill>
                <a:latin typeface="Bookman Old Style" panose="02050604050505020204" pitchFamily="18" charset="0"/>
              </a:rPr>
              <a:t>Exploratory Data Analysis (EDA) Steps</a:t>
            </a:r>
            <a:endParaRPr lang="en-IN" sz="3000" u="sng" dirty="0">
              <a:solidFill>
                <a:schemeClr val="accent6">
                  <a:lumMod val="50000"/>
                </a:schemeClr>
              </a:solidFill>
              <a:latin typeface="Bookman Old Style" panose="02050604050505020204" pitchFamily="18" charset="0"/>
            </a:endParaRPr>
          </a:p>
        </p:txBody>
      </p:sp>
      <p:sp>
        <p:nvSpPr>
          <p:cNvPr id="3" name="TextBox 2">
            <a:extLst>
              <a:ext uri="{FF2B5EF4-FFF2-40B4-BE49-F238E27FC236}">
                <a16:creationId xmlns:a16="http://schemas.microsoft.com/office/drawing/2014/main" id="{25823B0B-A990-40C9-A3ED-6365DB0B43BE}"/>
              </a:ext>
            </a:extLst>
          </p:cNvPr>
          <p:cNvSpPr txBox="1"/>
          <p:nvPr/>
        </p:nvSpPr>
        <p:spPr>
          <a:xfrm>
            <a:off x="209550" y="637974"/>
            <a:ext cx="11725275" cy="7025000"/>
          </a:xfrm>
          <a:prstGeom prst="rect">
            <a:avLst/>
          </a:prstGeom>
          <a:noFill/>
        </p:spPr>
        <p:txBody>
          <a:bodyPr wrap="square" rtlCol="0">
            <a:spAutoFit/>
          </a:bodyPr>
          <a:lstStyle/>
          <a:p>
            <a:pPr marL="285750" indent="-285750" algn="just">
              <a:buFont typeface="Wingdings" panose="05000000000000000000" pitchFamily="2" charset="2"/>
              <a:buChar char="Ø"/>
            </a:pPr>
            <a:r>
              <a:rPr lang="en-US" dirty="0">
                <a:latin typeface="Century" panose="02040604050505020304" pitchFamily="18" charset="0"/>
              </a:rPr>
              <a:t>Importing necessary libraries and importing dataset as a data frame.</a:t>
            </a:r>
          </a:p>
          <a:p>
            <a:pPr marL="285750" indent="-285750" algn="just">
              <a:buFont typeface="Wingdings" panose="05000000000000000000" pitchFamily="2" charset="2"/>
              <a:buChar char="Ø"/>
            </a:pPr>
            <a:r>
              <a:rPr lang="en-IN" dirty="0">
                <a:effectLst/>
                <a:latin typeface="Century" panose="02040604050505020304" pitchFamily="18" charset="0"/>
                <a:ea typeface="Calibri" panose="020F0502020204030204" pitchFamily="34" charset="0"/>
                <a:cs typeface="Times New Roman" panose="02020603050405020304" pitchFamily="18" charset="0"/>
              </a:rPr>
              <a:t>Checked some statistical information like shape, number of unique values present, info, </a:t>
            </a:r>
            <a:r>
              <a:rPr lang="en-IN" dirty="0">
                <a:latin typeface="Century" panose="02040604050505020304" pitchFamily="18" charset="0"/>
                <a:ea typeface="Calibri" panose="020F0502020204030204" pitchFamily="34" charset="0"/>
                <a:cs typeface="Times New Roman" panose="02020603050405020304" pitchFamily="18" charset="0"/>
              </a:rPr>
              <a:t>data types </a:t>
            </a:r>
            <a:r>
              <a:rPr lang="en-IN" dirty="0">
                <a:effectLst/>
                <a:latin typeface="Century" panose="02040604050505020304" pitchFamily="18" charset="0"/>
                <a:ea typeface="Calibri" panose="020F0502020204030204" pitchFamily="34" charset="0"/>
                <a:cs typeface="Times New Roman" panose="02020603050405020304" pitchFamily="18" charset="0"/>
              </a:rPr>
              <a:t>etc.</a:t>
            </a:r>
          </a:p>
          <a:p>
            <a:pPr marL="285750" indent="-285750" algn="just">
              <a:buFont typeface="Wingdings" panose="05000000000000000000" pitchFamily="2" charset="2"/>
              <a:buChar char="Ø"/>
            </a:pPr>
            <a:r>
              <a:rPr lang="en-IN" sz="1800" dirty="0">
                <a:solidFill>
                  <a:srgbClr val="000000"/>
                </a:solidFill>
                <a:effectLst/>
                <a:latin typeface="Century" panose="02040604050505020304" pitchFamily="18" charset="0"/>
                <a:ea typeface="Calibri" panose="020F0502020204030204" pitchFamily="34" charset="0"/>
                <a:cs typeface="Times New Roman" panose="02020603050405020304" pitchFamily="18" charset="0"/>
              </a:rPr>
              <a:t>Taking care of Timestamp variables by converting data types of “</a:t>
            </a:r>
            <a:r>
              <a:rPr lang="en-IN" sz="1800" dirty="0" err="1">
                <a:solidFill>
                  <a:srgbClr val="000000"/>
                </a:solidFill>
                <a:effectLst/>
                <a:latin typeface="Century" panose="02040604050505020304" pitchFamily="18" charset="0"/>
                <a:ea typeface="Calibri" panose="020F0502020204030204" pitchFamily="34" charset="0"/>
                <a:cs typeface="Times New Roman" panose="02020603050405020304" pitchFamily="18" charset="0"/>
              </a:rPr>
              <a:t>Departure_time</a:t>
            </a:r>
            <a:r>
              <a:rPr lang="en-IN" sz="1800" dirty="0">
                <a:solidFill>
                  <a:srgbClr val="000000"/>
                </a:solidFill>
                <a:effectLst/>
                <a:latin typeface="Century" panose="02040604050505020304" pitchFamily="18" charset="0"/>
                <a:ea typeface="Calibri" panose="020F0502020204030204" pitchFamily="34" charset="0"/>
                <a:cs typeface="Times New Roman" panose="02020603050405020304" pitchFamily="18" charset="0"/>
              </a:rPr>
              <a:t>” and “</a:t>
            </a:r>
            <a:r>
              <a:rPr lang="en-IN" sz="1800" dirty="0" err="1">
                <a:solidFill>
                  <a:srgbClr val="000000"/>
                </a:solidFill>
                <a:effectLst/>
                <a:latin typeface="Century" panose="02040604050505020304" pitchFamily="18" charset="0"/>
                <a:ea typeface="Calibri" panose="020F0502020204030204" pitchFamily="34" charset="0"/>
                <a:cs typeface="Times New Roman" panose="02020603050405020304" pitchFamily="18" charset="0"/>
              </a:rPr>
              <a:t>Time_of_arrival</a:t>
            </a:r>
            <a:r>
              <a:rPr lang="en-IN" sz="1800" dirty="0">
                <a:solidFill>
                  <a:srgbClr val="000000"/>
                </a:solidFill>
                <a:effectLst/>
                <a:latin typeface="Century" panose="02040604050505020304" pitchFamily="18" charset="0"/>
                <a:ea typeface="Calibri" panose="020F0502020204030204" pitchFamily="34" charset="0"/>
                <a:cs typeface="Times New Roman" panose="02020603050405020304" pitchFamily="18" charset="0"/>
              </a:rPr>
              <a:t>” from object data type into datetime data types.</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285750" indent="-285750" algn="jus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cs typeface="Times New Roman" panose="02020603050405020304" pitchFamily="18" charset="0"/>
              </a:rPr>
              <a:t>Done feature engineering on some features </a:t>
            </a:r>
            <a:r>
              <a:rPr lang="en-IN" sz="1800" dirty="0">
                <a:effectLst/>
                <a:latin typeface="Century" panose="02040604050505020304" pitchFamily="18" charset="0"/>
                <a:ea typeface="Calibri" panose="020F0502020204030204" pitchFamily="34" charset="0"/>
              </a:rPr>
              <a:t>as they had some irrelevant values and replaced them with empty spaces.</a:t>
            </a:r>
            <a:endParaRPr lang="en-IN" dirty="0">
              <a:latin typeface="Century" panose="02040604050505020304" pitchFamily="18" charset="0"/>
              <a:cs typeface="Times New Roman" panose="02020603050405020304" pitchFamily="18" charset="0"/>
            </a:endParaRPr>
          </a:p>
          <a:p>
            <a:pPr marL="285750" indent="-285750" algn="just">
              <a:buFont typeface="Wingdings" panose="05000000000000000000" pitchFamily="2" charset="2"/>
              <a:buChar char="Ø"/>
            </a:pPr>
            <a:r>
              <a:rPr lang="en-IN" sz="1800" dirty="0">
                <a:solidFill>
                  <a:srgbClr val="000000"/>
                </a:solidFill>
                <a:effectLst/>
                <a:latin typeface="Century" panose="02040604050505020304" pitchFamily="18" charset="0"/>
                <a:ea typeface="Calibri" panose="020F0502020204030204" pitchFamily="34" charset="0"/>
              </a:rPr>
              <a:t>Extracted proper Duration column in terms of float data type from the difference of arrival time and departure </a:t>
            </a:r>
            <a:r>
              <a:rPr lang="en-IN" sz="1800" dirty="0" err="1">
                <a:solidFill>
                  <a:srgbClr val="000000"/>
                </a:solidFill>
                <a:effectLst/>
                <a:latin typeface="Century" panose="02040604050505020304" pitchFamily="18" charset="0"/>
                <a:ea typeface="Calibri" panose="020F0502020204030204" pitchFamily="34" charset="0"/>
              </a:rPr>
              <a:t>time.</a:t>
            </a:r>
            <a:r>
              <a:rPr lang="en-IN" sz="1800" dirty="0" err="1">
                <a:solidFill>
                  <a:srgbClr val="000000"/>
                </a:solidFill>
                <a:effectLst/>
                <a:latin typeface="Century" panose="02040604050505020304" pitchFamily="18" charset="0"/>
                <a:ea typeface="Calibri" panose="020F0502020204030204" pitchFamily="34" charset="0"/>
                <a:cs typeface="Calibri" panose="020F0502020204030204" pitchFamily="34" charset="0"/>
              </a:rPr>
              <a:t>Extracted</a:t>
            </a: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 </a:t>
            </a:r>
            <a:r>
              <a:rPr lang="en-IN" sz="1800" dirty="0" err="1">
                <a:solidFill>
                  <a:srgbClr val="000000"/>
                </a:solidFill>
                <a:effectLst/>
                <a:latin typeface="Century" panose="02040604050505020304" pitchFamily="18" charset="0"/>
                <a:ea typeface="Calibri" panose="020F0502020204030204" pitchFamily="34" charset="0"/>
                <a:cs typeface="Calibri" panose="020F0502020204030204" pitchFamily="34" charset="0"/>
              </a:rPr>
              <a:t>Departure_Hour</a:t>
            </a: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 </a:t>
            </a:r>
            <a:r>
              <a:rPr lang="en-IN" sz="1800" dirty="0" err="1">
                <a:solidFill>
                  <a:srgbClr val="000000"/>
                </a:solidFill>
                <a:effectLst/>
                <a:latin typeface="Century" panose="02040604050505020304" pitchFamily="18" charset="0"/>
                <a:ea typeface="Calibri" panose="020F0502020204030204" pitchFamily="34" charset="0"/>
                <a:cs typeface="Calibri" panose="020F0502020204030204" pitchFamily="34" charset="0"/>
              </a:rPr>
              <a:t>Deparutre_Min</a:t>
            </a: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 and </a:t>
            </a:r>
            <a:r>
              <a:rPr lang="en-IN" sz="1800" dirty="0" err="1">
                <a:solidFill>
                  <a:srgbClr val="000000"/>
                </a:solidFill>
                <a:effectLst/>
                <a:latin typeface="Century" panose="02040604050505020304" pitchFamily="18" charset="0"/>
                <a:ea typeface="Calibri" panose="020F0502020204030204" pitchFamily="34" charset="0"/>
                <a:cs typeface="Calibri" panose="020F0502020204030204" pitchFamily="34" charset="0"/>
              </a:rPr>
              <a:t>Arrival_Hour</a:t>
            </a: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 </a:t>
            </a:r>
            <a:r>
              <a:rPr lang="en-IN" sz="1800" dirty="0" err="1">
                <a:solidFill>
                  <a:srgbClr val="000000"/>
                </a:solidFill>
                <a:effectLst/>
                <a:latin typeface="Century" panose="02040604050505020304" pitchFamily="18" charset="0"/>
                <a:ea typeface="Calibri" panose="020F0502020204030204" pitchFamily="34" charset="0"/>
                <a:cs typeface="Calibri" panose="020F0502020204030204" pitchFamily="34" charset="0"/>
              </a:rPr>
              <a:t>Arrival_Min</a:t>
            </a: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 columns from </a:t>
            </a:r>
            <a:r>
              <a:rPr lang="en-IN" sz="1800" dirty="0" err="1">
                <a:solidFill>
                  <a:srgbClr val="000000"/>
                </a:solidFill>
                <a:effectLst/>
                <a:latin typeface="Century" panose="02040604050505020304" pitchFamily="18" charset="0"/>
                <a:ea typeface="Calibri" panose="020F0502020204030204" pitchFamily="34" charset="0"/>
                <a:cs typeface="Calibri" panose="020F0502020204030204" pitchFamily="34" charset="0"/>
              </a:rPr>
              <a:t>Departure_time</a:t>
            </a: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 and </a:t>
            </a:r>
            <a:r>
              <a:rPr lang="en-IN" sz="1800" dirty="0" err="1">
                <a:solidFill>
                  <a:srgbClr val="000000"/>
                </a:solidFill>
                <a:effectLst/>
                <a:latin typeface="Century" panose="02040604050505020304" pitchFamily="18" charset="0"/>
                <a:ea typeface="Calibri" panose="020F0502020204030204" pitchFamily="34" charset="0"/>
                <a:cs typeface="Calibri" panose="020F0502020204030204" pitchFamily="34" charset="0"/>
              </a:rPr>
              <a:t>Time_of_arrival</a:t>
            </a: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 columns and dropped these columns after extraction. </a:t>
            </a:r>
          </a:p>
          <a:p>
            <a:pPr marL="285750" indent="-285750" algn="just">
              <a:buFont typeface="Wingdings" panose="05000000000000000000" pitchFamily="2" charset="2"/>
              <a:buChar char="Ø"/>
            </a:pP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The label “Price" should be continuous numeric data but due to some string values like “,” it was showing as object data type. So, I replaced this sign by empty space and converted into float data type.</a:t>
            </a:r>
          </a:p>
          <a:p>
            <a:pPr marL="285750" indent="-285750" algn="just">
              <a:buFont typeface="Wingdings" panose="05000000000000000000" pitchFamily="2" charset="2"/>
              <a:buChar char="Ø"/>
            </a:pP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Grouped same categories in the column </a:t>
            </a:r>
            <a:r>
              <a:rPr lang="en-IN" sz="1800" dirty="0" err="1">
                <a:solidFill>
                  <a:srgbClr val="000000"/>
                </a:solidFill>
                <a:effectLst/>
                <a:latin typeface="Century" panose="02040604050505020304" pitchFamily="18" charset="0"/>
                <a:ea typeface="Calibri" panose="020F0502020204030204" pitchFamily="34" charset="0"/>
                <a:cs typeface="Calibri" panose="020F0502020204030204" pitchFamily="34" charset="0"/>
              </a:rPr>
              <a:t>Me</a:t>
            </a:r>
            <a:r>
              <a:rPr lang="en-IN" dirty="0" err="1">
                <a:solidFill>
                  <a:srgbClr val="000000"/>
                </a:solidFill>
                <a:latin typeface="Century" panose="02040604050505020304" pitchFamily="18" charset="0"/>
                <a:ea typeface="Calibri" panose="020F0502020204030204" pitchFamily="34" charset="0"/>
                <a:cs typeface="Calibri" panose="020F0502020204030204" pitchFamily="34" charset="0"/>
              </a:rPr>
              <a:t>al_availability</a:t>
            </a:r>
            <a:r>
              <a:rPr lang="en-IN" dirty="0">
                <a:solidFill>
                  <a:srgbClr val="000000"/>
                </a:solidFill>
                <a:latin typeface="Century" panose="02040604050505020304" pitchFamily="18" charset="0"/>
                <a:ea typeface="Calibri" panose="020F0502020204030204" pitchFamily="34" charset="0"/>
                <a:cs typeface="Calibri" panose="020F0502020204030204" pitchFamily="34" charset="0"/>
              </a:rPr>
              <a:t> and converted categorical data into numeric data in </a:t>
            </a:r>
            <a:r>
              <a:rPr lang="en-IN" dirty="0" err="1">
                <a:solidFill>
                  <a:srgbClr val="000000"/>
                </a:solidFill>
                <a:latin typeface="Century" panose="02040604050505020304" pitchFamily="18" charset="0"/>
                <a:ea typeface="Calibri" panose="020F0502020204030204" pitchFamily="34" charset="0"/>
                <a:cs typeface="Calibri" panose="020F0502020204030204" pitchFamily="34" charset="0"/>
              </a:rPr>
              <a:t>Number_of_stops</a:t>
            </a:r>
            <a:r>
              <a:rPr lang="en-IN" dirty="0">
                <a:solidFill>
                  <a:srgbClr val="000000"/>
                </a:solidFill>
                <a:latin typeface="Century" panose="02040604050505020304" pitchFamily="18" charset="0"/>
                <a:ea typeface="Calibri" panose="020F0502020204030204" pitchFamily="34" charset="0"/>
                <a:cs typeface="Calibri" panose="020F0502020204030204" pitchFamily="34" charset="0"/>
              </a:rPr>
              <a:t> </a:t>
            </a: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 column.</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285750" indent="-285750" algn="jus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cs typeface="Times New Roman" panose="02020603050405020304" pitchFamily="18" charset="0"/>
              </a:rPr>
              <a:t>Checked for null values and found no missing values in the dataset.</a:t>
            </a:r>
            <a:endParaRPr lang="en-IN" dirty="0">
              <a:solidFill>
                <a:srgbClr val="000000"/>
              </a:solidFill>
              <a:latin typeface="Century" panose="02040604050505020304" pitchFamily="18" charset="0"/>
              <a:ea typeface="Calibri" panose="020F0502020204030204" pitchFamily="34" charset="0"/>
            </a:endParaRPr>
          </a:p>
          <a:p>
            <a:pPr marL="285750" indent="-285750" algn="just">
              <a:buFont typeface="Wingdings" panose="05000000000000000000" pitchFamily="2" charset="2"/>
              <a:buChar char="Ø"/>
            </a:pPr>
            <a:r>
              <a:rPr lang="en-IN" dirty="0">
                <a:latin typeface="Century" panose="02040604050505020304" pitchFamily="18" charset="0"/>
                <a:cs typeface="Times New Roman" panose="02020603050405020304" pitchFamily="18" charset="0"/>
              </a:rPr>
              <a:t>Performed univariate, bivariate and multivariate analysis. </a:t>
            </a:r>
            <a:r>
              <a:rPr lang="en-IN" sz="1800" dirty="0">
                <a:effectLst/>
                <a:latin typeface="Century" panose="02040604050505020304" pitchFamily="18" charset="0"/>
                <a:ea typeface="Calibri" panose="020F0502020204030204" pitchFamily="34" charset="0"/>
              </a:rPr>
              <a:t>Visualized each feature using seaborn and matplotlib libraries by plotting several categorical and numerical plots like pie plot, count plot, bar plot, reg plot, strip plot, line plot, box plot, boxen plot, distribution plot, and pair plot.</a:t>
            </a:r>
          </a:p>
          <a:p>
            <a:pPr marL="285750" indent="-285750" algn="just">
              <a:buFont typeface="Wingdings" panose="05000000000000000000" pitchFamily="2" charset="2"/>
              <a:buChar char="Ø"/>
            </a:pPr>
            <a:r>
              <a:rPr lang="en-IN" sz="1800" dirty="0">
                <a:solidFill>
                  <a:srgbClr val="000000"/>
                </a:solidFill>
                <a:effectLst/>
                <a:latin typeface="Century" panose="02040604050505020304" pitchFamily="18" charset="0"/>
                <a:ea typeface="Times New Roman" panose="02020603050405020304" pitchFamily="18" charset="0"/>
              </a:rPr>
              <a:t>Identified outliers using box plots and checked skewness and removed skewness in Duration column using sqrt method.</a:t>
            </a:r>
          </a:p>
          <a:p>
            <a:pPr marL="285750" indent="-285750" algn="just">
              <a:buFont typeface="Wingdings" panose="05000000000000000000" pitchFamily="2" charset="2"/>
              <a:buChar char="Ø"/>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Used Pearson’s correlation coefficient to check the correlation between label and features. With the help of </a:t>
            </a:r>
            <a:r>
              <a:rPr lang="en-IN" sz="1800" dirty="0">
                <a:solidFill>
                  <a:srgbClr val="000000"/>
                </a:solidFill>
                <a:effectLst/>
                <a:latin typeface="Century" panose="02040604050505020304" pitchFamily="18" charset="0"/>
                <a:ea typeface="Calibri" panose="020F0502020204030204" pitchFamily="34" charset="0"/>
                <a:cs typeface="Times New Roman" panose="02020603050405020304" pitchFamily="18" charset="0"/>
              </a:rPr>
              <a:t>heatmap and correlation bar graph was able to understand the Feature vs Label relativity and insights on multicollinearity amongst the feature columns.</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285750" indent="-285750" algn="just">
              <a:buFont typeface="Wingdings" panose="05000000000000000000" pitchFamily="2" charset="2"/>
              <a:buChar char="Ø"/>
            </a:pPr>
            <a:endParaRPr lang="en-IN" dirty="0">
              <a:latin typeface="Century" panose="02040604050505020304" pitchFamily="18" charset="0"/>
              <a:cs typeface="Times New Roman" panose="02020603050405020304" pitchFamily="18" charset="0"/>
            </a:endParaRPr>
          </a:p>
          <a:p>
            <a:pPr marL="285750" indent="-285750">
              <a:buFont typeface="Wingdings" panose="05000000000000000000" pitchFamily="2" charset="2"/>
              <a:buChar char="Ø"/>
            </a:pPr>
            <a:endParaRPr lang="en-IN" sz="1850" dirty="0">
              <a:latin typeface="Century" panose="02040604050505020304" pitchFamily="18" charset="0"/>
              <a:cs typeface="Times New Roman" panose="02020603050405020304" pitchFamily="18" charset="0"/>
            </a:endParaRPr>
          </a:p>
          <a:p>
            <a:pPr marL="285750" indent="-285750">
              <a:buFont typeface="Wingdings" panose="05000000000000000000" pitchFamily="2" charset="2"/>
              <a:buChar char="Ø"/>
            </a:pPr>
            <a:endParaRPr lang="en-IN" dirty="0">
              <a:latin typeface="Century" panose="02040604050505020304" pitchFamily="18" charset="0"/>
              <a:cs typeface="Times New Roman" panose="02020603050405020304" pitchFamily="18" charset="0"/>
            </a:endParaRPr>
          </a:p>
        </p:txBody>
      </p:sp>
    </p:spTree>
    <p:extLst>
      <p:ext uri="{BB962C8B-B14F-4D97-AF65-F5344CB8AC3E}">
        <p14:creationId xmlns:p14="http://schemas.microsoft.com/office/powerpoint/2010/main" val="7789204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C3894D7-664E-424B-BEB5-5FEC672F977D}"/>
              </a:ext>
            </a:extLst>
          </p:cNvPr>
          <p:cNvSpPr txBox="1"/>
          <p:nvPr/>
        </p:nvSpPr>
        <p:spPr>
          <a:xfrm>
            <a:off x="625151" y="261257"/>
            <a:ext cx="10991461" cy="553998"/>
          </a:xfrm>
          <a:prstGeom prst="rect">
            <a:avLst/>
          </a:prstGeom>
          <a:noFill/>
        </p:spPr>
        <p:txBody>
          <a:bodyPr wrap="square" rtlCol="0">
            <a:spAutoFit/>
          </a:bodyPr>
          <a:lstStyle/>
          <a:p>
            <a:pPr algn="ctr"/>
            <a:r>
              <a:rPr lang="en-US" sz="3000" u="sng" dirty="0">
                <a:solidFill>
                  <a:schemeClr val="accent6">
                    <a:lumMod val="50000"/>
                  </a:schemeClr>
                </a:solidFill>
                <a:latin typeface="Bookman Old Style" panose="02050604050505020204" pitchFamily="18" charset="0"/>
              </a:rPr>
              <a:t>Visualization :Univariate Analysis for Numerical Variables</a:t>
            </a:r>
            <a:endParaRPr lang="en-IN" sz="3000" u="sng" dirty="0">
              <a:solidFill>
                <a:schemeClr val="accent6">
                  <a:lumMod val="50000"/>
                </a:schemeClr>
              </a:solidFill>
              <a:latin typeface="Bookman Old Style" panose="02050604050505020204" pitchFamily="18" charset="0"/>
            </a:endParaRPr>
          </a:p>
        </p:txBody>
      </p:sp>
      <p:sp>
        <p:nvSpPr>
          <p:cNvPr id="9" name="TextBox 8">
            <a:extLst>
              <a:ext uri="{FF2B5EF4-FFF2-40B4-BE49-F238E27FC236}">
                <a16:creationId xmlns:a16="http://schemas.microsoft.com/office/drawing/2014/main" id="{FD92D2BE-D117-46B8-BE6C-4D5BE2739FFD}"/>
              </a:ext>
            </a:extLst>
          </p:cNvPr>
          <p:cNvSpPr txBox="1"/>
          <p:nvPr/>
        </p:nvSpPr>
        <p:spPr>
          <a:xfrm>
            <a:off x="238125" y="1419225"/>
            <a:ext cx="5191126" cy="4859407"/>
          </a:xfrm>
          <a:prstGeom prst="rect">
            <a:avLst/>
          </a:prstGeom>
          <a:noFill/>
        </p:spPr>
        <p:txBody>
          <a:bodyPr wrap="square">
            <a:spAutoFit/>
          </a:bodyPr>
          <a:lstStyle/>
          <a:p>
            <a:pPr lvl="0">
              <a:lnSpc>
                <a:spcPct val="107000"/>
              </a:lnSpc>
            </a:pPr>
            <a:r>
              <a:rPr lang="en-IN"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The distribution plot shows how the data has been distributed in each of the columns.</a:t>
            </a:r>
          </a:p>
          <a:p>
            <a:pPr lvl="0">
              <a:lnSpc>
                <a:spcPct val="107000"/>
              </a:lnSpc>
            </a:pPr>
            <a:endParaRPr lang="en-IN"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endParaRPr>
          </a:p>
          <a:p>
            <a:pPr algn="just"/>
            <a:r>
              <a:rPr lang="en-US" b="0" i="0" dirty="0">
                <a:effectLst/>
                <a:latin typeface="Century" panose="02040604050505020304" pitchFamily="18" charset="0"/>
              </a:rPr>
              <a:t>From the distribution plot we can observe the columns are somewhat distributed normally as they have no proper bell shape curve.</a:t>
            </a:r>
          </a:p>
          <a:p>
            <a:pPr algn="just"/>
            <a:r>
              <a:rPr lang="en-US" b="0" i="0" dirty="0">
                <a:effectLst/>
                <a:latin typeface="Century" panose="02040604050505020304" pitchFamily="18" charset="0"/>
              </a:rPr>
              <a:t>The columns like "Duration", "</a:t>
            </a:r>
            <a:r>
              <a:rPr lang="en-US" b="0" i="0" dirty="0" err="1">
                <a:effectLst/>
                <a:latin typeface="Century" panose="02040604050505020304" pitchFamily="18" charset="0"/>
              </a:rPr>
              <a:t>Number_of_stops</a:t>
            </a:r>
            <a:r>
              <a:rPr lang="en-US" b="0" i="0" dirty="0">
                <a:effectLst/>
                <a:latin typeface="Century" panose="02040604050505020304" pitchFamily="18" charset="0"/>
              </a:rPr>
              <a:t>" and "Price" are skewed to right as the mean value in these columns are much greater than the median(50%).</a:t>
            </a:r>
          </a:p>
          <a:p>
            <a:pPr algn="just"/>
            <a:r>
              <a:rPr lang="en-US" b="0" i="0" dirty="0">
                <a:effectLst/>
                <a:latin typeface="Century" panose="02040604050505020304" pitchFamily="18" charset="0"/>
              </a:rPr>
              <a:t>Also the data in the column </a:t>
            </a:r>
            <a:r>
              <a:rPr lang="en-US" b="0" i="0" dirty="0" err="1">
                <a:effectLst/>
                <a:latin typeface="Century" panose="02040604050505020304" pitchFamily="18" charset="0"/>
              </a:rPr>
              <a:t>Arrival_Hour</a:t>
            </a:r>
            <a:r>
              <a:rPr lang="en-US" b="0" i="0" dirty="0">
                <a:effectLst/>
                <a:latin typeface="Century" panose="02040604050505020304" pitchFamily="18" charset="0"/>
              </a:rPr>
              <a:t> skewed to left since the mean values is less than the median.</a:t>
            </a:r>
          </a:p>
          <a:p>
            <a:pPr algn="just"/>
            <a:r>
              <a:rPr lang="en-US" b="0" i="0" dirty="0">
                <a:effectLst/>
                <a:latin typeface="Century" panose="02040604050505020304" pitchFamily="18" charset="0"/>
              </a:rPr>
              <a:t>Since there is presence of skewness in the data, we need to remove skewness in the numerical columns to overcome with any kind of data biasness.</a:t>
            </a:r>
          </a:p>
        </p:txBody>
      </p:sp>
      <p:pic>
        <p:nvPicPr>
          <p:cNvPr id="2052" name="Picture 4">
            <a:extLst>
              <a:ext uri="{FF2B5EF4-FFF2-40B4-BE49-F238E27FC236}">
                <a16:creationId xmlns:a16="http://schemas.microsoft.com/office/drawing/2014/main" id="{B3CA3111-BE3C-4A10-AE46-C55CAD71E9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51715" y="979297"/>
            <a:ext cx="6640285" cy="56174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50476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TotalTime>
  <Words>2611</Words>
  <Application>Microsoft Office PowerPoint</Application>
  <PresentationFormat>Widescreen</PresentationFormat>
  <Paragraphs>161</Paragraphs>
  <Slides>30</Slides>
  <Notes>2</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30</vt:i4>
      </vt:variant>
    </vt:vector>
  </HeadingPairs>
  <TitlesOfParts>
    <vt:vector size="42" baseType="lpstr">
      <vt:lpstr>Arial</vt:lpstr>
      <vt:lpstr>Bookman Old Style</vt:lpstr>
      <vt:lpstr>Calibri</vt:lpstr>
      <vt:lpstr>Calibri Light</vt:lpstr>
      <vt:lpstr>Century</vt:lpstr>
      <vt:lpstr>Helvetica Neue</vt:lpstr>
      <vt:lpstr>Microsoft Sans Serif</vt:lpstr>
      <vt:lpstr>Monotype Corsiva</vt:lpstr>
      <vt:lpstr>Symbol</vt:lpstr>
      <vt:lpstr>Times New Roman</vt:lpstr>
      <vt:lpstr>Wingdings</vt:lpstr>
      <vt:lpstr>Office Theme</vt:lpstr>
      <vt:lpstr>PowerPoint Presentation</vt:lpstr>
      <vt:lpstr>Agenda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3</cp:revision>
  <dcterms:created xsi:type="dcterms:W3CDTF">2021-11-28T07:38:54Z</dcterms:created>
  <dcterms:modified xsi:type="dcterms:W3CDTF">2021-11-28T07:50:15Z</dcterms:modified>
</cp:coreProperties>
</file>