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9" r:id="rId3"/>
    <p:sldId id="257" r:id="rId4"/>
    <p:sldId id="291" r:id="rId5"/>
    <p:sldId id="258" r:id="rId6"/>
    <p:sldId id="260" r:id="rId7"/>
    <p:sldId id="261" r:id="rId8"/>
    <p:sldId id="262" r:id="rId9"/>
    <p:sldId id="266" r:id="rId10"/>
    <p:sldId id="267" r:id="rId11"/>
    <p:sldId id="269" r:id="rId12"/>
    <p:sldId id="270" r:id="rId13"/>
    <p:sldId id="271" r:id="rId14"/>
    <p:sldId id="272" r:id="rId15"/>
    <p:sldId id="292" r:id="rId16"/>
    <p:sldId id="268" r:id="rId17"/>
    <p:sldId id="29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93" r:id="rId31"/>
    <p:sldId id="294" r:id="rId32"/>
    <p:sldId id="286" r:id="rId33"/>
    <p:sldId id="287" r:id="rId34"/>
    <p:sldId id="28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842" autoAdjust="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544005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678821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5941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914866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2142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9296930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0241669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1108260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4252048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0D83A-5C35-4663-AA27-2D3AB3255245}" type="datetimeFigureOut">
              <a:rPr lang="en-IN" smtClean="0"/>
              <a:t>09-12-2021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8926563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0D83A-5C35-4663-AA27-2D3AB3255245}"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2403913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0D83A-5C35-4663-AA27-2D3AB3255245}" type="datetimeFigureOut">
              <a:rPr lang="en-IN" smtClean="0"/>
              <a:t>09-12-2021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0134593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0D83A-5C35-4663-AA27-2D3AB3255245}" type="datetimeFigureOut">
              <a:rPr lang="en-IN" smtClean="0"/>
              <a:t>09-12-2021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68800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0D83A-5C35-4663-AA27-2D3AB3255245}" type="datetimeFigureOut">
              <a:rPr lang="en-IN" smtClean="0"/>
              <a:t>09-12-2021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42807068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0D83A-5C35-4663-AA27-2D3AB3255245}" type="datetimeFigureOut">
              <a:rPr lang="en-IN" smtClean="0"/>
              <a:t>09-12-2021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Tree>
    <p:extLst>
      <p:ext uri="{BB962C8B-B14F-4D97-AF65-F5344CB8AC3E}">
        <p14:creationId xmlns:p14="http://schemas.microsoft.com/office/powerpoint/2010/main" val="1781127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5FD596-A31B-4428-B15A-D9D8F6DAB73F}" type="slidenum">
              <a:rPr lang="en-IN" smtClean="0"/>
              <a:t>‹#›</a:t>
            </a:fld>
            <a:endParaRPr lang="en-IN"/>
          </a:p>
        </p:txBody>
      </p:sp>
      <p:sp>
        <p:nvSpPr>
          <p:cNvPr id="5" name="Date Placeholder 4"/>
          <p:cNvSpPr>
            <a:spLocks noGrp="1"/>
          </p:cNvSpPr>
          <p:nvPr>
            <p:ph type="dt" sz="half" idx="10"/>
          </p:nvPr>
        </p:nvSpPr>
        <p:spPr/>
        <p:txBody>
          <a:bodyPr/>
          <a:lstStyle/>
          <a:p>
            <a:fld id="{1C60D83A-5C35-4663-AA27-2D3AB3255245}" type="datetimeFigureOut">
              <a:rPr lang="en-IN" smtClean="0"/>
              <a:t>09-12-2021</a:t>
            </a:fld>
            <a:endParaRPr lang="en-IN"/>
          </a:p>
        </p:txBody>
      </p:sp>
    </p:spTree>
    <p:extLst>
      <p:ext uri="{BB962C8B-B14F-4D97-AF65-F5344CB8AC3E}">
        <p14:creationId xmlns:p14="http://schemas.microsoft.com/office/powerpoint/2010/main" val="40538173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18000"/>
            <a:lum/>
          </a:blip>
          <a:srcRect/>
          <a:stretch>
            <a:fillRect t="-15000" b="-15000"/>
          </a:stretch>
        </a:blip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60D83A-5C35-4663-AA27-2D3AB3255245}" type="datetimeFigureOut">
              <a:rPr lang="en-IN" smtClean="0"/>
              <a:t>09-12-2021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5FD596-A31B-4428-B15A-D9D8F6DAB73F}" type="slidenum">
              <a:rPr lang="en-IN" smtClean="0"/>
              <a:t>‹#›</a:t>
            </a:fld>
            <a:endParaRPr lang="en-IN"/>
          </a:p>
        </p:txBody>
      </p:sp>
    </p:spTree>
    <p:extLst>
      <p:ext uri="{BB962C8B-B14F-4D97-AF65-F5344CB8AC3E}">
        <p14:creationId xmlns:p14="http://schemas.microsoft.com/office/powerpoint/2010/main" val="231904113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76C563F-DC3B-4EF1-8BA1-407E9312264E}"/>
              </a:ext>
            </a:extLst>
          </p:cNvPr>
          <p:cNvSpPr>
            <a:spLocks noGrp="1"/>
          </p:cNvSpPr>
          <p:nvPr>
            <p:ph type="subTitle" idx="1"/>
          </p:nvPr>
        </p:nvSpPr>
        <p:spPr>
          <a:xfrm>
            <a:off x="7330991" y="5792345"/>
            <a:ext cx="3312734" cy="1141851"/>
          </a:xfrm>
          <a:noFill/>
        </p:spPr>
        <p:txBody>
          <a:bodyPr>
            <a:normAutofit/>
          </a:bodyPr>
          <a:lstStyle/>
          <a:p>
            <a:r>
              <a:rPr lang="en-US" dirty="0">
                <a:solidFill>
                  <a:srgbClr val="080808"/>
                </a:solidFill>
              </a:rPr>
              <a:t>-Presented By-</a:t>
            </a:r>
          </a:p>
          <a:p>
            <a:r>
              <a:rPr lang="en-US" dirty="0" smtClean="0">
                <a:solidFill>
                  <a:srgbClr val="080808"/>
                </a:solidFill>
              </a:rPr>
              <a:t>Vivek Anand</a:t>
            </a:r>
            <a:endParaRPr lang="en-IN" dirty="0">
              <a:solidFill>
                <a:srgbClr val="080808"/>
              </a:solidFill>
            </a:endParaRPr>
          </a:p>
        </p:txBody>
      </p:sp>
      <p:sp>
        <p:nvSpPr>
          <p:cNvPr id="5" name="Rectangle 4">
            <a:extLst>
              <a:ext uri="{FF2B5EF4-FFF2-40B4-BE49-F238E27FC236}">
                <a16:creationId xmlns:a16="http://schemas.microsoft.com/office/drawing/2014/main" id="{D1659BA9-F13A-461C-8346-9A73E4401744}"/>
              </a:ext>
            </a:extLst>
          </p:cNvPr>
          <p:cNvSpPr/>
          <p:nvPr/>
        </p:nvSpPr>
        <p:spPr>
          <a:xfrm>
            <a:off x="609599" y="919460"/>
            <a:ext cx="9931685" cy="2862322"/>
          </a:xfrm>
          <a:prstGeom prst="rect">
            <a:avLst/>
          </a:prstGeom>
          <a:noFill/>
        </p:spPr>
        <p:txBody>
          <a:bodyPr wrap="square" lIns="91440" tIns="45720" rIns="91440" bIns="45720">
            <a:spAutoFit/>
          </a:bodyPr>
          <a:lstStyle/>
          <a:p>
            <a:pPr algn="ctr"/>
            <a:r>
              <a:rPr lang="en-IN" sz="6000" b="1" dirty="0">
                <a:ln w="22225">
                  <a:solidFill>
                    <a:schemeClr val="accent2"/>
                  </a:solidFill>
                  <a:prstDash val="solid"/>
                </a:ln>
                <a:solidFill>
                  <a:schemeClr val="accent2">
                    <a:lumMod val="40000"/>
                    <a:lumOff val="60000"/>
                  </a:schemeClr>
                </a:solidFill>
              </a:rPr>
              <a:t>MALIGNANT-COMMENTS </a:t>
            </a:r>
          </a:p>
          <a:p>
            <a:pPr algn="ctr"/>
            <a:r>
              <a:rPr lang="en-IN" sz="6000" b="1" dirty="0">
                <a:ln w="22225">
                  <a:solidFill>
                    <a:schemeClr val="accent2"/>
                  </a:solidFill>
                  <a:prstDash val="solid"/>
                </a:ln>
                <a:solidFill>
                  <a:schemeClr val="accent2">
                    <a:lumMod val="40000"/>
                    <a:lumOff val="60000"/>
                  </a:schemeClr>
                </a:solidFill>
              </a:rPr>
              <a:t>-CLASSIFIER-</a:t>
            </a:r>
          </a:p>
          <a:p>
            <a:pPr algn="ctr"/>
            <a:r>
              <a:rPr lang="en-IN" sz="6000" b="1" dirty="0">
                <a:ln w="22225">
                  <a:solidFill>
                    <a:schemeClr val="accent2"/>
                  </a:solidFill>
                  <a:prstDash val="solid"/>
                </a:ln>
                <a:solidFill>
                  <a:schemeClr val="accent2">
                    <a:lumMod val="40000"/>
                    <a:lumOff val="60000"/>
                  </a:schemeClr>
                </a:solidFill>
              </a:rPr>
              <a:t>PROJECT</a:t>
            </a:r>
            <a:endParaRPr lang="en-US" sz="60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5764882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84406" y="204906"/>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1484406" y="413365"/>
            <a:ext cx="7831044"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680720" y="2662991"/>
            <a:ext cx="10688320" cy="3477875"/>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dirty="0"/>
              <a:t>Steps in Data Pre-processing in Machine Learning:</a:t>
            </a:r>
          </a:p>
          <a:p>
            <a:pPr marL="457200" indent="-457200" algn="just">
              <a:buFont typeface="+mj-lt"/>
              <a:buAutoNum type="arabicPeriod"/>
            </a:pPr>
            <a:r>
              <a:rPr lang="en-US" sz="2000" dirty="0"/>
              <a:t>Read dataset and make it in proper format.</a:t>
            </a:r>
          </a:p>
          <a:p>
            <a:pPr marL="457200" indent="-457200" algn="just">
              <a:buFont typeface="+mj-lt"/>
              <a:buAutoNum type="arabicPeriod"/>
            </a:pPr>
            <a:r>
              <a:rPr lang="en-US" sz="2000" dirty="0"/>
              <a:t>Encode labels</a:t>
            </a:r>
          </a:p>
          <a:p>
            <a:pPr marL="457200" indent="-457200" algn="just">
              <a:buFont typeface="+mj-lt"/>
              <a:buAutoNum type="arabicPeriod"/>
            </a:pPr>
            <a:r>
              <a:rPr lang="en-US" sz="2000" dirty="0"/>
              <a:t>Convert all cases to lower</a:t>
            </a:r>
          </a:p>
          <a:p>
            <a:pPr marL="457200" indent="-457200" algn="just">
              <a:buFont typeface="+mj-lt"/>
              <a:buAutoNum type="arabicPeriod"/>
            </a:pPr>
            <a:r>
              <a:rPr lang="en-US" sz="2000" dirty="0"/>
              <a:t>Remove punctuations</a:t>
            </a:r>
          </a:p>
          <a:p>
            <a:pPr marL="457200" indent="-457200" algn="just">
              <a:buFont typeface="+mj-lt"/>
              <a:buAutoNum type="arabicPeriod"/>
            </a:pPr>
            <a:r>
              <a:rPr lang="en-US" sz="2000" dirty="0"/>
              <a:t>Remove </a:t>
            </a:r>
            <a:r>
              <a:rPr lang="en-US" sz="2000" dirty="0" err="1"/>
              <a:t>Stopwords</a:t>
            </a:r>
            <a:endParaRPr lang="en-US" sz="2000" dirty="0"/>
          </a:p>
          <a:p>
            <a:pPr marL="457200" indent="-457200" algn="just">
              <a:buFont typeface="+mj-lt"/>
              <a:buAutoNum type="arabicPeriod"/>
            </a:pPr>
            <a:r>
              <a:rPr lang="en-US" sz="2000" dirty="0"/>
              <a:t>Check stats of messages</a:t>
            </a:r>
          </a:p>
          <a:p>
            <a:pPr marL="457200" indent="-457200" algn="just">
              <a:buFont typeface="+mj-lt"/>
              <a:buAutoNum type="arabicPeriod"/>
            </a:pPr>
            <a:r>
              <a:rPr lang="en-US" sz="2000" dirty="0"/>
              <a:t>Convert all texts into vectors</a:t>
            </a:r>
          </a:p>
          <a:p>
            <a:pPr marL="457200" indent="-457200" algn="just">
              <a:buFont typeface="+mj-lt"/>
              <a:buAutoNum type="arabicPeriod"/>
            </a:pPr>
            <a:r>
              <a:rPr lang="en-US" sz="2000" dirty="0"/>
              <a:t>Import classifier</a:t>
            </a:r>
          </a:p>
          <a:p>
            <a:pPr marL="457200" indent="-457200" algn="just">
              <a:buFont typeface="+mj-lt"/>
              <a:buAutoNum type="arabicPeriod"/>
            </a:pPr>
            <a:r>
              <a:rPr lang="en-US" sz="2000" dirty="0"/>
              <a:t>Train and test</a:t>
            </a:r>
          </a:p>
          <a:p>
            <a:pPr marL="457200" indent="-457200" algn="just">
              <a:buFont typeface="+mj-lt"/>
              <a:buAutoNum type="arabicPeriod"/>
            </a:pPr>
            <a:r>
              <a:rPr lang="en-US" sz="2000" dirty="0"/>
              <a:t>Check the accuracy/confusion matrix.</a:t>
            </a:r>
            <a:endParaRPr lang="en-IN" sz="2000" dirty="0"/>
          </a:p>
        </p:txBody>
      </p:sp>
    </p:spTree>
    <p:extLst>
      <p:ext uri="{BB962C8B-B14F-4D97-AF65-F5344CB8AC3E}">
        <p14:creationId xmlns:p14="http://schemas.microsoft.com/office/powerpoint/2010/main" val="4258869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63962" y="661015"/>
            <a:ext cx="648318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33764"/>
            <a:ext cx="10688320" cy="497508"/>
          </a:xfrm>
          <a:prstGeom prst="rect">
            <a:avLst/>
          </a:prstGeom>
          <a:noFill/>
        </p:spPr>
        <p:txBody>
          <a:bodyPr wrap="square" rtlCol="0">
            <a:spAutoFit/>
          </a:bodyPr>
          <a:lstStyle/>
          <a:p>
            <a:pPr algn="just">
              <a:lnSpc>
                <a:spcPct val="150000"/>
              </a:lnSpc>
            </a:pPr>
            <a:r>
              <a:rPr lang="en-US" sz="2000" dirty="0"/>
              <a:t>1</a:t>
            </a:r>
            <a:r>
              <a:rPr lang="en-IN" sz="2000" dirty="0"/>
              <a:t>.Comment Distribution Before cleaning</a:t>
            </a:r>
          </a:p>
        </p:txBody>
      </p:sp>
      <p:pic>
        <p:nvPicPr>
          <p:cNvPr id="2" name="Picture 1">
            <a:extLst>
              <a:ext uri="{FF2B5EF4-FFF2-40B4-BE49-F238E27FC236}">
                <a16:creationId xmlns:a16="http://schemas.microsoft.com/office/drawing/2014/main" id="{39227D1F-F743-4A19-9337-1FCE4B9EB192}"/>
              </a:ext>
            </a:extLst>
          </p:cNvPr>
          <p:cNvPicPr>
            <a:picLocks noChangeAspect="1"/>
          </p:cNvPicPr>
          <p:nvPr/>
        </p:nvPicPr>
        <p:blipFill>
          <a:blip r:embed="rId2"/>
          <a:stretch>
            <a:fillRect/>
          </a:stretch>
        </p:blipFill>
        <p:spPr>
          <a:xfrm>
            <a:off x="975360" y="2731272"/>
            <a:ext cx="9771409" cy="3884971"/>
          </a:xfrm>
          <a:prstGeom prst="rect">
            <a:avLst/>
          </a:prstGeom>
        </p:spPr>
      </p:pic>
    </p:spTree>
    <p:extLst>
      <p:ext uri="{BB962C8B-B14F-4D97-AF65-F5344CB8AC3E}">
        <p14:creationId xmlns:p14="http://schemas.microsoft.com/office/powerpoint/2010/main" val="1252178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80592"/>
            <a:ext cx="10688320" cy="497508"/>
          </a:xfrm>
          <a:prstGeom prst="rect">
            <a:avLst/>
          </a:prstGeom>
          <a:noFill/>
        </p:spPr>
        <p:txBody>
          <a:bodyPr wrap="square" rtlCol="0">
            <a:spAutoFit/>
          </a:bodyPr>
          <a:lstStyle/>
          <a:p>
            <a:pPr algn="just">
              <a:lnSpc>
                <a:spcPct val="150000"/>
              </a:lnSpc>
            </a:pPr>
            <a:r>
              <a:rPr lang="en-US" sz="2000" dirty="0"/>
              <a:t>2. Comment Distribution After Cleaning</a:t>
            </a:r>
            <a:endParaRPr lang="en-IN" sz="2000" dirty="0"/>
          </a:p>
        </p:txBody>
      </p:sp>
      <p:pic>
        <p:nvPicPr>
          <p:cNvPr id="3" name="Picture 2">
            <a:extLst>
              <a:ext uri="{FF2B5EF4-FFF2-40B4-BE49-F238E27FC236}">
                <a16:creationId xmlns:a16="http://schemas.microsoft.com/office/drawing/2014/main" id="{278B6426-BE9A-4017-ADE9-D903C06409B4}"/>
              </a:ext>
            </a:extLst>
          </p:cNvPr>
          <p:cNvPicPr>
            <a:picLocks noChangeAspect="1"/>
          </p:cNvPicPr>
          <p:nvPr/>
        </p:nvPicPr>
        <p:blipFill>
          <a:blip r:embed="rId2"/>
          <a:stretch>
            <a:fillRect/>
          </a:stretch>
        </p:blipFill>
        <p:spPr>
          <a:xfrm>
            <a:off x="854143" y="2778100"/>
            <a:ext cx="9327547" cy="3951473"/>
          </a:xfrm>
          <a:prstGeom prst="rect">
            <a:avLst/>
          </a:prstGeom>
        </p:spPr>
      </p:pic>
    </p:spTree>
    <p:extLst>
      <p:ext uri="{BB962C8B-B14F-4D97-AF65-F5344CB8AC3E}">
        <p14:creationId xmlns:p14="http://schemas.microsoft.com/office/powerpoint/2010/main" val="2114392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029453"/>
            <a:ext cx="10688320" cy="497508"/>
          </a:xfrm>
          <a:prstGeom prst="rect">
            <a:avLst/>
          </a:prstGeom>
          <a:noFill/>
        </p:spPr>
        <p:txBody>
          <a:bodyPr wrap="square" rtlCol="0">
            <a:spAutoFit/>
          </a:bodyPr>
          <a:lstStyle/>
          <a:p>
            <a:pPr algn="just">
              <a:lnSpc>
                <a:spcPct val="150000"/>
              </a:lnSpc>
            </a:pPr>
            <a:r>
              <a:rPr lang="en-US" sz="2000" dirty="0"/>
              <a:t>3.Getting sense of Loud word in Comment </a:t>
            </a:r>
            <a:endParaRPr lang="en-IN" sz="2000" dirty="0"/>
          </a:p>
        </p:txBody>
      </p:sp>
      <p:pic>
        <p:nvPicPr>
          <p:cNvPr id="2" name="Picture 1">
            <a:extLst>
              <a:ext uri="{FF2B5EF4-FFF2-40B4-BE49-F238E27FC236}">
                <a16:creationId xmlns:a16="http://schemas.microsoft.com/office/drawing/2014/main" id="{33401650-D6E2-40B8-8D9C-7DA8AF97FE38}"/>
              </a:ext>
            </a:extLst>
          </p:cNvPr>
          <p:cNvPicPr>
            <a:picLocks noChangeAspect="1"/>
          </p:cNvPicPr>
          <p:nvPr/>
        </p:nvPicPr>
        <p:blipFill>
          <a:blip r:embed="rId2"/>
          <a:stretch>
            <a:fillRect/>
          </a:stretch>
        </p:blipFill>
        <p:spPr>
          <a:xfrm>
            <a:off x="747564" y="2526961"/>
            <a:ext cx="9845092" cy="4202612"/>
          </a:xfrm>
          <a:prstGeom prst="rect">
            <a:avLst/>
          </a:prstGeom>
        </p:spPr>
      </p:pic>
    </p:spTree>
    <p:extLst>
      <p:ext uri="{BB962C8B-B14F-4D97-AF65-F5344CB8AC3E}">
        <p14:creationId xmlns:p14="http://schemas.microsoft.com/office/powerpoint/2010/main" val="24426511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extBox 1">
            <a:extLst>
              <a:ext uri="{FF2B5EF4-FFF2-40B4-BE49-F238E27FC236}">
                <a16:creationId xmlns:a16="http://schemas.microsoft.com/office/drawing/2014/main" id="{D28C6149-76F3-4134-95F0-C342F93CCB3A}"/>
              </a:ext>
            </a:extLst>
          </p:cNvPr>
          <p:cNvSpPr txBox="1"/>
          <p:nvPr/>
        </p:nvSpPr>
        <p:spPr>
          <a:xfrm>
            <a:off x="944880" y="2126794"/>
            <a:ext cx="9286240" cy="369332"/>
          </a:xfrm>
          <a:prstGeom prst="rect">
            <a:avLst/>
          </a:prstGeom>
          <a:noFill/>
        </p:spPr>
        <p:txBody>
          <a:bodyPr wrap="square" rtlCol="0">
            <a:spAutoFit/>
          </a:bodyPr>
          <a:lstStyle/>
          <a:p>
            <a:r>
              <a:rPr lang="en-US" dirty="0"/>
              <a:t>4.Getting sense of loud word in Comment</a:t>
            </a:r>
            <a:endParaRPr lang="en-IN" dirty="0"/>
          </a:p>
        </p:txBody>
      </p:sp>
      <p:pic>
        <p:nvPicPr>
          <p:cNvPr id="3" name="Picture 2">
            <a:extLst>
              <a:ext uri="{FF2B5EF4-FFF2-40B4-BE49-F238E27FC236}">
                <a16:creationId xmlns:a16="http://schemas.microsoft.com/office/drawing/2014/main" id="{6E5F64C6-EC17-48A5-9C0B-5E690F042B18}"/>
              </a:ext>
            </a:extLst>
          </p:cNvPr>
          <p:cNvPicPr>
            <a:picLocks noChangeAspect="1"/>
          </p:cNvPicPr>
          <p:nvPr/>
        </p:nvPicPr>
        <p:blipFill>
          <a:blip r:embed="rId2"/>
          <a:stretch>
            <a:fillRect/>
          </a:stretch>
        </p:blipFill>
        <p:spPr>
          <a:xfrm>
            <a:off x="944880" y="2496126"/>
            <a:ext cx="9286240" cy="4158674"/>
          </a:xfrm>
          <a:prstGeom prst="rect">
            <a:avLst/>
          </a:prstGeom>
        </p:spPr>
      </p:pic>
    </p:spTree>
    <p:extLst>
      <p:ext uri="{BB962C8B-B14F-4D97-AF65-F5344CB8AC3E}">
        <p14:creationId xmlns:p14="http://schemas.microsoft.com/office/powerpoint/2010/main" val="2029167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219646" y="287834"/>
            <a:ext cx="7448230" cy="1754326"/>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Visualizations Conti..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extBox 1">
            <a:extLst>
              <a:ext uri="{FF2B5EF4-FFF2-40B4-BE49-F238E27FC236}">
                <a16:creationId xmlns:a16="http://schemas.microsoft.com/office/drawing/2014/main" id="{D28C6149-76F3-4134-95F0-C342F93CCB3A}"/>
              </a:ext>
            </a:extLst>
          </p:cNvPr>
          <p:cNvSpPr txBox="1"/>
          <p:nvPr/>
        </p:nvSpPr>
        <p:spPr>
          <a:xfrm>
            <a:off x="1229360" y="2126794"/>
            <a:ext cx="9286240" cy="369332"/>
          </a:xfrm>
          <a:prstGeom prst="rect">
            <a:avLst/>
          </a:prstGeom>
          <a:noFill/>
        </p:spPr>
        <p:txBody>
          <a:bodyPr wrap="square" rtlCol="0">
            <a:spAutoFit/>
          </a:bodyPr>
          <a:lstStyle/>
          <a:p>
            <a:r>
              <a:rPr lang="en-US" dirty="0"/>
              <a:t>4.Visualizations of Target Value</a:t>
            </a:r>
            <a:endParaRPr lang="en-IN" dirty="0"/>
          </a:p>
        </p:txBody>
      </p:sp>
      <p:pic>
        <p:nvPicPr>
          <p:cNvPr id="3" name="Picture 2">
            <a:extLst>
              <a:ext uri="{FF2B5EF4-FFF2-40B4-BE49-F238E27FC236}">
                <a16:creationId xmlns:a16="http://schemas.microsoft.com/office/drawing/2014/main" id="{A2CA14C5-5F90-4D13-AE63-3554AF0F5FCC}"/>
              </a:ext>
            </a:extLst>
          </p:cNvPr>
          <p:cNvPicPr>
            <a:picLocks noChangeAspect="1"/>
          </p:cNvPicPr>
          <p:nvPr/>
        </p:nvPicPr>
        <p:blipFill>
          <a:blip r:embed="rId2"/>
          <a:stretch>
            <a:fillRect/>
          </a:stretch>
        </p:blipFill>
        <p:spPr>
          <a:xfrm>
            <a:off x="654007" y="2545296"/>
            <a:ext cx="10375001" cy="3989406"/>
          </a:xfrm>
          <a:prstGeom prst="rect">
            <a:avLst/>
          </a:prstGeom>
        </p:spPr>
      </p:pic>
    </p:spTree>
    <p:extLst>
      <p:ext uri="{BB962C8B-B14F-4D97-AF65-F5344CB8AC3E}">
        <p14:creationId xmlns:p14="http://schemas.microsoft.com/office/powerpoint/2010/main" val="10910798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114674" y="575290"/>
            <a:ext cx="5372101" cy="1446550"/>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In this dataset we build a model to predict whether a news is fake i.e., “1” or not fake i.e.,”0”.</a:t>
            </a:r>
          </a:p>
          <a:p>
            <a:pPr marL="342900" indent="-342900" algn="just">
              <a:lnSpc>
                <a:spcPct val="150000"/>
              </a:lnSpc>
              <a:buFont typeface="Wingdings" panose="05000000000000000000" pitchFamily="2" charset="2"/>
              <a:buChar char="q"/>
            </a:pPr>
            <a:r>
              <a:rPr lang="en-US" sz="2000" dirty="0"/>
              <a:t>Testing of Identified Approaches (Algorithms)</a:t>
            </a:r>
          </a:p>
          <a:p>
            <a:pPr algn="just">
              <a:lnSpc>
                <a:spcPct val="150000"/>
              </a:lnSpc>
            </a:pPr>
            <a:r>
              <a:rPr lang="en-US" sz="2000" dirty="0"/>
              <a:t>		•	Convert all texts into vectors</a:t>
            </a:r>
          </a:p>
          <a:p>
            <a:pPr algn="just">
              <a:lnSpc>
                <a:spcPct val="150000"/>
              </a:lnSpc>
            </a:pPr>
            <a:r>
              <a:rPr lang="en-US" sz="2000" dirty="0"/>
              <a:t>		•	Import classifier</a:t>
            </a:r>
          </a:p>
          <a:p>
            <a:pPr algn="just">
              <a:lnSpc>
                <a:spcPct val="150000"/>
              </a:lnSpc>
            </a:pPr>
            <a:r>
              <a:rPr lang="en-US" sz="2000" dirty="0"/>
              <a:t>		•	Train and test</a:t>
            </a:r>
          </a:p>
        </p:txBody>
      </p:sp>
    </p:spTree>
    <p:extLst>
      <p:ext uri="{BB962C8B-B14F-4D97-AF65-F5344CB8AC3E}">
        <p14:creationId xmlns:p14="http://schemas.microsoft.com/office/powerpoint/2010/main" val="31278057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D446-4700-4BA3-9AE5-8BF76841C146}"/>
              </a:ext>
            </a:extLst>
          </p:cNvPr>
          <p:cNvSpPr>
            <a:spLocks noGrp="1"/>
          </p:cNvSpPr>
          <p:nvPr>
            <p:ph type="title"/>
          </p:nvPr>
        </p:nvSpPr>
        <p:spPr/>
        <p:txBody>
          <a:bodyPr/>
          <a:lstStyle/>
          <a:p>
            <a:r>
              <a:rPr lang="en-US" dirty="0"/>
              <a:t>Used Library :-</a:t>
            </a:r>
            <a:endParaRPr lang="en-IN" dirty="0"/>
          </a:p>
        </p:txBody>
      </p:sp>
      <p:pic>
        <p:nvPicPr>
          <p:cNvPr id="6" name="Picture 5">
            <a:extLst>
              <a:ext uri="{FF2B5EF4-FFF2-40B4-BE49-F238E27FC236}">
                <a16:creationId xmlns:a16="http://schemas.microsoft.com/office/drawing/2014/main" id="{BB2938DC-DCFA-4C9D-AEDB-AA10E3B6DA62}"/>
              </a:ext>
            </a:extLst>
          </p:cNvPr>
          <p:cNvPicPr>
            <a:picLocks noChangeAspect="1"/>
          </p:cNvPicPr>
          <p:nvPr/>
        </p:nvPicPr>
        <p:blipFill>
          <a:blip r:embed="rId2"/>
          <a:stretch>
            <a:fillRect/>
          </a:stretch>
        </p:blipFill>
        <p:spPr>
          <a:xfrm>
            <a:off x="782320" y="1270000"/>
            <a:ext cx="3474720" cy="1655689"/>
          </a:xfrm>
          <a:prstGeom prst="rect">
            <a:avLst/>
          </a:prstGeom>
        </p:spPr>
      </p:pic>
      <p:pic>
        <p:nvPicPr>
          <p:cNvPr id="5" name="Picture 4">
            <a:extLst>
              <a:ext uri="{FF2B5EF4-FFF2-40B4-BE49-F238E27FC236}">
                <a16:creationId xmlns:a16="http://schemas.microsoft.com/office/drawing/2014/main" id="{7BBDCC62-BC4E-4AA1-BA96-8533E194B6F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82319" y="4450525"/>
            <a:ext cx="8596667" cy="901700"/>
          </a:xfrm>
          <a:prstGeom prst="rect">
            <a:avLst/>
          </a:prstGeom>
          <a:noFill/>
        </p:spPr>
      </p:pic>
      <p:pic>
        <p:nvPicPr>
          <p:cNvPr id="7" name="Picture 6">
            <a:extLst>
              <a:ext uri="{FF2B5EF4-FFF2-40B4-BE49-F238E27FC236}">
                <a16:creationId xmlns:a16="http://schemas.microsoft.com/office/drawing/2014/main" id="{CE1F0CA4-0876-4F18-9AA3-70B55AF61C1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2320" y="5352225"/>
            <a:ext cx="8596666" cy="463550"/>
          </a:xfrm>
          <a:prstGeom prst="rect">
            <a:avLst/>
          </a:prstGeom>
          <a:noFill/>
        </p:spPr>
      </p:pic>
      <p:pic>
        <p:nvPicPr>
          <p:cNvPr id="8" name="Picture 7">
            <a:extLst>
              <a:ext uri="{FF2B5EF4-FFF2-40B4-BE49-F238E27FC236}">
                <a16:creationId xmlns:a16="http://schemas.microsoft.com/office/drawing/2014/main" id="{AFC60279-B802-4A8D-BE0A-62D0F6DE00C9}"/>
              </a:ext>
            </a:extLst>
          </p:cNvPr>
          <p:cNvPicPr/>
          <p:nvPr/>
        </p:nvPicPr>
        <p:blipFill>
          <a:blip r:embed="rId5">
            <a:extLst>
              <a:ext uri="{28A0092B-C50C-407E-A947-70E740481C1C}">
                <a14:useLocalDpi xmlns:a14="http://schemas.microsoft.com/office/drawing/2010/main" val="0"/>
              </a:ext>
            </a:extLst>
          </a:blip>
          <a:stretch>
            <a:fillRect/>
          </a:stretch>
        </p:blipFill>
        <p:spPr>
          <a:xfrm>
            <a:off x="782320" y="2826443"/>
            <a:ext cx="8596668" cy="1657350"/>
          </a:xfrm>
          <a:prstGeom prst="rect">
            <a:avLst/>
          </a:prstGeom>
        </p:spPr>
      </p:pic>
    </p:spTree>
    <p:extLst>
      <p:ext uri="{BB962C8B-B14F-4D97-AF65-F5344CB8AC3E}">
        <p14:creationId xmlns:p14="http://schemas.microsoft.com/office/powerpoint/2010/main" val="22645190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450194"/>
            <a:ext cx="10688320" cy="497508"/>
          </a:xfrm>
          <a:prstGeom prst="rect">
            <a:avLst/>
          </a:prstGeom>
          <a:noFill/>
        </p:spPr>
        <p:txBody>
          <a:bodyPr wrap="square" rtlCol="0">
            <a:spAutoFit/>
          </a:bodyPr>
          <a:lstStyle/>
          <a:p>
            <a:pPr algn="just">
              <a:lnSpc>
                <a:spcPct val="150000"/>
              </a:lnSpc>
            </a:pPr>
            <a:r>
              <a:rPr lang="en-US" sz="2000" dirty="0"/>
              <a:t>1.kneighborsclassifier algorithm</a:t>
            </a:r>
            <a:endParaRPr lang="en-IN" sz="2000" dirty="0"/>
          </a:p>
        </p:txBody>
      </p:sp>
      <p:pic>
        <p:nvPicPr>
          <p:cNvPr id="6" name="Picture 5">
            <a:extLst>
              <a:ext uri="{FF2B5EF4-FFF2-40B4-BE49-F238E27FC236}">
                <a16:creationId xmlns:a16="http://schemas.microsoft.com/office/drawing/2014/main" id="{E1CC817F-7671-4210-AD74-7CCC9CF7B53E}"/>
              </a:ext>
            </a:extLst>
          </p:cNvPr>
          <p:cNvPicPr/>
          <p:nvPr/>
        </p:nvPicPr>
        <p:blipFill>
          <a:blip r:embed="rId2"/>
          <a:stretch>
            <a:fillRect/>
          </a:stretch>
        </p:blipFill>
        <p:spPr>
          <a:xfrm>
            <a:off x="528320" y="2947702"/>
            <a:ext cx="10156804" cy="3910298"/>
          </a:xfrm>
          <a:prstGeom prst="rect">
            <a:avLst/>
          </a:prstGeom>
        </p:spPr>
      </p:pic>
    </p:spTree>
    <p:extLst>
      <p:ext uri="{BB962C8B-B14F-4D97-AF65-F5344CB8AC3E}">
        <p14:creationId xmlns:p14="http://schemas.microsoft.com/office/powerpoint/2010/main" val="422168721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5CBCE8A5-6072-4956-AC95-1D49B1A1B84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7190" y="2609598"/>
            <a:ext cx="9551049" cy="4229100"/>
          </a:xfrm>
          <a:prstGeom prst="rect">
            <a:avLst/>
          </a:prstGeom>
          <a:noFill/>
        </p:spPr>
      </p:pic>
    </p:spTree>
    <p:extLst>
      <p:ext uri="{BB962C8B-B14F-4D97-AF65-F5344CB8AC3E}">
        <p14:creationId xmlns:p14="http://schemas.microsoft.com/office/powerpoint/2010/main" val="152693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424731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This project is related to the scenario of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342900" indent="-342900" algn="just">
              <a:lnSpc>
                <a:spcPct val="150000"/>
              </a:lnSpc>
              <a:buFont typeface="Wingdings" panose="05000000000000000000" pitchFamily="2" charset="2"/>
              <a:buChar char="q"/>
            </a:pPr>
            <a:r>
              <a:rPr lang="en-US" sz="2000" dirty="0"/>
              <a:t>Online hate, described as abusive language, aggression, cyberbullying, hatefulness, and many others has been identified as a major threat on online social media platforms. Social media platforms are the most prominent grounds for such toxic </a:t>
            </a:r>
            <a:r>
              <a:rPr lang="en-US" sz="2000" dirty="0" smtClean="0"/>
              <a:t>behavior.   </a:t>
            </a:r>
            <a:endParaRPr lang="en-US" sz="2000" dirty="0"/>
          </a:p>
        </p:txBody>
      </p:sp>
    </p:spTree>
    <p:extLst>
      <p:ext uri="{BB962C8B-B14F-4D97-AF65-F5344CB8AC3E}">
        <p14:creationId xmlns:p14="http://schemas.microsoft.com/office/powerpoint/2010/main" val="17555234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03250" y="2629276"/>
            <a:ext cx="10688320" cy="497508"/>
          </a:xfrm>
          <a:prstGeom prst="rect">
            <a:avLst/>
          </a:prstGeom>
          <a:noFill/>
        </p:spPr>
        <p:txBody>
          <a:bodyPr wrap="square" rtlCol="0">
            <a:spAutoFit/>
          </a:bodyPr>
          <a:lstStyle/>
          <a:p>
            <a:pPr algn="just">
              <a:lnSpc>
                <a:spcPct val="150000"/>
              </a:lnSpc>
            </a:pPr>
            <a:r>
              <a:rPr lang="en-US" sz="2000" dirty="0"/>
              <a:t>2.	svc algorithm</a:t>
            </a:r>
            <a:endParaRPr lang="en-IN" sz="2000" dirty="0"/>
          </a:p>
        </p:txBody>
      </p:sp>
      <p:pic>
        <p:nvPicPr>
          <p:cNvPr id="6" name="Picture 5">
            <a:extLst>
              <a:ext uri="{FF2B5EF4-FFF2-40B4-BE49-F238E27FC236}">
                <a16:creationId xmlns:a16="http://schemas.microsoft.com/office/drawing/2014/main" id="{32DA08C6-60EA-410B-8AE3-29F8EEB4622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8689" y="3075960"/>
            <a:ext cx="9909032" cy="3782040"/>
          </a:xfrm>
          <a:prstGeom prst="rect">
            <a:avLst/>
          </a:prstGeom>
          <a:noFill/>
        </p:spPr>
      </p:pic>
    </p:spTree>
    <p:extLst>
      <p:ext uri="{BB962C8B-B14F-4D97-AF65-F5344CB8AC3E}">
        <p14:creationId xmlns:p14="http://schemas.microsoft.com/office/powerpoint/2010/main" val="1715571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2" name="Picture 1">
            <a:extLst>
              <a:ext uri="{FF2B5EF4-FFF2-40B4-BE49-F238E27FC236}">
                <a16:creationId xmlns:a16="http://schemas.microsoft.com/office/drawing/2014/main" id="{F2AB5F9C-9297-4EA5-A140-E66B9632AC0B}"/>
              </a:ext>
            </a:extLst>
          </p:cNvPr>
          <p:cNvPicPr>
            <a:picLocks noChangeAspect="1"/>
          </p:cNvPicPr>
          <p:nvPr/>
        </p:nvPicPr>
        <p:blipFill>
          <a:blip r:embed="rId2"/>
          <a:stretch>
            <a:fillRect/>
          </a:stretch>
        </p:blipFill>
        <p:spPr>
          <a:xfrm>
            <a:off x="833120" y="2609598"/>
            <a:ext cx="8849359" cy="4248402"/>
          </a:xfrm>
          <a:prstGeom prst="rect">
            <a:avLst/>
          </a:prstGeom>
        </p:spPr>
      </p:pic>
    </p:spTree>
    <p:extLst>
      <p:ext uri="{BB962C8B-B14F-4D97-AF65-F5344CB8AC3E}">
        <p14:creationId xmlns:p14="http://schemas.microsoft.com/office/powerpoint/2010/main" val="1500003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633730" y="2405519"/>
            <a:ext cx="10688320" cy="497508"/>
          </a:xfrm>
          <a:prstGeom prst="rect">
            <a:avLst/>
          </a:prstGeom>
          <a:noFill/>
        </p:spPr>
        <p:txBody>
          <a:bodyPr wrap="square" rtlCol="0">
            <a:spAutoFit/>
          </a:bodyPr>
          <a:lstStyle/>
          <a:p>
            <a:pPr algn="just">
              <a:lnSpc>
                <a:spcPct val="150000"/>
              </a:lnSpc>
            </a:pPr>
            <a:r>
              <a:rPr lang="en-US" sz="2000" dirty="0"/>
              <a:t>3.	Logistic regression</a:t>
            </a:r>
            <a:endParaRPr lang="en-IN" sz="2000" dirty="0"/>
          </a:p>
        </p:txBody>
      </p:sp>
      <p:pic>
        <p:nvPicPr>
          <p:cNvPr id="5" name="Picture 4">
            <a:extLst>
              <a:ext uri="{FF2B5EF4-FFF2-40B4-BE49-F238E27FC236}">
                <a16:creationId xmlns:a16="http://schemas.microsoft.com/office/drawing/2014/main" id="{709AA1A2-3D26-468B-AC3A-D5E6511344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3265" y="2919458"/>
            <a:ext cx="10171309" cy="3938542"/>
          </a:xfrm>
          <a:prstGeom prst="rect">
            <a:avLst/>
          </a:prstGeom>
          <a:noFill/>
        </p:spPr>
      </p:pic>
    </p:spTree>
    <p:extLst>
      <p:ext uri="{BB962C8B-B14F-4D97-AF65-F5344CB8AC3E}">
        <p14:creationId xmlns:p14="http://schemas.microsoft.com/office/powerpoint/2010/main" val="2550776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F384C675-001A-4B52-B2FF-D4E0C5D4AD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6418" y="2609598"/>
            <a:ext cx="10309528" cy="3957457"/>
          </a:xfrm>
          <a:prstGeom prst="rect">
            <a:avLst/>
          </a:prstGeom>
          <a:noFill/>
        </p:spPr>
      </p:pic>
    </p:spTree>
    <p:extLst>
      <p:ext uri="{BB962C8B-B14F-4D97-AF65-F5344CB8AC3E}">
        <p14:creationId xmlns:p14="http://schemas.microsoft.com/office/powerpoint/2010/main" val="23950466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1347470" y="2760054"/>
            <a:ext cx="10688320" cy="497508"/>
          </a:xfrm>
          <a:prstGeom prst="rect">
            <a:avLst/>
          </a:prstGeom>
          <a:noFill/>
        </p:spPr>
        <p:txBody>
          <a:bodyPr wrap="square" rtlCol="0">
            <a:spAutoFit/>
          </a:bodyPr>
          <a:lstStyle/>
          <a:p>
            <a:pPr algn="just">
              <a:lnSpc>
                <a:spcPct val="150000"/>
              </a:lnSpc>
            </a:pPr>
            <a:r>
              <a:rPr lang="en-US" sz="2000" dirty="0"/>
              <a:t>4.	Decision tree classifier</a:t>
            </a:r>
            <a:endParaRPr lang="en-IN" sz="2000" dirty="0"/>
          </a:p>
        </p:txBody>
      </p:sp>
      <p:pic>
        <p:nvPicPr>
          <p:cNvPr id="6" name="Picture 5">
            <a:extLst>
              <a:ext uri="{FF2B5EF4-FFF2-40B4-BE49-F238E27FC236}">
                <a16:creationId xmlns:a16="http://schemas.microsoft.com/office/drawing/2014/main" id="{A438A05E-1CDC-4DE8-A3E8-89F9C2CBCA9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05473" y="3153239"/>
            <a:ext cx="9950878" cy="3704761"/>
          </a:xfrm>
          <a:prstGeom prst="rect">
            <a:avLst/>
          </a:prstGeom>
          <a:noFill/>
        </p:spPr>
      </p:pic>
    </p:spTree>
    <p:extLst>
      <p:ext uri="{BB962C8B-B14F-4D97-AF65-F5344CB8AC3E}">
        <p14:creationId xmlns:p14="http://schemas.microsoft.com/office/powerpoint/2010/main" val="17145471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4C24D22D-2685-49E9-AD05-50510C4FF92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9859" y="2608078"/>
            <a:ext cx="9190590" cy="4249922"/>
          </a:xfrm>
          <a:prstGeom prst="rect">
            <a:avLst/>
          </a:prstGeom>
          <a:noFill/>
        </p:spPr>
      </p:pic>
    </p:spTree>
    <p:extLst>
      <p:ext uri="{BB962C8B-B14F-4D97-AF65-F5344CB8AC3E}">
        <p14:creationId xmlns:p14="http://schemas.microsoft.com/office/powerpoint/2010/main" val="2977395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741418" y="2684826"/>
            <a:ext cx="10688320" cy="497508"/>
          </a:xfrm>
          <a:prstGeom prst="rect">
            <a:avLst/>
          </a:prstGeom>
          <a:noFill/>
        </p:spPr>
        <p:txBody>
          <a:bodyPr wrap="square" rtlCol="0">
            <a:spAutoFit/>
          </a:bodyPr>
          <a:lstStyle/>
          <a:p>
            <a:pPr algn="just">
              <a:lnSpc>
                <a:spcPct val="150000"/>
              </a:lnSpc>
            </a:pPr>
            <a:r>
              <a:rPr lang="en-US" sz="2000" dirty="0"/>
              <a:t>5.MultinomialNB</a:t>
            </a:r>
            <a:endParaRPr lang="en-IN" sz="2000" dirty="0"/>
          </a:p>
        </p:txBody>
      </p:sp>
      <p:pic>
        <p:nvPicPr>
          <p:cNvPr id="6" name="Picture 5">
            <a:extLst>
              <a:ext uri="{FF2B5EF4-FFF2-40B4-BE49-F238E27FC236}">
                <a16:creationId xmlns:a16="http://schemas.microsoft.com/office/drawing/2014/main" id="{0DBB419B-E3E5-4BC7-9805-804CFE6054D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7579" y="3158630"/>
            <a:ext cx="9595208" cy="3699370"/>
          </a:xfrm>
          <a:prstGeom prst="rect">
            <a:avLst/>
          </a:prstGeom>
          <a:noFill/>
        </p:spPr>
      </p:pic>
    </p:spTree>
    <p:extLst>
      <p:ext uri="{BB962C8B-B14F-4D97-AF65-F5344CB8AC3E}">
        <p14:creationId xmlns:p14="http://schemas.microsoft.com/office/powerpoint/2010/main" val="8836265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032D0E06-6217-46D7-AC8A-5CD4501E885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0683" y="2609598"/>
            <a:ext cx="9903748" cy="4248402"/>
          </a:xfrm>
          <a:prstGeom prst="rect">
            <a:avLst/>
          </a:prstGeom>
          <a:noFill/>
        </p:spPr>
      </p:pic>
    </p:spTree>
    <p:extLst>
      <p:ext uri="{BB962C8B-B14F-4D97-AF65-F5344CB8AC3E}">
        <p14:creationId xmlns:p14="http://schemas.microsoft.com/office/powerpoint/2010/main" val="32381322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854710" y="2729501"/>
            <a:ext cx="10688320" cy="497508"/>
          </a:xfrm>
          <a:prstGeom prst="rect">
            <a:avLst/>
          </a:prstGeom>
          <a:noFill/>
        </p:spPr>
        <p:txBody>
          <a:bodyPr wrap="square" rtlCol="0">
            <a:spAutoFit/>
          </a:bodyPr>
          <a:lstStyle/>
          <a:p>
            <a:pPr algn="just">
              <a:lnSpc>
                <a:spcPct val="150000"/>
              </a:lnSpc>
            </a:pPr>
            <a:r>
              <a:rPr lang="en-US" sz="2000" dirty="0"/>
              <a:t>6.	</a:t>
            </a:r>
            <a:r>
              <a:rPr lang="en-US" sz="2000" dirty="0" err="1"/>
              <a:t>RandomForestClassifier</a:t>
            </a:r>
            <a:endParaRPr lang="en-IN" sz="2000" dirty="0"/>
          </a:p>
        </p:txBody>
      </p:sp>
      <p:pic>
        <p:nvPicPr>
          <p:cNvPr id="7" name="Picture 6">
            <a:extLst>
              <a:ext uri="{FF2B5EF4-FFF2-40B4-BE49-F238E27FC236}">
                <a16:creationId xmlns:a16="http://schemas.microsoft.com/office/drawing/2014/main" id="{AC7307A8-A985-4C21-B7ED-547755B4D4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54710" y="3267836"/>
            <a:ext cx="9696850" cy="3600438"/>
          </a:xfrm>
          <a:prstGeom prst="rect">
            <a:avLst/>
          </a:prstGeom>
          <a:noFill/>
        </p:spPr>
      </p:pic>
    </p:spTree>
    <p:extLst>
      <p:ext uri="{BB962C8B-B14F-4D97-AF65-F5344CB8AC3E}">
        <p14:creationId xmlns:p14="http://schemas.microsoft.com/office/powerpoint/2010/main" val="3174430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6" name="Picture 5">
            <a:extLst>
              <a:ext uri="{FF2B5EF4-FFF2-40B4-BE49-F238E27FC236}">
                <a16:creationId xmlns:a16="http://schemas.microsoft.com/office/drawing/2014/main" id="{118BF110-A09C-40B9-85B6-5E185B3A94F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5227" y="2640421"/>
            <a:ext cx="9742220" cy="4248402"/>
          </a:xfrm>
          <a:prstGeom prst="rect">
            <a:avLst/>
          </a:prstGeom>
          <a:noFill/>
        </p:spPr>
      </p:pic>
    </p:spTree>
    <p:extLst>
      <p:ext uri="{BB962C8B-B14F-4D97-AF65-F5344CB8AC3E}">
        <p14:creationId xmlns:p14="http://schemas.microsoft.com/office/powerpoint/2010/main" val="33317534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455509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There has been a remarkable increase in the cases of cyberbullying and trolls on various social media platforms. Many celebrities and influences are facing backlashes from people and must come across hateful and offensive comments. This can take a toll on anyone and affect them mentally leading to depression, mental illness, self-hatred, and suicidal thoughts.    </a:t>
            </a:r>
          </a:p>
          <a:p>
            <a:pPr marL="342900" indent="-342900" algn="just">
              <a:lnSpc>
                <a:spcPct val="150000"/>
              </a:lnSpc>
              <a:buFont typeface="Wingdings" panose="05000000000000000000" pitchFamily="2" charset="2"/>
              <a:buChar char="q"/>
            </a:pPr>
            <a:r>
              <a:rPr lang="en-US" sz="2000" dirty="0"/>
              <a:t>Internet comments are bastions of hatred and vitriol. While online anonymity has provided a new outlet for aggression and hate speech, machine learning can be used to fight it. </a:t>
            </a:r>
            <a:endParaRPr lang="en-IN" sz="2000" dirty="0"/>
          </a:p>
          <a:p>
            <a:pPr marL="342900" indent="-342900" algn="just">
              <a:lnSpc>
                <a:spcPct val="150000"/>
              </a:lnSpc>
              <a:buFont typeface="Wingdings" panose="05000000000000000000" pitchFamily="2" charset="2"/>
              <a:buChar char="q"/>
            </a:pPr>
            <a:endParaRPr lang="en-US" sz="2000" dirty="0"/>
          </a:p>
          <a:p>
            <a:pPr algn="just"/>
            <a:endParaRPr lang="en-IN" sz="2000" dirty="0"/>
          </a:p>
        </p:txBody>
      </p:sp>
    </p:spTree>
    <p:extLst>
      <p:ext uri="{BB962C8B-B14F-4D97-AF65-F5344CB8AC3E}">
        <p14:creationId xmlns:p14="http://schemas.microsoft.com/office/powerpoint/2010/main" val="1877342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sp>
        <p:nvSpPr>
          <p:cNvPr id="12" name="TextBox 11">
            <a:extLst>
              <a:ext uri="{FF2B5EF4-FFF2-40B4-BE49-F238E27FC236}">
                <a16:creationId xmlns:a16="http://schemas.microsoft.com/office/drawing/2014/main" id="{9E46FD96-EFE6-4BF9-98F8-8E1B8FF47B35}"/>
              </a:ext>
            </a:extLst>
          </p:cNvPr>
          <p:cNvSpPr txBox="1"/>
          <p:nvPr/>
        </p:nvSpPr>
        <p:spPr>
          <a:xfrm>
            <a:off x="854710" y="2698679"/>
            <a:ext cx="10688320" cy="497508"/>
          </a:xfrm>
          <a:prstGeom prst="rect">
            <a:avLst/>
          </a:prstGeom>
          <a:noFill/>
        </p:spPr>
        <p:txBody>
          <a:bodyPr wrap="square" rtlCol="0">
            <a:spAutoFit/>
          </a:bodyPr>
          <a:lstStyle/>
          <a:p>
            <a:pPr algn="just">
              <a:lnSpc>
                <a:spcPct val="150000"/>
              </a:lnSpc>
            </a:pPr>
            <a:r>
              <a:rPr lang="en-US" sz="2000" dirty="0"/>
              <a:t>6. </a:t>
            </a:r>
            <a:r>
              <a:rPr lang="en-US" sz="2000" dirty="0" err="1"/>
              <a:t>AdaBoostClassifier</a:t>
            </a:r>
            <a:endParaRPr lang="en-IN" sz="2000" dirty="0"/>
          </a:p>
        </p:txBody>
      </p:sp>
      <p:pic>
        <p:nvPicPr>
          <p:cNvPr id="6" name="Picture 5">
            <a:extLst>
              <a:ext uri="{FF2B5EF4-FFF2-40B4-BE49-F238E27FC236}">
                <a16:creationId xmlns:a16="http://schemas.microsoft.com/office/drawing/2014/main" id="{5C2B39DD-F53E-48DE-A686-B4C11FB30E5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4695" y="3227008"/>
            <a:ext cx="9569057" cy="3630991"/>
          </a:xfrm>
          <a:prstGeom prst="rect">
            <a:avLst/>
          </a:prstGeom>
          <a:noFill/>
        </p:spPr>
      </p:pic>
    </p:spTree>
    <p:extLst>
      <p:ext uri="{BB962C8B-B14F-4D97-AF65-F5344CB8AC3E}">
        <p14:creationId xmlns:p14="http://schemas.microsoft.com/office/powerpoint/2010/main" val="1330633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6543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619376" y="575290"/>
            <a:ext cx="5867400" cy="2123658"/>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Model Development and Evaluation </a:t>
            </a:r>
            <a:r>
              <a:rPr lang="en-US" sz="4400" b="1" dirty="0">
                <a:ln w="9525">
                  <a:solidFill>
                    <a:schemeClr val="bg1"/>
                  </a:solidFill>
                  <a:prstDash val="solid"/>
                </a:ln>
                <a:effectLst>
                  <a:outerShdw blurRad="12700" dist="38100" dir="2700000" algn="tl" rotWithShape="0">
                    <a:schemeClr val="bg1">
                      <a:lumMod val="50000"/>
                    </a:schemeClr>
                  </a:outerShdw>
                </a:effectLst>
              </a:rPr>
              <a:t>C</a:t>
            </a:r>
            <a:r>
              <a:rPr lang="en-US" sz="4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onti..</a:t>
            </a:r>
          </a:p>
        </p:txBody>
      </p:sp>
      <p:pic>
        <p:nvPicPr>
          <p:cNvPr id="5" name="Picture 4">
            <a:extLst>
              <a:ext uri="{FF2B5EF4-FFF2-40B4-BE49-F238E27FC236}">
                <a16:creationId xmlns:a16="http://schemas.microsoft.com/office/drawing/2014/main" id="{872930F7-71EB-4252-B174-5657AEB3958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44204" y="2630146"/>
            <a:ext cx="9547760" cy="4248402"/>
          </a:xfrm>
          <a:prstGeom prst="rect">
            <a:avLst/>
          </a:prstGeom>
          <a:noFill/>
        </p:spPr>
      </p:pic>
    </p:spTree>
    <p:extLst>
      <p:ext uri="{BB962C8B-B14F-4D97-AF65-F5344CB8AC3E}">
        <p14:creationId xmlns:p14="http://schemas.microsoft.com/office/powerpoint/2010/main" val="18826983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8445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Results</a:t>
            </a:r>
          </a:p>
        </p:txBody>
      </p:sp>
      <p:pic>
        <p:nvPicPr>
          <p:cNvPr id="6" name="Picture 5">
            <a:extLst>
              <a:ext uri="{FF2B5EF4-FFF2-40B4-BE49-F238E27FC236}">
                <a16:creationId xmlns:a16="http://schemas.microsoft.com/office/drawing/2014/main" id="{0D396E99-CE9A-4131-A966-44CF99E6135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0612" y="2428623"/>
            <a:ext cx="9304641" cy="4344922"/>
          </a:xfrm>
          <a:prstGeom prst="rect">
            <a:avLst/>
          </a:prstGeom>
          <a:noFill/>
        </p:spPr>
      </p:pic>
    </p:spTree>
    <p:extLst>
      <p:ext uri="{BB962C8B-B14F-4D97-AF65-F5344CB8AC3E}">
        <p14:creationId xmlns:p14="http://schemas.microsoft.com/office/powerpoint/2010/main" val="26244275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548765" y="55880"/>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p>
        </p:txBody>
      </p:sp>
      <p:sp>
        <p:nvSpPr>
          <p:cNvPr id="3" name="TextBox 2">
            <a:extLst>
              <a:ext uri="{FF2B5EF4-FFF2-40B4-BE49-F238E27FC236}">
                <a16:creationId xmlns:a16="http://schemas.microsoft.com/office/drawing/2014/main" id="{B54607B1-932F-4511-9E9D-3800314C339A}"/>
              </a:ext>
            </a:extLst>
          </p:cNvPr>
          <p:cNvSpPr txBox="1"/>
          <p:nvPr/>
        </p:nvSpPr>
        <p:spPr>
          <a:xfrm>
            <a:off x="1038225" y="2647950"/>
            <a:ext cx="9020175" cy="3170099"/>
          </a:xfrm>
          <a:prstGeom prst="rect">
            <a:avLst/>
          </a:prstGeom>
          <a:noFill/>
        </p:spPr>
        <p:txBody>
          <a:bodyPr wrap="square" rtlCol="0">
            <a:spAutoFit/>
          </a:bodyPr>
          <a:lstStyle/>
          <a:p>
            <a:pPr marL="285750" indent="-285750" algn="just">
              <a:buFont typeface="Wingdings" panose="05000000000000000000" pitchFamily="2" charset="2"/>
              <a:buChar char="q"/>
            </a:pPr>
            <a:r>
              <a:rPr lang="en-US" sz="4000" dirty="0"/>
              <a:t>After analyzing data, visualization, and modelling, we conclude that using the </a:t>
            </a:r>
            <a:r>
              <a:rPr lang="en-US" sz="4000" u="sng" dirty="0"/>
              <a:t>Random Forest Classifier</a:t>
            </a:r>
            <a:r>
              <a:rPr lang="en-US" sz="4000" dirty="0"/>
              <a:t> is suitable for modelling of comment's category prediction.</a:t>
            </a:r>
            <a:endParaRPr lang="en-IN" sz="4000" dirty="0"/>
          </a:p>
        </p:txBody>
      </p:sp>
    </p:spTree>
    <p:extLst>
      <p:ext uri="{BB962C8B-B14F-4D97-AF65-F5344CB8AC3E}">
        <p14:creationId xmlns:p14="http://schemas.microsoft.com/office/powerpoint/2010/main" val="1308723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453515" y="255905"/>
            <a:ext cx="8351520" cy="2344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90825" y="605118"/>
            <a:ext cx="5867400" cy="1015663"/>
          </a:xfrm>
          <a:prstGeom prst="rect">
            <a:avLst/>
          </a:prstGeom>
          <a:noFill/>
        </p:spPr>
        <p:txBody>
          <a:bodyPr wrap="square" lIns="91440" tIns="45720" rIns="91440" bIns="45720">
            <a:spAutoFit/>
          </a:bodyPr>
          <a:lstStyle/>
          <a:p>
            <a:pPr algn="ctr"/>
            <a:r>
              <a:rPr lang="en-US" sz="6000" b="1" dirty="0">
                <a:ln w="9525">
                  <a:solidFill>
                    <a:schemeClr val="bg1"/>
                  </a:solidFill>
                  <a:prstDash val="solid"/>
                </a:ln>
                <a:effectLst>
                  <a:outerShdw blurRad="12700" dist="38100" dir="2700000" algn="tl" rotWithShape="0">
                    <a:schemeClr val="bg1">
                      <a:lumMod val="50000"/>
                    </a:schemeClr>
                  </a:outerShdw>
                </a:effectLst>
              </a:rPr>
              <a:t>Thank You..</a:t>
            </a:r>
            <a:endParaRPr lang="en-US" sz="6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175352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920240" y="28448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3462105" y="661015"/>
            <a:ext cx="526778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INTRODUCTION</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444480" cy="363176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 problem we sought to solve was the tagging of internet comments that are aggressive towards other users. This means that insults to third parties such as celebrities will be tagged as unoffensive, but “u are an idiot” is clearly offensive. </a:t>
            </a:r>
          </a:p>
          <a:p>
            <a:pPr marL="342900" indent="-342900" algn="just">
              <a:lnSpc>
                <a:spcPct val="150000"/>
              </a:lnSpc>
              <a:buFont typeface="Wingdings" panose="05000000000000000000" pitchFamily="2" charset="2"/>
              <a:buChar char="q"/>
            </a:pPr>
            <a:r>
              <a:rPr lang="en-US" sz="2000" dirty="0"/>
              <a:t>Our goal is to build a prototype of online hate and abuse comment classifier which can used to classify hate and offensive comments so that it can be controlled and restricted from spreading hatred and cyberbullying. </a:t>
            </a:r>
          </a:p>
          <a:p>
            <a:pPr marL="342900" indent="-342900" algn="just">
              <a:lnSpc>
                <a:spcPct val="150000"/>
              </a:lnSpc>
              <a:buFont typeface="Wingdings" panose="05000000000000000000" pitchFamily="2" charset="2"/>
              <a:buChar char="q"/>
            </a:pPr>
            <a:endParaRPr lang="en-US" sz="2000" dirty="0"/>
          </a:p>
          <a:p>
            <a:pPr algn="just"/>
            <a:endParaRPr lang="en-IN" sz="2000" dirty="0"/>
          </a:p>
        </p:txBody>
      </p:sp>
    </p:spTree>
    <p:extLst>
      <p:ext uri="{BB962C8B-B14F-4D97-AF65-F5344CB8AC3E}">
        <p14:creationId xmlns:p14="http://schemas.microsoft.com/office/powerpoint/2010/main" val="1175065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Business Problem</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3267498"/>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t>Business problem in this project, build a model with the help of NLPT &amp; ML to predict categories of COMMENT i.e., Malignant or Not . In other word, Our goal is to build a prototype of online hate and abuse comment classifier which can used to classify hate and offensive comments so that it can be controlled and restricted from spreading hatred and cyberbullying. </a:t>
            </a:r>
          </a:p>
          <a:p>
            <a:pPr>
              <a:lnSpc>
                <a:spcPct val="150000"/>
              </a:lnSpc>
            </a:pPr>
            <a:endParaRPr lang="en-US" sz="2000" dirty="0"/>
          </a:p>
          <a:p>
            <a:pPr marL="285750" indent="-285750">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15077592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a:extLst>
              <a:ext uri="{FF2B5EF4-FFF2-40B4-BE49-F238E27FC236}">
                <a16:creationId xmlns:a16="http://schemas.microsoft.com/office/drawing/2014/main" id="{EAF030DE-4425-4363-A988-7AFC1D5AD75D}"/>
              </a:ext>
            </a:extLst>
          </p:cNvPr>
          <p:cNvSpPr/>
          <p:nvPr/>
        </p:nvSpPr>
        <p:spPr>
          <a:xfrm>
            <a:off x="518160" y="203200"/>
            <a:ext cx="9601200" cy="224536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6C82338F-CAB4-4C63-9DE0-348C5B0371E9}"/>
              </a:ext>
            </a:extLst>
          </p:cNvPr>
          <p:cNvSpPr/>
          <p:nvPr/>
        </p:nvSpPr>
        <p:spPr>
          <a:xfrm>
            <a:off x="2213432" y="864215"/>
            <a:ext cx="6036488"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Motivation</a:t>
            </a:r>
          </a:p>
        </p:txBody>
      </p:sp>
      <p:sp>
        <p:nvSpPr>
          <p:cNvPr id="6" name="TextBox 5">
            <a:extLst>
              <a:ext uri="{FF2B5EF4-FFF2-40B4-BE49-F238E27FC236}">
                <a16:creationId xmlns:a16="http://schemas.microsoft.com/office/drawing/2014/main" id="{1D33ADB8-7584-4A3F-A076-A03F936F859E}"/>
              </a:ext>
            </a:extLst>
          </p:cNvPr>
          <p:cNvSpPr txBox="1"/>
          <p:nvPr/>
        </p:nvSpPr>
        <p:spPr>
          <a:xfrm>
            <a:off x="447040" y="2606041"/>
            <a:ext cx="10952480" cy="95917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sz="2000" dirty="0"/>
              <a:t>My motivation behind solving this classification problem is that it will help us to classify comments in social media.</a:t>
            </a:r>
            <a:endParaRPr lang="en-IN" sz="2000" dirty="0"/>
          </a:p>
        </p:txBody>
      </p:sp>
    </p:spTree>
    <p:extLst>
      <p:ext uri="{BB962C8B-B14F-4D97-AF65-F5344CB8AC3E}">
        <p14:creationId xmlns:p14="http://schemas.microsoft.com/office/powerpoint/2010/main" val="1129504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856654" y="661015"/>
            <a:ext cx="603165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Review of Dataset</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Review of Dataset is basically related to comprehensive summary of dataset as well as descriptions of input variables and output variable. </a:t>
            </a:r>
            <a:endParaRPr lang="en-IN" sz="2000" dirty="0"/>
          </a:p>
        </p:txBody>
      </p:sp>
      <p:pic>
        <p:nvPicPr>
          <p:cNvPr id="2" name="Picture 1">
            <a:extLst>
              <a:ext uri="{FF2B5EF4-FFF2-40B4-BE49-F238E27FC236}">
                <a16:creationId xmlns:a16="http://schemas.microsoft.com/office/drawing/2014/main" id="{9B69D3CB-BD06-4186-B762-99CAD1F93C25}"/>
              </a:ext>
            </a:extLst>
          </p:cNvPr>
          <p:cNvPicPr>
            <a:picLocks noChangeAspect="1"/>
          </p:cNvPicPr>
          <p:nvPr/>
        </p:nvPicPr>
        <p:blipFill>
          <a:blip r:embed="rId2"/>
          <a:stretch>
            <a:fillRect/>
          </a:stretch>
        </p:blipFill>
        <p:spPr>
          <a:xfrm>
            <a:off x="918836" y="3184213"/>
            <a:ext cx="9365595" cy="3690063"/>
          </a:xfrm>
          <a:prstGeom prst="rect">
            <a:avLst/>
          </a:prstGeom>
        </p:spPr>
      </p:pic>
    </p:spTree>
    <p:extLst>
      <p:ext uri="{BB962C8B-B14F-4D97-AF65-F5344CB8AC3E}">
        <p14:creationId xmlns:p14="http://schemas.microsoft.com/office/powerpoint/2010/main" val="41263821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94005"/>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122119" y="661015"/>
            <a:ext cx="7766871"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S</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tatistical Descriptions </a:t>
            </a:r>
          </a:p>
        </p:txBody>
      </p:sp>
      <p:sp>
        <p:nvSpPr>
          <p:cNvPr id="12" name="TextBox 11">
            <a:extLst>
              <a:ext uri="{FF2B5EF4-FFF2-40B4-BE49-F238E27FC236}">
                <a16:creationId xmlns:a16="http://schemas.microsoft.com/office/drawing/2014/main" id="{9E46FD96-EFE6-4BF9-98F8-8E1B8FF47B35}"/>
              </a:ext>
            </a:extLst>
          </p:cNvPr>
          <p:cNvSpPr txBox="1"/>
          <p:nvPr/>
        </p:nvSpPr>
        <p:spPr>
          <a:xfrm>
            <a:off x="528320" y="2225040"/>
            <a:ext cx="10688320" cy="95917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The statistical descriptions of dataset using </a:t>
            </a:r>
            <a:r>
              <a:rPr lang="en-US" sz="2000" dirty="0" err="1"/>
              <a:t>Dataframe.describe</a:t>
            </a:r>
            <a:r>
              <a:rPr lang="en-US" sz="2000" dirty="0"/>
              <a:t>() command in python, which tells the following statistical descriptions:</a:t>
            </a:r>
            <a:endParaRPr lang="en-IN" sz="2000" dirty="0"/>
          </a:p>
        </p:txBody>
      </p:sp>
      <p:pic>
        <p:nvPicPr>
          <p:cNvPr id="2" name="Picture 1">
            <a:extLst>
              <a:ext uri="{FF2B5EF4-FFF2-40B4-BE49-F238E27FC236}">
                <a16:creationId xmlns:a16="http://schemas.microsoft.com/office/drawing/2014/main" id="{192DB638-537B-4DBB-90D1-B3DCE02EAC80}"/>
              </a:ext>
            </a:extLst>
          </p:cNvPr>
          <p:cNvPicPr>
            <a:picLocks noChangeAspect="1"/>
          </p:cNvPicPr>
          <p:nvPr/>
        </p:nvPicPr>
        <p:blipFill>
          <a:blip r:embed="rId2"/>
          <a:stretch>
            <a:fillRect/>
          </a:stretch>
        </p:blipFill>
        <p:spPr>
          <a:xfrm>
            <a:off x="831987" y="3286562"/>
            <a:ext cx="10347134" cy="3247409"/>
          </a:xfrm>
          <a:prstGeom prst="rect">
            <a:avLst/>
          </a:prstGeom>
        </p:spPr>
      </p:pic>
    </p:spTree>
    <p:extLst>
      <p:ext uri="{BB962C8B-B14F-4D97-AF65-F5344CB8AC3E}">
        <p14:creationId xmlns:p14="http://schemas.microsoft.com/office/powerpoint/2010/main" val="2115312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9A4FACD4-00D3-4E2C-ABAF-44620DD33983}"/>
              </a:ext>
            </a:extLst>
          </p:cNvPr>
          <p:cNvSpPr/>
          <p:nvPr/>
        </p:nvSpPr>
        <p:spPr>
          <a:xfrm>
            <a:off x="1696720" y="203200"/>
            <a:ext cx="8351520" cy="183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88C5AF8D-B45A-4474-9EB0-D3BA237F4E37}"/>
              </a:ext>
            </a:extLst>
          </p:cNvPr>
          <p:cNvSpPr/>
          <p:nvPr/>
        </p:nvSpPr>
        <p:spPr>
          <a:xfrm>
            <a:off x="2724047" y="661015"/>
            <a:ext cx="6563014"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Data Preprocessing </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TextBox 11">
            <a:extLst>
              <a:ext uri="{FF2B5EF4-FFF2-40B4-BE49-F238E27FC236}">
                <a16:creationId xmlns:a16="http://schemas.microsoft.com/office/drawing/2014/main" id="{9E46FD96-EFE6-4BF9-98F8-8E1B8FF47B35}"/>
              </a:ext>
            </a:extLst>
          </p:cNvPr>
          <p:cNvSpPr txBox="1"/>
          <p:nvPr/>
        </p:nvSpPr>
        <p:spPr>
          <a:xfrm>
            <a:off x="423545" y="2958465"/>
            <a:ext cx="10688320" cy="280583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t>Data pre-processing in Machine Learning is a crucial step that helps enhance the quality of data to promote the extraction of meaningful insights from the data. In simple words, data pre-processing in Machine Learning is a data mining technique that transforms raw data into an understandable and readable format.</a:t>
            </a:r>
          </a:p>
          <a:p>
            <a:pPr algn="just">
              <a:lnSpc>
                <a:spcPct val="150000"/>
              </a:lnSpc>
            </a:pPr>
            <a:endParaRPr lang="en-US" sz="2000" dirty="0"/>
          </a:p>
          <a:p>
            <a:pPr marL="342900" indent="-342900" algn="just">
              <a:lnSpc>
                <a:spcPct val="150000"/>
              </a:lnSpc>
              <a:buFont typeface="Wingdings" panose="05000000000000000000" pitchFamily="2" charset="2"/>
              <a:buChar char="q"/>
            </a:pPr>
            <a:endParaRPr lang="en-IN" sz="2000" dirty="0"/>
          </a:p>
        </p:txBody>
      </p:sp>
    </p:spTree>
    <p:extLst>
      <p:ext uri="{BB962C8B-B14F-4D97-AF65-F5344CB8AC3E}">
        <p14:creationId xmlns:p14="http://schemas.microsoft.com/office/powerpoint/2010/main" val="3319469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363</TotalTime>
  <Words>759</Words>
  <Application>Microsoft Office PowerPoint</Application>
  <PresentationFormat>Widescreen</PresentationFormat>
  <Paragraphs>78</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Used Library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MICRO-CREDIT DEFAULTER MODEL</dc:title>
  <dc:creator>Himanshu Sharma</dc:creator>
  <cp:lastModifiedBy>admin</cp:lastModifiedBy>
  <cp:revision>36</cp:revision>
  <dcterms:created xsi:type="dcterms:W3CDTF">2020-09-21T16:42:51Z</dcterms:created>
  <dcterms:modified xsi:type="dcterms:W3CDTF">2021-12-09T14:10:55Z</dcterms:modified>
</cp:coreProperties>
</file>