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4" r:id="rId4"/>
    <p:sldId id="266" r:id="rId5"/>
    <p:sldId id="265" r:id="rId6"/>
    <p:sldId id="258" r:id="rId7"/>
    <p:sldId id="278" r:id="rId8"/>
    <p:sldId id="259" r:id="rId9"/>
    <p:sldId id="260" r:id="rId10"/>
    <p:sldId id="261" r:id="rId11"/>
    <p:sldId id="267" r:id="rId12"/>
    <p:sldId id="268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55F8E4-199D-4345-B653-BEF90E992385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82CAE8-40D5-441B-A2F8-4ABC6C3EA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F8E4-199D-4345-B653-BEF90E992385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2CAE8-40D5-441B-A2F8-4ABC6C3EA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F8E4-199D-4345-B653-BEF90E992385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2CAE8-40D5-441B-A2F8-4ABC6C3EA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F8E4-199D-4345-B653-BEF90E992385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2CAE8-40D5-441B-A2F8-4ABC6C3EAE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F8E4-199D-4345-B653-BEF90E992385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2CAE8-40D5-441B-A2F8-4ABC6C3EAE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F8E4-199D-4345-B653-BEF90E992385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2CAE8-40D5-441B-A2F8-4ABC6C3EAE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F8E4-199D-4345-B653-BEF90E992385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2CAE8-40D5-441B-A2F8-4ABC6C3EA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F8E4-199D-4345-B653-BEF90E992385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2CAE8-40D5-441B-A2F8-4ABC6C3EAE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F8E4-199D-4345-B653-BEF90E992385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2CAE8-40D5-441B-A2F8-4ABC6C3EA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F55F8E4-199D-4345-B653-BEF90E992385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2CAE8-40D5-441B-A2F8-4ABC6C3EA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55F8E4-199D-4345-B653-BEF90E992385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82CAE8-40D5-441B-A2F8-4ABC6C3EAE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F55F8E4-199D-4345-B653-BEF90E992385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082CAE8-40D5-441B-A2F8-4ABC6C3EA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berlios.de/project/shownotes.php?release_id=17615" TargetMode="External"/><Relationship Id="rId2" Type="http://schemas.openxmlformats.org/officeDocument/2006/relationships/hyperlink" Target="http://www.freemodbus.org/index.php?idx=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412776"/>
            <a:ext cx="8134672" cy="1944216"/>
          </a:xfrm>
        </p:spPr>
        <p:txBody>
          <a:bodyPr>
            <a:normAutofit/>
          </a:bodyPr>
          <a:lstStyle/>
          <a:p>
            <a:endParaRPr lang="en-US" altLang="zh-CN" sz="4800" b="1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4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Stm32</a:t>
            </a:r>
            <a:r>
              <a:rPr lang="zh-CN" altLang="en-US" sz="4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基于</a:t>
            </a:r>
            <a:r>
              <a:rPr lang="en-US" altLang="zh-CN" sz="4000" b="1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Modbus</a:t>
            </a:r>
            <a:r>
              <a:rPr lang="zh-CN" altLang="en-US" sz="4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4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485</a:t>
            </a:r>
            <a:r>
              <a:rPr lang="zh-CN" altLang="en-US" sz="4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多机通信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0324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首先打开自己建立的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STM32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工程模板，将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port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3600" b="1" dirty="0" err="1" smtClean="0">
                <a:latin typeface="宋体" pitchFamily="2" charset="-122"/>
                <a:ea typeface="宋体" pitchFamily="2" charset="-122"/>
              </a:rPr>
              <a:t>modbus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文件夹拷贝到工程文件夹下并导入到工程。编译后会出现很多错误，如找不到头文件宏定义等，可以在</a:t>
            </a:r>
            <a:r>
              <a:rPr lang="en-US" altLang="zh-CN" sz="3600" b="1" dirty="0" err="1" smtClean="0">
                <a:latin typeface="宋体" pitchFamily="2" charset="-122"/>
                <a:ea typeface="宋体" pitchFamily="2" charset="-122"/>
              </a:rPr>
              <a:t>Kile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中将文件夹的路径添加到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include path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中解决出现的错误。再次编译，会发现两个错误：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64704"/>
            <a:ext cx="8219256" cy="5400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port\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porttimer.c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(30): warning:  #177function"prvvTIMERExpiredISR" was declared but never referenced</a:t>
            </a:r>
          </a:p>
          <a:p>
            <a:r>
              <a:rPr lang="zh-CN" altLang="en-US" sz="3600" b="1" i="1" dirty="0" smtClean="0">
                <a:latin typeface="宋体" pitchFamily="2" charset="-122"/>
                <a:ea typeface="宋体" pitchFamily="2" charset="-122"/>
              </a:rPr>
              <a:t>可以把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static void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prvvTIMERExpiredISR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( void );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这句话屏蔽了。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 port\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porttimer.c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(40): error:  #77-D: this declaration has no storage class or type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specifier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通过去掉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inline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这个关键字，因为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Kile4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不支持这个关键字。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41764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.\ZQ_STM32.axf: Error: L6218E: Undefined symbol __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aeabi_assert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 (referred from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mbascii.o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).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由于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MicroLib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并不支持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assert(),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所以才会出现错误，原来原工程中使用了微库，在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target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中勾掉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USE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MicorLIB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编译就可以通过了。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988840"/>
            <a:ext cx="8229600" cy="34598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在物理层，用户只需完成串行口及超时定时器的配置即可。具体应修改接口文件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portserial.c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及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porttimer.c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portserial.c</a:t>
            </a:r>
            <a:r>
              <a:rPr lang="zh-CN" altLang="en-US" sz="3600" b="1" dirty="0" smtClean="0">
                <a:latin typeface="Adobe Gothic Std B" pitchFamily="34" charset="-128"/>
              </a:rPr>
              <a:t>中函数的修改</a:t>
            </a:r>
            <a:endParaRPr lang="en-US" altLang="zh-CN" sz="3600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porttimer.c</a:t>
            </a:r>
            <a:r>
              <a:rPr lang="zh-CN" altLang="en-US" sz="3600" b="1" dirty="0" smtClean="0">
                <a:latin typeface="Adobe Gothic Std B" pitchFamily="34" charset="-128"/>
              </a:rPr>
              <a:t>中函数的修改</a:t>
            </a:r>
            <a:endParaRPr lang="en-US" altLang="zh-CN" sz="3600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42617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 </a:t>
            </a:r>
            <a:br>
              <a:rPr lang="en-US" altLang="zh-C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</a:br>
            <a:r>
              <a:rPr lang="en-US" altLang="zh-C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物理层接口文件的修改</a:t>
            </a:r>
            <a:r>
              <a:rPr lang="en-US" altLang="zh-C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548679"/>
            <a:ext cx="8291264" cy="51125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      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3600" b="1" i="1" dirty="0" err="1" smtClean="0">
                <a:solidFill>
                  <a:srgbClr val="FF0000"/>
                </a:solidFill>
              </a:rPr>
              <a:t>portserial.c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中函数的修改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(1)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voidvMBPortSerialEnable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 BOOL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xRxEnable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, BOOL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xTxEnable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 )</a:t>
            </a:r>
          </a:p>
          <a:p>
            <a:pPr>
              <a:buNone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 此函数的功能为设置串口状态。有两个参数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xRxEnable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及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xTxEnable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。当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xRxEnable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为真时，应使能串口接收及接收中断。</a:t>
            </a:r>
            <a:endParaRPr lang="en-US" altLang="zh-CN" sz="3600" b="1" i="1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4104456"/>
          </a:xfrm>
        </p:spPr>
        <p:txBody>
          <a:bodyPr>
            <a:normAutofit/>
          </a:bodyPr>
          <a:lstStyle/>
          <a:p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RS485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通讯系统中，还要注意将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RS485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接口芯片设为接收使能状态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当</a:t>
            </a:r>
            <a:r>
              <a:rPr lang="en-US" altLang="zh-CN" sz="3600" b="1" dirty="0" err="1" smtClean="0">
                <a:latin typeface="宋体" pitchFamily="2" charset="-122"/>
                <a:ea typeface="宋体" pitchFamily="2" charset="-122"/>
              </a:rPr>
              <a:t>xTxEnable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为真时，应使能串口发送及发送中断。在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RS485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通讯系统中，还要注意将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RS485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接口芯片设为发送使能状态。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3600" b="1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9685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(2) void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vMBPortClose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 void )</a:t>
            </a:r>
          </a:p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此函数的功能是关闭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Modbus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通讯端口，具体的，应在此函数中关闭通讯端口的发送使能及接收使能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(3)BOOL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xMBPortSerialInit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(UCHAR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ucPORT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, ULONG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ulBaudRate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, UCHAR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ucDataBits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,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eMBParity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eParity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)</a:t>
            </a:r>
            <a:endParaRPr lang="zh-CN" altLang="en-US" sz="3600" b="1" i="1" dirty="0" smtClean="0">
              <a:latin typeface="Adobe Gothic Std B" pitchFamily="34" charset="-128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25658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此函数的功能是初始化串行通讯端口。有四个参数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ucPORT</a:t>
            </a:r>
            <a:r>
              <a:rPr lang="zh-CN" altLang="en-US" sz="3600" b="1" i="1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ulBaudRate</a:t>
            </a:r>
            <a:r>
              <a:rPr lang="zh-CN" altLang="en-US" sz="3600" b="1" i="1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ucDataBits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及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eParity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。参数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ucPORT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可以忽略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参数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ulBaudRate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是通讯端口的波特率，应根据此数值设置所使用硬件端口的波特率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参数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ucDataBits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为通讯时所使用的数据位宽，注意，若使用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RTU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模式，则有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ucDataBits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=8</a:t>
            </a:r>
            <a:endParaRPr lang="zh-CN" altLang="en-US" sz="3600" b="1" i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若使用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ASCII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模式，则有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ucDataBits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=7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，应根据此参数设置所使用硬件端口的数据位宽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eParity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为校验方式，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eParity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=MB_PAR_NONE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为无校验，此时硬件端口应设置为无校验方式及两个停止位，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eParity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=MB_PAR_ODD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为奇校验，此时硬件端口应设置为奇校验方式及一个停止位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68863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eParity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= MB_PAR_EVEN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为偶校验，此时硬件端口应设置为偶校验方式及一个停止位。函数返回值务必为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TRUE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(4)</a:t>
            </a:r>
            <a:r>
              <a:rPr lang="en-US" altLang="zh-CN" sz="3600" dirty="0" smtClean="0"/>
              <a:t>  </a:t>
            </a:r>
            <a:r>
              <a:rPr lang="en-US" altLang="zh-CN" sz="3600" b="1" i="1" dirty="0" smtClean="0"/>
              <a:t>BOOL </a:t>
            </a:r>
            <a:r>
              <a:rPr lang="en-US" altLang="zh-CN" sz="3600" b="1" i="1" dirty="0" err="1" smtClean="0"/>
              <a:t>xMBPortSerialPutByte</a:t>
            </a:r>
            <a:r>
              <a:rPr lang="en-US" altLang="zh-CN" sz="3600" b="1" i="1" dirty="0" smtClean="0"/>
              <a:t>(CHAR </a:t>
            </a:r>
            <a:r>
              <a:rPr lang="en-US" altLang="zh-CN" sz="3600" b="1" i="1" dirty="0" err="1" smtClean="0"/>
              <a:t>ucByte</a:t>
            </a:r>
            <a:r>
              <a:rPr lang="en-US" altLang="zh-CN" sz="3600" b="1" i="1" dirty="0" smtClean="0"/>
              <a:t>)</a:t>
            </a:r>
          </a:p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此函数的功能为通讯端口发送一字节数据。参数为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ucByte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，待发送的数据。应在此函数中编写发送一字节数据的函数。注意，由于使用的是中断发送，故只需将数据放到发送寄存器即可。函数返回值务必为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TRUE</a:t>
            </a:r>
            <a:r>
              <a:rPr lang="zh-CN" altLang="en-US" sz="3600" b="1" i="1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buFont typeface="Wingdings" pitchFamily="2" charset="2"/>
              <a:buChar char="Ø"/>
            </a:pP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412777"/>
            <a:ext cx="7560840" cy="230425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4800" b="1" dirty="0" err="1" smtClean="0">
                <a:latin typeface="宋体" pitchFamily="2" charset="-122"/>
                <a:ea typeface="宋体" pitchFamily="2" charset="-122"/>
              </a:rPr>
              <a:t>FreeModbus</a:t>
            </a:r>
            <a:r>
              <a:rPr lang="zh-CN" altLang="en-US" sz="4800" b="1" dirty="0" smtClean="0">
                <a:latin typeface="宋体" pitchFamily="2" charset="-122"/>
                <a:ea typeface="宋体" pitchFamily="2" charset="-122"/>
              </a:rPr>
              <a:t>的简介</a:t>
            </a:r>
            <a:endParaRPr lang="en-US" altLang="zh-CN" sz="48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4800" b="1" dirty="0" err="1" smtClean="0">
                <a:latin typeface="宋体" pitchFamily="2" charset="-122"/>
                <a:ea typeface="宋体" pitchFamily="2" charset="-122"/>
              </a:rPr>
              <a:t>FreeModbus</a:t>
            </a:r>
            <a:r>
              <a:rPr lang="zh-CN" altLang="en-US" sz="4800" b="1" dirty="0" smtClean="0">
                <a:latin typeface="宋体" pitchFamily="2" charset="-122"/>
                <a:ea typeface="宋体" pitchFamily="2" charset="-122"/>
              </a:rPr>
              <a:t>的移植</a:t>
            </a:r>
            <a:endParaRPr lang="en-US" altLang="zh-CN" sz="48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4800" b="1" dirty="0" smtClean="0">
                <a:latin typeface="宋体" pitchFamily="2" charset="-122"/>
                <a:ea typeface="宋体" pitchFamily="2" charset="-122"/>
              </a:rPr>
              <a:t>STM32 RS485</a:t>
            </a:r>
            <a:r>
              <a:rPr lang="zh-CN" altLang="en-US" sz="4800" b="1" dirty="0" smtClean="0">
                <a:latin typeface="宋体" pitchFamily="2" charset="-122"/>
                <a:ea typeface="宋体" pitchFamily="2" charset="-122"/>
              </a:rPr>
              <a:t>串口通讯</a:t>
            </a:r>
            <a:endParaRPr lang="en-US" altLang="zh-CN" sz="48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endParaRPr lang="en-US" altLang="zh-CN" b="1" i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3600" b="1" i="1" dirty="0" smtClean="0"/>
              <a:t>(5) BOOL </a:t>
            </a:r>
            <a:r>
              <a:rPr lang="en-US" altLang="zh-CN" sz="3600" b="1" i="1" dirty="0" err="1" smtClean="0"/>
              <a:t>xMBPortSerialGetByte</a:t>
            </a:r>
            <a:r>
              <a:rPr lang="en-US" altLang="zh-CN" sz="3600" b="1" i="1" dirty="0" smtClean="0"/>
              <a:t>( CHAR * </a:t>
            </a:r>
            <a:r>
              <a:rPr lang="en-US" altLang="zh-CN" sz="3600" b="1" i="1" dirty="0" err="1" smtClean="0"/>
              <a:t>pucByte</a:t>
            </a:r>
            <a:r>
              <a:rPr lang="en-US" altLang="zh-CN" sz="3600" b="1" i="1" dirty="0" smtClean="0"/>
              <a:t> )</a:t>
            </a:r>
          </a:p>
          <a:p>
            <a:r>
              <a:rPr lang="zh-CN" altLang="en-US" sz="3900" b="1" dirty="0" smtClean="0">
                <a:latin typeface="宋体" pitchFamily="2" charset="-122"/>
                <a:ea typeface="宋体" pitchFamily="2" charset="-122"/>
              </a:rPr>
              <a:t>此函数的功能为通讯端口接收一字节数据。参数为</a:t>
            </a:r>
            <a:r>
              <a:rPr lang="en-US" altLang="zh-CN" sz="3900" b="1" dirty="0" smtClean="0">
                <a:latin typeface="宋体" pitchFamily="2" charset="-122"/>
                <a:ea typeface="宋体" pitchFamily="2" charset="-122"/>
              </a:rPr>
              <a:t>:* </a:t>
            </a:r>
            <a:r>
              <a:rPr lang="en-US" altLang="zh-CN" sz="3900" b="1" i="1" dirty="0" err="1" smtClean="0">
                <a:latin typeface="宋体" pitchFamily="2" charset="-122"/>
                <a:ea typeface="宋体" pitchFamily="2" charset="-122"/>
              </a:rPr>
              <a:t>pucByte</a:t>
            </a:r>
            <a:r>
              <a:rPr lang="zh-CN" altLang="en-US" sz="3900" b="1" dirty="0" smtClean="0">
                <a:latin typeface="宋体" pitchFamily="2" charset="-122"/>
                <a:ea typeface="宋体" pitchFamily="2" charset="-122"/>
              </a:rPr>
              <a:t>，接收到的数据。应在此函数中编写接收的函数。注意，由于使用的是中断接收，故只需将接收寄存器的值放到* </a:t>
            </a:r>
            <a:r>
              <a:rPr lang="en-US" altLang="zh-CN" sz="3900" b="1" i="1" dirty="0" err="1" smtClean="0">
                <a:latin typeface="宋体" pitchFamily="2" charset="-122"/>
                <a:ea typeface="宋体" pitchFamily="2" charset="-122"/>
              </a:rPr>
              <a:t>pucByte</a:t>
            </a:r>
            <a:r>
              <a:rPr lang="zh-CN" altLang="en-US" sz="3900" b="1" dirty="0" smtClean="0">
                <a:latin typeface="宋体" pitchFamily="2" charset="-122"/>
                <a:ea typeface="宋体" pitchFamily="2" charset="-122"/>
              </a:rPr>
              <a:t>即可。函数返回值务必为</a:t>
            </a:r>
            <a:r>
              <a:rPr lang="en-US" altLang="zh-CN" sz="3900" b="1" i="1" dirty="0" smtClean="0">
                <a:latin typeface="宋体" pitchFamily="2" charset="-122"/>
                <a:ea typeface="宋体" pitchFamily="2" charset="-122"/>
              </a:rPr>
              <a:t>TRUE</a:t>
            </a:r>
            <a:r>
              <a:rPr lang="zh-CN" altLang="en-US" sz="3900" b="1" i="1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76064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endParaRPr lang="en-US" altLang="zh-CN" b="1" i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(6) void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prvvUARTTxReadyISR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(void)</a:t>
            </a:r>
          </a:p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发送中断函数。此函数无需修改。只需在用户的发送中断函数中调用此函数即可，同时，用户应在调用此函数后，清除发送中断标志位。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(7) void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prvvUARTRxISR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(void)</a:t>
            </a:r>
          </a:p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发送中断函数。此函数无需修改。只需在用户的接收中断函数中调用此函数即可，同时，用户应在调用此函数后，清除接收中断标志位。</a:t>
            </a:r>
          </a:p>
          <a:p>
            <a:pPr>
              <a:buFont typeface="Wingdings" pitchFamily="2" charset="2"/>
              <a:buChar char="Ø"/>
            </a:pPr>
            <a:endParaRPr lang="zh-CN" altLang="en-US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(1) BOOL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xMBPortTimersInit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 USHORT usTim1Timerout50us )</a:t>
            </a:r>
          </a:p>
          <a:p>
            <a:r>
              <a:rPr lang="zh-CN" altLang="en-US" sz="3600" dirty="0" smtClean="0"/>
              <a:t>此函数的功能为初始化超时定时器。参数为</a:t>
            </a:r>
            <a:r>
              <a:rPr lang="en-US" altLang="zh-CN" sz="3600" dirty="0" smtClean="0"/>
              <a:t>:</a:t>
            </a:r>
            <a:r>
              <a:rPr lang="en-US" altLang="zh-CN" sz="3600" i="1" dirty="0" smtClean="0"/>
              <a:t>usTim1Timerout50us</a:t>
            </a:r>
            <a:r>
              <a:rPr lang="zh-CN" altLang="en-US" sz="3600" i="1" dirty="0" smtClean="0"/>
              <a:t>，</a:t>
            </a:r>
            <a:r>
              <a:rPr lang="en-US" altLang="zh-CN" sz="3600" i="1" dirty="0" smtClean="0"/>
              <a:t>50us</a:t>
            </a:r>
            <a:r>
              <a:rPr lang="zh-CN" altLang="en-US" sz="3600" dirty="0" smtClean="0"/>
              <a:t>的个数。用户应根据所使用的硬件初始化超时定时器，使之能产生中断时间为</a:t>
            </a:r>
            <a:r>
              <a:rPr lang="en-US" altLang="zh-CN" sz="3600" i="1" dirty="0" smtClean="0"/>
              <a:t>usTim1Timerout50us*50us</a:t>
            </a:r>
            <a:r>
              <a:rPr lang="zh-CN" altLang="en-US" sz="3600" dirty="0" smtClean="0"/>
              <a:t>的中断。函数返回值务必为</a:t>
            </a:r>
            <a:r>
              <a:rPr lang="en-US" altLang="zh-CN" sz="3600" i="1" dirty="0" smtClean="0"/>
              <a:t>TRUE</a:t>
            </a:r>
            <a:r>
              <a:rPr lang="zh-CN" altLang="en-US" sz="3600" i="1" dirty="0" smtClean="0"/>
              <a:t>。</a:t>
            </a:r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i="1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    </a:t>
            </a:r>
            <a:r>
              <a:rPr lang="en-US" altLang="zh-CN" sz="4000" i="1" dirty="0" err="1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porttimer.c</a:t>
            </a:r>
            <a:r>
              <a:rPr lang="zh-CN" altLang="en-US" sz="4000" i="1" dirty="0" smtClean="0">
                <a:solidFill>
                  <a:srgbClr val="FF0000"/>
                </a:solidFill>
                <a:latin typeface="Adobe Gothic Std B" pitchFamily="34" charset="-128"/>
              </a:rPr>
              <a:t>中函数的修改</a:t>
            </a:r>
            <a:r>
              <a:rPr lang="en-US" altLang="zh-CN" sz="4000" i="1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:</a:t>
            </a:r>
            <a:endParaRPr lang="zh-CN" altLang="en-US" sz="4000" i="1" dirty="0">
              <a:solidFill>
                <a:srgbClr val="FF0000"/>
              </a:solidFill>
              <a:latin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(2) void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vMBPortTimersEnable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 )</a:t>
            </a:r>
          </a:p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此函数的功能为使能超时定时器。用户需在此函数中清除中断标志位、清零定时器计数值，并重新使能定时器中断。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900" b="1" i="1" dirty="0" smtClean="0">
                <a:latin typeface="Adobe Gothic Std B" pitchFamily="34" charset="-128"/>
                <a:ea typeface="Adobe Gothic Std B" pitchFamily="34" charset="-128"/>
              </a:rPr>
              <a:t>(3) void </a:t>
            </a:r>
            <a:r>
              <a:rPr lang="en-US" altLang="zh-CN" sz="3900" b="1" i="1" dirty="0" err="1" smtClean="0">
                <a:latin typeface="Adobe Gothic Std B" pitchFamily="34" charset="-128"/>
                <a:ea typeface="Adobe Gothic Std B" pitchFamily="34" charset="-128"/>
              </a:rPr>
              <a:t>vMBPortTimersDisable</a:t>
            </a:r>
            <a:r>
              <a:rPr lang="en-US" altLang="zh-CN" sz="3900" b="1" i="1" dirty="0" smtClean="0">
                <a:latin typeface="Adobe Gothic Std B" pitchFamily="34" charset="-128"/>
                <a:ea typeface="Adobe Gothic Std B" pitchFamily="34" charset="-128"/>
              </a:rPr>
              <a:t>( )</a:t>
            </a:r>
          </a:p>
          <a:p>
            <a:r>
              <a:rPr lang="zh-CN" altLang="en-US" sz="3900" b="1" dirty="0" smtClean="0">
                <a:latin typeface="宋体" pitchFamily="2" charset="-122"/>
                <a:ea typeface="宋体" pitchFamily="2" charset="-122"/>
              </a:rPr>
              <a:t>此函数的功能为关闭超时定时器。用户需在此函数中清零定时器计数值，并关闭定时器中断。</a:t>
            </a:r>
          </a:p>
          <a:p>
            <a:pPr>
              <a:buFont typeface="Wingdings" pitchFamily="2" charset="2"/>
              <a:buChar char="Ø"/>
            </a:pPr>
            <a:endParaRPr lang="zh-CN" altLang="en-US" sz="3600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176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altLang="zh-CN" sz="3600" b="1" i="1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(4) void </a:t>
            </a:r>
            <a:r>
              <a:rPr lang="en-US" altLang="zh-CN" sz="3600" b="1" i="1" dirty="0" err="1" smtClean="0">
                <a:latin typeface="Adobe Gothic Std B" pitchFamily="34" charset="-128"/>
                <a:ea typeface="Adobe Gothic Std B" pitchFamily="34" charset="-128"/>
              </a:rPr>
              <a:t>TIMERExpiredISR</a:t>
            </a:r>
            <a:r>
              <a:rPr lang="en-US" altLang="zh-CN" sz="3600" b="1" i="1" dirty="0" smtClean="0">
                <a:latin typeface="Adobe Gothic Std B" pitchFamily="34" charset="-128"/>
                <a:ea typeface="Adobe Gothic Std B" pitchFamily="34" charset="-128"/>
              </a:rPr>
              <a:t>( void )</a:t>
            </a:r>
          </a:p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定时器中断函数。此函数无需修改。只需在用户的定时器中断中调用此函数即可，同时，用户应在调用此函数后清除中断标志位。</a:t>
            </a:r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45984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在应用层，用户需要定义所需要使用的寄存器，并修改对应的回函数。回函数有如下几个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b="1" i="1" dirty="0" smtClean="0">
                <a:latin typeface="Adobe Gothic Std B" pitchFamily="34" charset="-128"/>
                <a:ea typeface="Adobe Gothic Std B" pitchFamily="34" charset="-128"/>
              </a:rPr>
              <a:t>(1) </a:t>
            </a:r>
            <a:r>
              <a:rPr lang="en-US" altLang="zh-CN" sz="2800" b="1" i="1" dirty="0" err="1" smtClean="0">
                <a:latin typeface="Adobe Gothic Std B" pitchFamily="34" charset="-128"/>
                <a:ea typeface="Adobe Gothic Std B" pitchFamily="34" charset="-128"/>
              </a:rPr>
              <a:t>eMBErrorCode</a:t>
            </a:r>
            <a:r>
              <a:rPr lang="en-US" altLang="zh-CN" sz="2800" b="1" i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altLang="zh-CN" sz="2800" b="1" i="1" dirty="0" err="1" smtClean="0">
                <a:latin typeface="Adobe Gothic Std B" pitchFamily="34" charset="-128"/>
                <a:ea typeface="Adobe Gothic Std B" pitchFamily="34" charset="-128"/>
              </a:rPr>
              <a:t>eMBRegInputCB</a:t>
            </a:r>
            <a:r>
              <a:rPr lang="en-US" altLang="zh-CN" sz="2800" b="1" i="1" dirty="0" smtClean="0">
                <a:latin typeface="Adobe Gothic Std B" pitchFamily="34" charset="-128"/>
                <a:ea typeface="Adobe Gothic Std B" pitchFamily="34" charset="-128"/>
              </a:rPr>
              <a:t>( UCHAR * </a:t>
            </a:r>
            <a:r>
              <a:rPr lang="en-US" altLang="zh-CN" sz="2800" b="1" i="1" dirty="0" err="1" smtClean="0">
                <a:latin typeface="Adobe Gothic Std B" pitchFamily="34" charset="-128"/>
                <a:ea typeface="Adobe Gothic Std B" pitchFamily="34" charset="-128"/>
              </a:rPr>
              <a:t>pucRegBuffer</a:t>
            </a:r>
            <a:r>
              <a:rPr lang="en-US" altLang="zh-CN" sz="2800" b="1" i="1" dirty="0" smtClean="0">
                <a:latin typeface="Adobe Gothic Std B" pitchFamily="34" charset="-128"/>
                <a:ea typeface="Adobe Gothic Std B" pitchFamily="34" charset="-128"/>
              </a:rPr>
              <a:t>, USHORT </a:t>
            </a:r>
            <a:r>
              <a:rPr lang="en-US" altLang="zh-CN" sz="2800" b="1" i="1" dirty="0" err="1" smtClean="0">
                <a:latin typeface="Adobe Gothic Std B" pitchFamily="34" charset="-128"/>
                <a:ea typeface="Adobe Gothic Std B" pitchFamily="34" charset="-128"/>
              </a:rPr>
              <a:t>usAddress</a:t>
            </a:r>
            <a:r>
              <a:rPr lang="en-US" altLang="zh-CN" sz="2800" b="1" i="1" dirty="0" smtClean="0">
                <a:latin typeface="Adobe Gothic Std B" pitchFamily="34" charset="-128"/>
                <a:ea typeface="Adobe Gothic Std B" pitchFamily="34" charset="-128"/>
              </a:rPr>
              <a:t>, USHORT </a:t>
            </a:r>
            <a:r>
              <a:rPr lang="en-US" altLang="zh-CN" sz="2800" b="1" i="1" dirty="0" err="1" smtClean="0">
                <a:latin typeface="Adobe Gothic Std B" pitchFamily="34" charset="-128"/>
                <a:ea typeface="Adobe Gothic Std B" pitchFamily="34" charset="-128"/>
              </a:rPr>
              <a:t>usNRegs</a:t>
            </a:r>
            <a:r>
              <a:rPr lang="en-US" altLang="zh-CN" sz="2800" b="1" i="1" dirty="0" smtClean="0">
                <a:latin typeface="Adobe Gothic Std B" pitchFamily="34" charset="-128"/>
                <a:ea typeface="Adobe Gothic Std B" pitchFamily="34" charset="-128"/>
              </a:rPr>
              <a:t> )</a:t>
            </a:r>
            <a:endParaRPr lang="zh-CN" altLang="en-US" sz="2800" b="1" i="1" dirty="0">
              <a:latin typeface="Adobe Gothic Std B" pitchFamily="34" charset="-128"/>
              <a:ea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       应用层回函数的修改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888432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输入寄存器回函数</a:t>
            </a:r>
            <a:r>
              <a:rPr lang="zh-CN" altLang="en-US" sz="3600" b="1" i="1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36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pucRegBuffer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为要添加到协议中的数据，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usAddress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为输入寄存器地址，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usNRegs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为要读取寄存器的个数。用户应根据要访问的寄存器地址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usAddress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将相应输入寄存器的值按顺序添加到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pucRegBuffer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i="1" dirty="0" smtClean="0">
                <a:latin typeface="Adobe Gothic Std B" pitchFamily="34" charset="-128"/>
                <a:ea typeface="Adobe Gothic Std B" pitchFamily="34" charset="-128"/>
              </a:rPr>
              <a:t>(2) </a:t>
            </a:r>
            <a:r>
              <a:rPr lang="en-US" altLang="zh-CN" sz="2800" b="1" i="1" dirty="0" err="1" smtClean="0">
                <a:latin typeface="Adobe Gothic Std B" pitchFamily="34" charset="-128"/>
                <a:ea typeface="Adobe Gothic Std B" pitchFamily="34" charset="-128"/>
              </a:rPr>
              <a:t>eMBErrorCode</a:t>
            </a:r>
            <a:r>
              <a:rPr lang="en-US" altLang="zh-CN" sz="2800" b="1" i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altLang="zh-CN" sz="2800" b="1" i="1" dirty="0" err="1" smtClean="0">
                <a:latin typeface="Adobe Gothic Std B" pitchFamily="34" charset="-128"/>
                <a:ea typeface="Adobe Gothic Std B" pitchFamily="34" charset="-128"/>
              </a:rPr>
              <a:t>eMBRegHoldingCB</a:t>
            </a:r>
            <a:r>
              <a:rPr lang="en-US" altLang="zh-CN" sz="2800" b="1" i="1" dirty="0" smtClean="0">
                <a:latin typeface="Adobe Gothic Std B" pitchFamily="34" charset="-128"/>
                <a:ea typeface="Adobe Gothic Std B" pitchFamily="34" charset="-128"/>
              </a:rPr>
              <a:t>( UCHAR * </a:t>
            </a:r>
            <a:r>
              <a:rPr lang="en-US" altLang="zh-CN" sz="2800" b="1" i="1" dirty="0" err="1" smtClean="0">
                <a:latin typeface="Adobe Gothic Std B" pitchFamily="34" charset="-128"/>
                <a:ea typeface="Adobe Gothic Std B" pitchFamily="34" charset="-128"/>
              </a:rPr>
              <a:t>pucRegBuffer</a:t>
            </a:r>
            <a:r>
              <a:rPr lang="en-US" altLang="zh-CN" sz="2800" b="1" i="1" dirty="0" smtClean="0">
                <a:latin typeface="Adobe Gothic Std B" pitchFamily="34" charset="-128"/>
                <a:ea typeface="Adobe Gothic Std B" pitchFamily="34" charset="-128"/>
              </a:rPr>
              <a:t>, USHORT </a:t>
            </a:r>
            <a:r>
              <a:rPr lang="en-US" altLang="zh-CN" sz="2800" b="1" i="1" dirty="0" err="1" smtClean="0">
                <a:latin typeface="Adobe Gothic Std B" pitchFamily="34" charset="-128"/>
                <a:ea typeface="Adobe Gothic Std B" pitchFamily="34" charset="-128"/>
              </a:rPr>
              <a:t>usAddress</a:t>
            </a:r>
            <a:r>
              <a:rPr lang="en-US" altLang="zh-CN" sz="2800" b="1" i="1" dirty="0" smtClean="0">
                <a:latin typeface="Adobe Gothic Std B" pitchFamily="34" charset="-128"/>
                <a:ea typeface="Adobe Gothic Std B" pitchFamily="34" charset="-128"/>
              </a:rPr>
              <a:t>, USHORT </a:t>
            </a:r>
            <a:r>
              <a:rPr lang="en-US" altLang="zh-CN" sz="2800" b="1" i="1" dirty="0" err="1" smtClean="0">
                <a:latin typeface="Adobe Gothic Std B" pitchFamily="34" charset="-128"/>
                <a:ea typeface="Adobe Gothic Std B" pitchFamily="34" charset="-128"/>
              </a:rPr>
              <a:t>usNRegs</a:t>
            </a:r>
            <a:r>
              <a:rPr lang="en-US" altLang="zh-CN" sz="2800" b="1" i="1" dirty="0" smtClean="0">
                <a:latin typeface="Adobe Gothic Std B" pitchFamily="34" charset="-128"/>
                <a:ea typeface="Adobe Gothic Std B" pitchFamily="34" charset="-128"/>
              </a:rPr>
              <a:t>, </a:t>
            </a:r>
            <a:r>
              <a:rPr lang="en-US" altLang="zh-CN" sz="2800" b="1" i="1" dirty="0" err="1" smtClean="0">
                <a:latin typeface="Adobe Gothic Std B" pitchFamily="34" charset="-128"/>
                <a:ea typeface="Adobe Gothic Std B" pitchFamily="34" charset="-128"/>
              </a:rPr>
              <a:t>eMBRegisterMode</a:t>
            </a:r>
            <a:r>
              <a:rPr lang="en-US" altLang="zh-CN" sz="2800" b="1" i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altLang="zh-CN" sz="2800" b="1" i="1" dirty="0" err="1" smtClean="0">
                <a:latin typeface="Adobe Gothic Std B" pitchFamily="34" charset="-128"/>
                <a:ea typeface="Adobe Gothic Std B" pitchFamily="34" charset="-128"/>
              </a:rPr>
              <a:t>eMode</a:t>
            </a:r>
            <a:r>
              <a:rPr lang="en-US" altLang="zh-CN" sz="2800" b="1" i="1" dirty="0" smtClean="0">
                <a:latin typeface="Adobe Gothic Std B" pitchFamily="34" charset="-128"/>
                <a:ea typeface="Adobe Gothic Std B" pitchFamily="34" charset="-128"/>
              </a:rPr>
              <a:t> )</a:t>
            </a:r>
          </a:p>
          <a:p>
            <a:pPr>
              <a:buNone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 保持寄存器回函数</a:t>
            </a:r>
            <a:r>
              <a:rPr lang="zh-CN" altLang="en-US" sz="3600" b="1" i="1" dirty="0" smtClean="0">
                <a:latin typeface="宋体" pitchFamily="2" charset="-122"/>
                <a:ea typeface="宋体" pitchFamily="2" charset="-122"/>
              </a:rPr>
              <a:t>。*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pucRegBuffer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为要协议中的数据，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usAddress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为输入寄存器地址</a:t>
            </a:r>
            <a:r>
              <a:rPr lang="zh-CN" altLang="en-US" sz="3600" b="1" i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usNRegs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为访问寄存器的个数，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eMode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为访问类型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MB_REG_READ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为读保持寄存器，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MB_REG_WRITE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为写保持寄存器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3600" b="1" i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dirty="0" smtClean="0">
                <a:latin typeface="Adobe Gothic Std B" pitchFamily="34" charset="-128"/>
                <a:ea typeface="Adobe Gothic Std B" pitchFamily="34" charset="-128"/>
              </a:rPr>
              <a:t>(3) </a:t>
            </a:r>
            <a:r>
              <a:rPr lang="en-US" altLang="zh-CN" sz="2800" b="1" dirty="0" err="1" smtClean="0">
                <a:latin typeface="Adobe Gothic Std B" pitchFamily="34" charset="-128"/>
                <a:ea typeface="Adobe Gothic Std B" pitchFamily="34" charset="-128"/>
              </a:rPr>
              <a:t>eMBErrorCode</a:t>
            </a:r>
            <a:r>
              <a:rPr lang="en-US" altLang="zh-CN" sz="2800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altLang="zh-CN" sz="2800" b="1" dirty="0" err="1" smtClean="0">
                <a:latin typeface="Adobe Gothic Std B" pitchFamily="34" charset="-128"/>
                <a:ea typeface="Adobe Gothic Std B" pitchFamily="34" charset="-128"/>
              </a:rPr>
              <a:t>eMBRegCoilsCB</a:t>
            </a:r>
            <a:r>
              <a:rPr lang="en-US" altLang="zh-CN" sz="2800" b="1" dirty="0" smtClean="0">
                <a:latin typeface="Adobe Gothic Std B" pitchFamily="34" charset="-128"/>
                <a:ea typeface="Adobe Gothic Std B" pitchFamily="34" charset="-128"/>
              </a:rPr>
              <a:t>( UCHAR * </a:t>
            </a:r>
            <a:r>
              <a:rPr lang="en-US" altLang="zh-CN" sz="2800" b="1" dirty="0" err="1" smtClean="0">
                <a:latin typeface="Adobe Gothic Std B" pitchFamily="34" charset="-128"/>
                <a:ea typeface="Adobe Gothic Std B" pitchFamily="34" charset="-128"/>
              </a:rPr>
              <a:t>pucRegBuffer</a:t>
            </a:r>
            <a:r>
              <a:rPr lang="en-US" altLang="zh-CN" sz="2800" b="1" dirty="0" smtClean="0">
                <a:latin typeface="Adobe Gothic Std B" pitchFamily="34" charset="-128"/>
                <a:ea typeface="Adobe Gothic Std B" pitchFamily="34" charset="-128"/>
              </a:rPr>
              <a:t>, USHORT </a:t>
            </a:r>
            <a:r>
              <a:rPr lang="en-US" altLang="zh-CN" sz="2800" b="1" dirty="0" err="1" smtClean="0">
                <a:latin typeface="Adobe Gothic Std B" pitchFamily="34" charset="-128"/>
                <a:ea typeface="Adobe Gothic Std B" pitchFamily="34" charset="-128"/>
              </a:rPr>
              <a:t>usAddress</a:t>
            </a:r>
            <a:r>
              <a:rPr lang="en-US" altLang="zh-CN" sz="2800" b="1" dirty="0" smtClean="0">
                <a:latin typeface="Adobe Gothic Std B" pitchFamily="34" charset="-128"/>
                <a:ea typeface="Adobe Gothic Std B" pitchFamily="34" charset="-128"/>
              </a:rPr>
              <a:t>, USHORT </a:t>
            </a:r>
            <a:r>
              <a:rPr lang="en-US" altLang="zh-CN" sz="2800" b="1" dirty="0" err="1" smtClean="0">
                <a:latin typeface="Adobe Gothic Std B" pitchFamily="34" charset="-128"/>
                <a:ea typeface="Adobe Gothic Std B" pitchFamily="34" charset="-128"/>
              </a:rPr>
              <a:t>usNCoils</a:t>
            </a:r>
            <a:r>
              <a:rPr lang="en-US" altLang="zh-CN" sz="2800" b="1" dirty="0" smtClean="0">
                <a:latin typeface="Adobe Gothic Std B" pitchFamily="34" charset="-128"/>
                <a:ea typeface="Adobe Gothic Std B" pitchFamily="34" charset="-128"/>
              </a:rPr>
              <a:t>, </a:t>
            </a:r>
            <a:r>
              <a:rPr lang="en-US" altLang="zh-CN" sz="2800" b="1" dirty="0" err="1" smtClean="0">
                <a:latin typeface="Adobe Gothic Std B" pitchFamily="34" charset="-128"/>
                <a:ea typeface="Adobe Gothic Std B" pitchFamily="34" charset="-128"/>
              </a:rPr>
              <a:t>eMBRegisterMode</a:t>
            </a:r>
            <a:r>
              <a:rPr lang="en-US" altLang="zh-CN" sz="2800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altLang="zh-CN" sz="2800" b="1" dirty="0" err="1" smtClean="0">
                <a:latin typeface="Adobe Gothic Std B" pitchFamily="34" charset="-128"/>
                <a:ea typeface="Adobe Gothic Std B" pitchFamily="34" charset="-128"/>
              </a:rPr>
              <a:t>eMode</a:t>
            </a:r>
            <a:r>
              <a:rPr lang="en-US" altLang="zh-CN" sz="2800" b="1" dirty="0" smtClean="0">
                <a:latin typeface="Adobe Gothic Std B" pitchFamily="34" charset="-128"/>
                <a:ea typeface="Adobe Gothic Std B" pitchFamily="34" charset="-128"/>
              </a:rPr>
              <a:t> )</a:t>
            </a:r>
          </a:p>
          <a:p>
            <a:pPr>
              <a:buNone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 读写线圈回函数</a:t>
            </a:r>
            <a:r>
              <a:rPr lang="zh-CN" altLang="en-US" sz="3600" b="1" i="1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36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pucRegBuffer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为要添加到协议中的数据，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usAddress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为线圈地址，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usNCoils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为要访问线圈的个数，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eMode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为访问类型</a:t>
            </a:r>
            <a:r>
              <a:rPr lang="en-US" altLang="zh-CN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36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MB_REG_READ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为读线圈状态，</a:t>
            </a:r>
            <a:r>
              <a:rPr lang="en-US" altLang="zh-CN" sz="36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MB_REG_WRITE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为写线圈</a:t>
            </a:r>
            <a:r>
              <a:rPr lang="en-US" altLang="zh-CN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36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endParaRPr lang="zh-CN" altLang="en-US" sz="2800" b="1" dirty="0">
              <a:latin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用户应根据要访问的线圈地址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usAddress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将相应线圈的值按顺序添加到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pucRegBuffer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中，或将协议中的数据根据要访问的线圈地址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usAddress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放到相应线圈中。</a:t>
            </a:r>
            <a:endParaRPr lang="en-US" altLang="zh-CN" sz="36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000" b="1" i="1" dirty="0" smtClean="0">
                <a:latin typeface="Adobe Gothic Std B" pitchFamily="34" charset="-128"/>
                <a:ea typeface="Adobe Gothic Std B" pitchFamily="34" charset="-128"/>
              </a:rPr>
              <a:t>(4) </a:t>
            </a:r>
            <a:r>
              <a:rPr lang="en-US" altLang="zh-CN" sz="3000" b="1" i="1" dirty="0" err="1" smtClean="0">
                <a:latin typeface="Adobe Gothic Std B" pitchFamily="34" charset="-128"/>
                <a:ea typeface="Adobe Gothic Std B" pitchFamily="34" charset="-128"/>
              </a:rPr>
              <a:t>eMBErrorCode</a:t>
            </a:r>
            <a:r>
              <a:rPr lang="en-US" altLang="zh-CN" sz="3000" b="1" i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altLang="zh-CN" sz="3000" b="1" i="1" dirty="0" err="1" smtClean="0">
                <a:latin typeface="Adobe Gothic Std B" pitchFamily="34" charset="-128"/>
                <a:ea typeface="Adobe Gothic Std B" pitchFamily="34" charset="-128"/>
              </a:rPr>
              <a:t>eMBRegDiscreteCB</a:t>
            </a:r>
            <a:r>
              <a:rPr lang="en-US" altLang="zh-CN" sz="3000" b="1" i="1" dirty="0" smtClean="0">
                <a:latin typeface="Adobe Gothic Std B" pitchFamily="34" charset="-128"/>
                <a:ea typeface="Adobe Gothic Std B" pitchFamily="34" charset="-128"/>
              </a:rPr>
              <a:t>( UCHAR * </a:t>
            </a:r>
            <a:r>
              <a:rPr lang="en-US" altLang="zh-CN" sz="3000" b="1" i="1" dirty="0" err="1" smtClean="0">
                <a:latin typeface="Adobe Gothic Std B" pitchFamily="34" charset="-128"/>
                <a:ea typeface="Adobe Gothic Std B" pitchFamily="34" charset="-128"/>
              </a:rPr>
              <a:t>pucRegBuffer</a:t>
            </a:r>
            <a:r>
              <a:rPr lang="en-US" altLang="zh-CN" sz="3000" b="1" i="1" dirty="0" smtClean="0">
                <a:latin typeface="Adobe Gothic Std B" pitchFamily="34" charset="-128"/>
                <a:ea typeface="Adobe Gothic Std B" pitchFamily="34" charset="-128"/>
              </a:rPr>
              <a:t>, USHORT </a:t>
            </a:r>
            <a:r>
              <a:rPr lang="en-US" altLang="zh-CN" sz="3000" b="1" i="1" dirty="0" err="1" smtClean="0">
                <a:latin typeface="Adobe Gothic Std B" pitchFamily="34" charset="-128"/>
                <a:ea typeface="Adobe Gothic Std B" pitchFamily="34" charset="-128"/>
              </a:rPr>
              <a:t>usAddress</a:t>
            </a:r>
            <a:r>
              <a:rPr lang="en-US" altLang="zh-CN" sz="3000" b="1" i="1" dirty="0" smtClean="0">
                <a:latin typeface="Adobe Gothic Std B" pitchFamily="34" charset="-128"/>
                <a:ea typeface="Adobe Gothic Std B" pitchFamily="34" charset="-128"/>
              </a:rPr>
              <a:t>, USHORT </a:t>
            </a:r>
            <a:r>
              <a:rPr lang="en-US" altLang="zh-CN" sz="3000" b="1" i="1" dirty="0" err="1" smtClean="0">
                <a:latin typeface="Adobe Gothic Std B" pitchFamily="34" charset="-128"/>
                <a:ea typeface="Adobe Gothic Std B" pitchFamily="34" charset="-128"/>
              </a:rPr>
              <a:t>usNDiscrete</a:t>
            </a:r>
            <a:r>
              <a:rPr lang="en-US" altLang="zh-CN" sz="3000" b="1" i="1" dirty="0" smtClean="0">
                <a:latin typeface="Adobe Gothic Std B" pitchFamily="34" charset="-128"/>
                <a:ea typeface="Adobe Gothic Std B" pitchFamily="34" charset="-128"/>
              </a:rPr>
              <a:t> )</a:t>
            </a:r>
            <a:endParaRPr lang="zh-CN" altLang="en-US" sz="3000" b="1" i="1" dirty="0">
              <a:latin typeface="Adobe Gothic Std B" pitchFamily="34" charset="-128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sz="3600" b="1" dirty="0" err="1" smtClean="0">
                <a:latin typeface="宋体" pitchFamily="2" charset="-122"/>
                <a:ea typeface="宋体" pitchFamily="2" charset="-122"/>
              </a:rPr>
              <a:t>FreeModbus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一个奥地利人写的</a:t>
            </a:r>
            <a:r>
              <a:rPr lang="en-US" altLang="zh-CN" sz="3600" b="1" dirty="0" err="1" smtClean="0">
                <a:latin typeface="宋体" pitchFamily="2" charset="-122"/>
                <a:ea typeface="宋体" pitchFamily="2" charset="-122"/>
              </a:rPr>
              <a:t>Modbus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协议。它是一个针对嵌入式应用的一个免费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自由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的通用</a:t>
            </a:r>
            <a:r>
              <a:rPr lang="en-US" altLang="zh-CN" sz="3600" b="1" dirty="0" err="1" smtClean="0">
                <a:latin typeface="宋体" pitchFamily="2" charset="-122"/>
                <a:ea typeface="宋体" pitchFamily="2" charset="-122"/>
              </a:rPr>
              <a:t>Modbus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协议的移植。</a:t>
            </a:r>
            <a:r>
              <a:rPr lang="en-US" altLang="zh-CN" sz="3600" b="1" dirty="0" err="1" smtClean="0">
                <a:latin typeface="宋体" pitchFamily="2" charset="-122"/>
                <a:ea typeface="宋体" pitchFamily="2" charset="-122"/>
              </a:rPr>
              <a:t>Modbus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是一个工业制造环境中应用的一个通用协议。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3600" b="1" dirty="0" err="1" smtClean="0">
                <a:latin typeface="宋体" pitchFamily="2" charset="-122"/>
                <a:ea typeface="宋体" pitchFamily="2" charset="-122"/>
              </a:rPr>
              <a:t>Modbus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通信协议栈包括两层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3600" b="1" dirty="0" err="1" smtClean="0">
                <a:latin typeface="宋体" pitchFamily="2" charset="-122"/>
                <a:ea typeface="宋体" pitchFamily="2" charset="-122"/>
              </a:rPr>
              <a:t>Modbus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应用层协议，该层定义了数据格式和功能，另外一层是网络层。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480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FreeModbus</a:t>
            </a:r>
            <a:r>
              <a:rPr lang="zh-CN" altLang="en-US" sz="4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的简介</a:t>
            </a:r>
            <a:endParaRPr lang="zh-CN" altLang="en-US" sz="4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3"/>
            <a:ext cx="8229600" cy="4032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读离散线圈回函数</a:t>
            </a:r>
            <a:r>
              <a:rPr lang="zh-CN" altLang="en-US" sz="3600" b="1" i="1" dirty="0" smtClean="0">
                <a:latin typeface="宋体" pitchFamily="2" charset="-122"/>
                <a:ea typeface="宋体" pitchFamily="2" charset="-122"/>
              </a:rPr>
              <a:t>。*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pucRegBuffer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为要添加到协议中的数据，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usAddress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为线圈地址，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usNDiscrete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为要访问线圈的个数。用户应根据要访问的线圈地址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usAddress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将相应线圈的值按顺序添加到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pucRegBuffer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中。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1079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 用户只需在主函数中调用协议初始化代码，及消息处理函数即可。需用户调用的函数有如下几个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200" b="1" i="1" dirty="0" smtClean="0"/>
              <a:t>(1) </a:t>
            </a:r>
            <a:r>
              <a:rPr lang="en-US" altLang="zh-CN" sz="3200" b="1" i="1" dirty="0" err="1" smtClean="0"/>
              <a:t>eMBErrorCode</a:t>
            </a:r>
            <a:r>
              <a:rPr lang="en-US" altLang="zh-CN" sz="3200" b="1" i="1" dirty="0" smtClean="0"/>
              <a:t> </a:t>
            </a:r>
            <a:r>
              <a:rPr lang="en-US" altLang="zh-CN" sz="3200" b="1" i="1" dirty="0" err="1" smtClean="0"/>
              <a:t>eMBInit</a:t>
            </a:r>
            <a:r>
              <a:rPr lang="en-US" altLang="zh-CN" sz="3200" b="1" i="1" dirty="0" smtClean="0"/>
              <a:t>( </a:t>
            </a:r>
            <a:r>
              <a:rPr lang="en-US" altLang="zh-CN" sz="3200" b="1" i="1" dirty="0" err="1" smtClean="0"/>
              <a:t>eMBMode</a:t>
            </a:r>
            <a:r>
              <a:rPr lang="en-US" altLang="zh-CN" sz="3200" b="1" i="1" dirty="0" smtClean="0"/>
              <a:t> </a:t>
            </a:r>
            <a:r>
              <a:rPr lang="en-US" altLang="zh-CN" sz="3200" b="1" i="1" dirty="0" err="1" smtClean="0"/>
              <a:t>eMode</a:t>
            </a:r>
            <a:r>
              <a:rPr lang="en-US" altLang="zh-CN" sz="3200" b="1" i="1" dirty="0" smtClean="0"/>
              <a:t>, UCHAR </a:t>
            </a:r>
            <a:r>
              <a:rPr lang="en-US" altLang="zh-CN" sz="3200" b="1" i="1" dirty="0" err="1" smtClean="0"/>
              <a:t>ucSlaveAddress</a:t>
            </a:r>
            <a:r>
              <a:rPr lang="en-US" altLang="zh-CN" sz="3200" b="1" i="1" dirty="0" smtClean="0"/>
              <a:t>, UCHAR </a:t>
            </a:r>
            <a:r>
              <a:rPr lang="en-US" altLang="zh-CN" sz="3200" b="1" i="1" dirty="0" err="1" smtClean="0"/>
              <a:t>ucPort</a:t>
            </a:r>
            <a:r>
              <a:rPr lang="en-US" altLang="zh-CN" sz="3200" b="1" i="1" dirty="0" smtClean="0"/>
              <a:t>, ULONG </a:t>
            </a:r>
            <a:r>
              <a:rPr lang="en-US" altLang="zh-CN" sz="3200" b="1" i="1" dirty="0" err="1" smtClean="0"/>
              <a:t>ulBaudRate</a:t>
            </a:r>
            <a:r>
              <a:rPr lang="en-US" altLang="zh-CN" sz="3200" b="1" i="1" dirty="0" smtClean="0"/>
              <a:t>, </a:t>
            </a:r>
            <a:r>
              <a:rPr lang="en-US" altLang="zh-CN" sz="3200" b="1" i="1" dirty="0" err="1" smtClean="0"/>
              <a:t>eMBParity</a:t>
            </a:r>
            <a:r>
              <a:rPr lang="en-US" altLang="zh-CN" sz="3200" b="1" i="1" dirty="0" smtClean="0"/>
              <a:t> </a:t>
            </a:r>
            <a:r>
              <a:rPr lang="en-US" altLang="zh-CN" sz="3200" b="1" i="1" dirty="0" err="1" smtClean="0"/>
              <a:t>eParity</a:t>
            </a:r>
            <a:r>
              <a:rPr lang="en-US" altLang="zh-CN" sz="3200" b="1" i="1" dirty="0" smtClean="0"/>
              <a:t> )</a:t>
            </a:r>
            <a:endParaRPr lang="zh-CN" altLang="en-US" sz="3200" b="1" i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</a:t>
            </a:r>
            <a:r>
              <a:rPr lang="zh-CN" altLang="en-US" sz="4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应用层初始化及协议访问</a:t>
            </a:r>
            <a:endParaRPr lang="zh-CN" altLang="en-US" sz="4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协议初始化函数。</a:t>
            </a:r>
            <a:r>
              <a:rPr lang="en-US" altLang="zh-CN" sz="36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eMode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为所要使用的模式，用户可选</a:t>
            </a:r>
            <a:r>
              <a:rPr lang="en-US" altLang="zh-CN" sz="3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MB_RTU(RTU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模式</a:t>
            </a:r>
            <a:r>
              <a:rPr lang="en-US" altLang="zh-CN" sz="3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3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MB_ASCII(ASCII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模式</a:t>
            </a:r>
            <a:r>
              <a:rPr lang="en-US" altLang="zh-CN" sz="3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3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MB_TCP(TCP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模式</a:t>
            </a:r>
            <a:r>
              <a:rPr lang="en-US" altLang="zh-CN" sz="3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;</a:t>
            </a:r>
            <a:r>
              <a:rPr lang="en-US" altLang="zh-CN" sz="36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ucSlaveAddress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为从机地址，用户根据需要，取值为</a:t>
            </a: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1~247</a:t>
            </a:r>
            <a:r>
              <a:rPr lang="en-US" altLang="zh-CN" sz="3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为广播地址，</a:t>
            </a:r>
            <a:r>
              <a:rPr lang="en-US" altLang="zh-CN" sz="3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248~255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协议保留</a:t>
            </a:r>
            <a:r>
              <a:rPr lang="en-US" altLang="zh-CN" sz="3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;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ulBaudRate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为通信波特率，用户根据需要选用，但务必使主机能支持此波特率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eParity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为校验方式，用户根据需要选用，但务必使主机能支持此校验方式。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000" b="1" i="1" dirty="0" smtClean="0">
                <a:latin typeface="Adobe Gothic Std B" pitchFamily="34" charset="-128"/>
                <a:ea typeface="Adobe Gothic Std B" pitchFamily="34" charset="-128"/>
              </a:rPr>
              <a:t>(2) </a:t>
            </a:r>
            <a:r>
              <a:rPr lang="en-US" altLang="zh-CN" sz="3000" b="1" i="1" dirty="0" err="1" smtClean="0">
                <a:latin typeface="Adobe Gothic Std B" pitchFamily="34" charset="-128"/>
                <a:ea typeface="Adobe Gothic Std B" pitchFamily="34" charset="-128"/>
              </a:rPr>
              <a:t>eMBErrorCode</a:t>
            </a:r>
            <a:r>
              <a:rPr lang="en-US" altLang="zh-CN" sz="3000" b="1" i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altLang="zh-CN" sz="3000" b="1" i="1" dirty="0" err="1" smtClean="0">
                <a:latin typeface="Adobe Gothic Std B" pitchFamily="34" charset="-128"/>
                <a:ea typeface="Adobe Gothic Std B" pitchFamily="34" charset="-128"/>
              </a:rPr>
              <a:t>eMBSetSlaveID</a:t>
            </a:r>
            <a:r>
              <a:rPr lang="en-US" altLang="zh-CN" sz="3000" b="1" i="1" dirty="0" smtClean="0">
                <a:latin typeface="Adobe Gothic Std B" pitchFamily="34" charset="-128"/>
                <a:ea typeface="Adobe Gothic Std B" pitchFamily="34" charset="-128"/>
              </a:rPr>
              <a:t>( UCHAR </a:t>
            </a:r>
            <a:r>
              <a:rPr lang="en-US" altLang="zh-CN" sz="3000" b="1" i="1" dirty="0" err="1" smtClean="0">
                <a:latin typeface="Adobe Gothic Std B" pitchFamily="34" charset="-128"/>
                <a:ea typeface="Adobe Gothic Std B" pitchFamily="34" charset="-128"/>
              </a:rPr>
              <a:t>ucSlaveID</a:t>
            </a:r>
            <a:r>
              <a:rPr lang="en-US" altLang="zh-CN" sz="3000" b="1" i="1" dirty="0" smtClean="0">
                <a:latin typeface="Adobe Gothic Std B" pitchFamily="34" charset="-128"/>
                <a:ea typeface="Adobe Gothic Std B" pitchFamily="34" charset="-128"/>
              </a:rPr>
              <a:t>, BOOL </a:t>
            </a:r>
            <a:r>
              <a:rPr lang="en-US" altLang="zh-CN" sz="3000" b="1" i="1" dirty="0" err="1" smtClean="0">
                <a:latin typeface="Adobe Gothic Std B" pitchFamily="34" charset="-128"/>
                <a:ea typeface="Adobe Gothic Std B" pitchFamily="34" charset="-128"/>
              </a:rPr>
              <a:t>xIsRunning</a:t>
            </a:r>
            <a:r>
              <a:rPr lang="en-US" altLang="zh-CN" sz="3000" b="1" i="1" dirty="0" smtClean="0">
                <a:latin typeface="Adobe Gothic Std B" pitchFamily="34" charset="-128"/>
                <a:ea typeface="Adobe Gothic Std B" pitchFamily="34" charset="-128"/>
              </a:rPr>
              <a:t>, UCHAR const *</a:t>
            </a:r>
            <a:r>
              <a:rPr lang="en-US" altLang="zh-CN" sz="3000" b="1" i="1" dirty="0" err="1" smtClean="0">
                <a:latin typeface="Adobe Gothic Std B" pitchFamily="34" charset="-128"/>
                <a:ea typeface="Adobe Gothic Std B" pitchFamily="34" charset="-128"/>
              </a:rPr>
              <a:t>pucAdditional</a:t>
            </a:r>
            <a:r>
              <a:rPr lang="en-US" altLang="zh-CN" sz="3000" b="1" i="1" dirty="0" smtClean="0">
                <a:latin typeface="Adobe Gothic Std B" pitchFamily="34" charset="-128"/>
                <a:ea typeface="Adobe Gothic Std B" pitchFamily="34" charset="-128"/>
              </a:rPr>
              <a:t>, USHORT </a:t>
            </a:r>
            <a:r>
              <a:rPr lang="en-US" altLang="zh-CN" sz="3000" b="1" i="1" dirty="0" err="1" smtClean="0">
                <a:latin typeface="Adobe Gothic Std B" pitchFamily="34" charset="-128"/>
                <a:ea typeface="Adobe Gothic Std B" pitchFamily="34" charset="-128"/>
              </a:rPr>
              <a:t>usAdditionalLen</a:t>
            </a:r>
            <a:r>
              <a:rPr lang="en-US" altLang="zh-CN" sz="3000" b="1" i="1" dirty="0" smtClean="0">
                <a:latin typeface="Adobe Gothic Std B" pitchFamily="34" charset="-128"/>
                <a:ea typeface="Adobe Gothic Std B" pitchFamily="34" charset="-128"/>
              </a:rPr>
              <a:t> )</a:t>
            </a:r>
            <a:endParaRPr lang="zh-CN" altLang="en-US" sz="3000" b="1" i="1" dirty="0">
              <a:latin typeface="Adobe Gothic Std B" pitchFamily="34" charset="-128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从机</a:t>
            </a:r>
            <a:r>
              <a:rPr lang="en-US" altLang="zh-CN" sz="36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设置函数。注意，</a:t>
            </a:r>
            <a:r>
              <a:rPr lang="en-US" altLang="zh-CN" sz="36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表示的是设备的类型，不同于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ucSlaveAddress</a:t>
            </a:r>
            <a:r>
              <a:rPr lang="en-US" altLang="zh-CN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从机地址</a:t>
            </a:r>
            <a:r>
              <a:rPr lang="en-US" altLang="zh-CN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。对同一通讯系统中，可以有相同的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ucSlaveID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，但不可以有相同的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ucSlaveAddress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ucSlaveID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为一字节的设备</a:t>
            </a:r>
            <a:r>
              <a:rPr lang="en-US" altLang="zh-CN" sz="36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号</a:t>
            </a:r>
            <a:r>
              <a:rPr lang="en-US" altLang="zh-CN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xIsRunning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为设备的运行状态，</a:t>
            </a:r>
            <a:r>
              <a:rPr lang="en-US" altLang="zh-CN" sz="36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0xFF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为运行，</a:t>
            </a:r>
            <a:r>
              <a:rPr lang="en-US" altLang="zh-CN" sz="36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0x00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为停止</a:t>
            </a:r>
            <a:r>
              <a:rPr lang="en-US" altLang="zh-CN" sz="3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  <a:endParaRPr lang="zh-CN" altLang="en-US" sz="3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pucAdditional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为设备的附加描述，根据需要添加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usAdditionalLen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为附加描述的长度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按字节计算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。此函数不是必须调用的。但当一个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Modbus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通讯系统中有不同种设备时，应调用此函数添加对应设备的描述。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352839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3600" dirty="0" smtClean="0">
                <a:latin typeface="Adobe Gothic Std B" pitchFamily="34" charset="-128"/>
                <a:ea typeface="Adobe Gothic Std B" pitchFamily="34" charset="-128"/>
              </a:rPr>
              <a:t>(3) </a:t>
            </a:r>
            <a:r>
              <a:rPr lang="en-US" altLang="zh-CN" sz="3600" dirty="0" err="1" smtClean="0">
                <a:latin typeface="Adobe Gothic Std B" pitchFamily="34" charset="-128"/>
                <a:ea typeface="Adobe Gothic Std B" pitchFamily="34" charset="-128"/>
              </a:rPr>
              <a:t>eMBErrorCode</a:t>
            </a:r>
            <a:r>
              <a:rPr lang="en-US" altLang="zh-CN" sz="36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altLang="zh-CN" sz="3600" dirty="0" err="1" smtClean="0">
                <a:latin typeface="Adobe Gothic Std B" pitchFamily="34" charset="-128"/>
                <a:ea typeface="Adobe Gothic Std B" pitchFamily="34" charset="-128"/>
              </a:rPr>
              <a:t>eMBPoll</a:t>
            </a:r>
            <a:r>
              <a:rPr lang="en-US" altLang="zh-CN" sz="3600" dirty="0" smtClean="0">
                <a:latin typeface="Adobe Gothic Std B" pitchFamily="34" charset="-128"/>
                <a:ea typeface="Adobe Gothic Std B" pitchFamily="34" charset="-128"/>
              </a:rPr>
              <a:t>( void )</a:t>
            </a:r>
          </a:p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轮询事件查询处理函数。用户需在主循环中调用此函数。对于使用操作系统的程序，应单独创建一个任务，使操作系统能周期调用此函数。</a:t>
            </a:r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2132856"/>
            <a:ext cx="8229600" cy="28117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4000" b="1" dirty="0" smtClean="0">
                <a:latin typeface="宋体" pitchFamily="2" charset="-122"/>
                <a:ea typeface="宋体" pitchFamily="2" charset="-122"/>
              </a:rPr>
              <a:t>概述</a:t>
            </a:r>
            <a:endParaRPr lang="en-US" altLang="zh-CN" sz="40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4000" b="1" dirty="0" smtClean="0">
                <a:latin typeface="宋体" pitchFamily="2" charset="-122"/>
                <a:ea typeface="宋体" pitchFamily="2" charset="-122"/>
              </a:rPr>
              <a:t>硬件设计</a:t>
            </a:r>
            <a:endParaRPr lang="en-US" altLang="zh-CN" sz="40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4000" b="1" dirty="0" smtClean="0">
                <a:latin typeface="宋体" pitchFamily="2" charset="-122"/>
                <a:ea typeface="宋体" pitchFamily="2" charset="-122"/>
              </a:rPr>
              <a:t>软件设计</a:t>
            </a:r>
            <a:endParaRPr lang="zh-CN" altLang="en-US" sz="4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       </a:t>
            </a:r>
            <a:r>
              <a:rPr lang="en-US" altLang="zh-CN" sz="4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STM32 RS485 </a:t>
            </a:r>
            <a:r>
              <a:rPr lang="zh-CN" altLang="en-US" sz="4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串口通讯</a:t>
            </a:r>
            <a:endParaRPr lang="zh-CN" altLang="en-US" sz="4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4200" b="1" dirty="0" smtClean="0">
                <a:latin typeface="宋体" pitchFamily="2" charset="-122"/>
                <a:ea typeface="宋体" pitchFamily="2" charset="-122"/>
              </a:rPr>
              <a:t>RS485 </a:t>
            </a:r>
            <a:r>
              <a:rPr lang="zh-CN" altLang="en-US" sz="4200" b="1" dirty="0" smtClean="0">
                <a:latin typeface="宋体" pitchFamily="2" charset="-122"/>
                <a:ea typeface="宋体" pitchFamily="2" charset="-122"/>
              </a:rPr>
              <a:t>串口通讯</a:t>
            </a:r>
            <a:endParaRPr lang="en-US" altLang="zh-CN" sz="4200" b="1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4200" b="1" dirty="0" smtClean="0">
                <a:latin typeface="宋体" pitchFamily="2" charset="-122"/>
                <a:ea typeface="宋体" pitchFamily="2" charset="-122"/>
              </a:rPr>
              <a:t> RS-485 </a:t>
            </a:r>
            <a:r>
              <a:rPr lang="zh-CN" altLang="en-US" sz="4200" b="1" dirty="0" smtClean="0">
                <a:latin typeface="宋体" pitchFamily="2" charset="-122"/>
                <a:ea typeface="宋体" pitchFamily="2" charset="-122"/>
              </a:rPr>
              <a:t>接口具有良好的抗噪声干扰长的传输距离和多站能力等。上述优点就使其成为首选的串行接口。 因为工业 </a:t>
            </a:r>
            <a:r>
              <a:rPr lang="en-US" altLang="zh-CN" sz="4200" b="1" dirty="0" smtClean="0">
                <a:latin typeface="宋体" pitchFamily="2" charset="-122"/>
                <a:ea typeface="宋体" pitchFamily="2" charset="-122"/>
              </a:rPr>
              <a:t>RS485 </a:t>
            </a:r>
            <a:r>
              <a:rPr lang="zh-CN" altLang="en-US" sz="4200" b="1" dirty="0" smtClean="0">
                <a:latin typeface="宋体" pitchFamily="2" charset="-122"/>
                <a:ea typeface="宋体" pitchFamily="2" charset="-122"/>
              </a:rPr>
              <a:t>通讯接口组成的半双工网络，一般只需二根连线，所以工业 </a:t>
            </a:r>
            <a:r>
              <a:rPr lang="en-US" altLang="zh-CN" sz="4200" b="1" dirty="0" smtClean="0">
                <a:latin typeface="宋体" pitchFamily="2" charset="-122"/>
                <a:ea typeface="宋体" pitchFamily="2" charset="-122"/>
              </a:rPr>
              <a:t>RS485 </a:t>
            </a:r>
            <a:r>
              <a:rPr lang="zh-CN" altLang="en-US" sz="4200" b="1" dirty="0" smtClean="0">
                <a:latin typeface="宋体" pitchFamily="2" charset="-122"/>
                <a:ea typeface="宋体" pitchFamily="2" charset="-122"/>
              </a:rPr>
              <a:t>通讯接口均采用屏蔽双绞线传输。</a:t>
            </a:r>
            <a:endParaRPr lang="zh-CN" altLang="en-US" sz="4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概述</a:t>
            </a:r>
            <a:endParaRPr lang="zh-CN" altLang="en-US" sz="4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107912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在这里使用的串口通讯芯片是常规芯片 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MXA485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RS485 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串口通讯电路是</a:t>
            </a:r>
          </a:p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一个很成熟的电路，电路大家都熟悉了（参考原理图纸）。从图中可以看出芯片 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1#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管脚是数据接收端，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4#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管脚是数据发送端；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2#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3#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管脚是发送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接收状态转换控制端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44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4400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4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硬件设计</a:t>
            </a:r>
            <a:r>
              <a:rPr lang="en-US" altLang="zh-CN" sz="4400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4400" dirty="0" smtClean="0">
                <a:latin typeface="宋体" pitchFamily="2" charset="-122"/>
                <a:ea typeface="宋体" pitchFamily="2" charset="-122"/>
              </a:rPr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556792"/>
            <a:ext cx="8075240" cy="43924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sz="3600" b="1" dirty="0" err="1" smtClean="0">
                <a:latin typeface="宋体" pitchFamily="2" charset="-122"/>
                <a:ea typeface="宋体" pitchFamily="2" charset="-122"/>
              </a:rPr>
              <a:t>FreeMODBUS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提供了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RTU/ASCII 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传输模式及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TCP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协议支持。</a:t>
            </a:r>
            <a:r>
              <a:rPr lang="en-US" altLang="zh-CN" sz="3600" b="1" dirty="0" err="1" smtClean="0">
                <a:latin typeface="宋体" pitchFamily="2" charset="-122"/>
                <a:ea typeface="宋体" pitchFamily="2" charset="-122"/>
              </a:rPr>
              <a:t>FreeModbus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遵循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BSD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许可证，意味着用户可以将</a:t>
            </a:r>
            <a:r>
              <a:rPr lang="en-US" altLang="zh-CN" sz="3600" b="1" dirty="0" err="1" smtClean="0">
                <a:latin typeface="宋体" pitchFamily="2" charset="-122"/>
                <a:ea typeface="宋体" pitchFamily="2" charset="-122"/>
              </a:rPr>
              <a:t>FreeModbus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应用于商业环境中。目前版本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FreeModbus-V1.5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提供如下的功能支持：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u"/>
            </a:pPr>
            <a:endParaRPr lang="zh-CN" altLang="en-US" sz="3600" b="1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in7我的文档-桌面-收藏夹\Desktop\QQ截图20160604170748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862470"/>
            <a:ext cx="7344815" cy="5158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2204864"/>
            <a:ext cx="7294512" cy="36038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RS485 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通讯程序中我们采用 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PA</a:t>
            </a:r>
          </a:p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端口进行串口通讯；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PA2 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端口接 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TX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PA3 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端口接 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RX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，状态转换控制线连接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PE5 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端口。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908720"/>
            <a:ext cx="8013576" cy="1143000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软件设计</a:t>
            </a:r>
            <a:endParaRPr lang="zh-CN" altLang="en-US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首先在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main.c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中，通过调用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eMBInit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进行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FreeModbus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的初始化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初始化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RTU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模式、初始化从机地址、设置波特率及校验格式）</a:t>
            </a:r>
            <a:r>
              <a:rPr lang="en-US" altLang="zh-CN" sz="3600" b="1" dirty="0" err="1" smtClean="0">
                <a:latin typeface="宋体" pitchFamily="2" charset="-122"/>
                <a:ea typeface="宋体" pitchFamily="2" charset="-122"/>
              </a:rPr>
              <a:t>eg: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eMBInit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(MB_RTU, 0x01, 0x02, 9600, MB_PAR_NONE); 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然后调用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eMBEnable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3600" b="1" i="1" dirty="0" smtClean="0">
                <a:latin typeface="宋体" pitchFamily="2" charset="-122"/>
                <a:ea typeface="宋体" pitchFamily="2" charset="-122"/>
              </a:rPr>
              <a:t>使能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FreeModbus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600" b="1" i="1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while	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里面为通过按键给地址匹配上的从机发送数据（首先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PE5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置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表示处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968552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于发送状态，延时后通过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USART2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给从机发送数据。发送完后拉低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PE5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使其处于接收状态，以便接收从机反馈的信息。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通过调用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portserial.c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中的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void</a:t>
            </a:r>
          </a:p>
          <a:p>
            <a:pPr>
              <a:buNone/>
            </a:pP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vMBPortSerialEnable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( BOOL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xRxEnable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, BOOL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xTxEnable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 ){}</a:t>
            </a:r>
            <a:endParaRPr lang="zh-CN" altLang="en-US" sz="3600" b="1" i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824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 控制接收和发送状态</a:t>
            </a:r>
            <a:r>
              <a:rPr lang="zh-CN" altLang="en-US" sz="3600" b="1" i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xRxEnable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接收使能，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xTxEnable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发送使能</a:t>
            </a:r>
            <a:r>
              <a:rPr lang="zh-CN" altLang="en-US" sz="3600" b="1" i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3600" b="1" i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通过调用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BOOLxMBPortSerialInit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( UCHAR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ucPORT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, ULONG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ulBaudRate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, UCHAR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ucDataBits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eMBParity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eParity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 )</a:t>
            </a:r>
          </a:p>
          <a:p>
            <a:pPr>
              <a:buNone/>
            </a:pP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{}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进行串口的初始化以及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PE5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的配置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4400" y="90872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通过调用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BOOLxMBPortSerialPutByte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( CHAR </a:t>
            </a:r>
            <a:r>
              <a:rPr lang="en-US" altLang="zh-CN" sz="3600" b="1" i="1" dirty="0" err="1" smtClean="0">
                <a:latin typeface="宋体" pitchFamily="2" charset="-122"/>
                <a:ea typeface="宋体" pitchFamily="2" charset="-122"/>
              </a:rPr>
              <a:t>ucByte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 ){}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进行串口数据的发送。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 从机进行数据的接收，接收到数据后控制灯闪烁。然后，从机把接收到的数据通过</a:t>
            </a:r>
            <a:r>
              <a:rPr lang="en-US" altLang="zh-CN" sz="3600" b="1" i="1" dirty="0" smtClean="0">
                <a:latin typeface="宋体" pitchFamily="2" charset="-122"/>
                <a:ea typeface="宋体" pitchFamily="2" charset="-122"/>
              </a:rPr>
              <a:t>USART2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反馈给主机，控制主机灯闪烁。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59632" y="2492896"/>
          <a:ext cx="6294120" cy="365760"/>
        </p:xfrm>
        <a:graphic>
          <a:graphicData uri="http://schemas.openxmlformats.org/drawingml/2006/table">
            <a:tbl>
              <a:tblPr firstCol="1" lastCol="1">
                <a:tableStyleId>{2D5ABB26-0587-4C30-8999-92F81FD0307C}</a:tableStyleId>
              </a:tblPr>
              <a:tblGrid>
                <a:gridCol w="6294120"/>
              </a:tblGrid>
              <a:tr h="335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39551" y="260649"/>
          <a:ext cx="8208915" cy="60486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36305"/>
                <a:gridCol w="2736305"/>
                <a:gridCol w="2736305"/>
              </a:tblGrid>
              <a:tr h="403245"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是否支持</a:t>
                      </a: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主机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否</a:t>
                      </a: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US"/>
                        <a:t>Slave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从机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US"/>
                        <a:t>MB_RTU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RTU</a:t>
                      </a:r>
                      <a:r>
                        <a:rPr lang="zh-CN" altLang="en-US"/>
                        <a:t>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US"/>
                        <a:t>MB_ASCII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ASCII</a:t>
                      </a:r>
                      <a:r>
                        <a:rPr lang="zh-CN" altLang="en-US"/>
                        <a:t>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US"/>
                        <a:t>MB_TCP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TCP</a:t>
                      </a:r>
                      <a:r>
                        <a:rPr lang="zh-CN" altLang="en-US"/>
                        <a:t>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US"/>
                        <a:t>0x01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读线圈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US"/>
                        <a:t>0x02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读离散输入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US"/>
                        <a:t>0x03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读保持寄存器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US"/>
                        <a:t>0x04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读输入寄存器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US"/>
                        <a:t>0x05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写单个线圈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US" dirty="0"/>
                        <a:t>0x06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写单个寄存器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US"/>
                        <a:t>0x07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读异常状态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否</a:t>
                      </a: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US" dirty="0"/>
                        <a:t>0x08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诊断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否</a:t>
                      </a:r>
                    </a:p>
                  </a:txBody>
                  <a:tcPr anchor="ctr"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US"/>
                        <a:t>0x0B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获取事件计数器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3568" y="548683"/>
          <a:ext cx="7848873" cy="52649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16291"/>
                <a:gridCol w="2616291"/>
                <a:gridCol w="2616291"/>
              </a:tblGrid>
              <a:tr h="420447">
                <a:tc>
                  <a:txBody>
                    <a:bodyPr/>
                    <a:lstStyle/>
                    <a:p>
                      <a:r>
                        <a:rPr lang="en-US" dirty="0"/>
                        <a:t>0x0C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获取事件记录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否</a:t>
                      </a:r>
                    </a:p>
                  </a:txBody>
                  <a:tcPr anchor="ctr"/>
                </a:tc>
              </a:tr>
              <a:tr h="420447">
                <a:tc>
                  <a:txBody>
                    <a:bodyPr/>
                    <a:lstStyle/>
                    <a:p>
                      <a:r>
                        <a:rPr lang="en-US"/>
                        <a:t>0x0F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写多个线圈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/>
                </a:tc>
              </a:tr>
              <a:tr h="420447">
                <a:tc>
                  <a:txBody>
                    <a:bodyPr/>
                    <a:lstStyle/>
                    <a:p>
                      <a:r>
                        <a:rPr lang="en-US" dirty="0"/>
                        <a:t>0x10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写多个寄存器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/>
                </a:tc>
              </a:tr>
              <a:tr h="420447"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报告从机</a:t>
                      </a:r>
                      <a:r>
                        <a:rPr lang="en-US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/>
                </a:tc>
              </a:tr>
              <a:tr h="420447">
                <a:tc>
                  <a:txBody>
                    <a:bodyPr/>
                    <a:lstStyle/>
                    <a:p>
                      <a:r>
                        <a:rPr lang="en-US"/>
                        <a:t>0x14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读文件记录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否</a:t>
                      </a:r>
                    </a:p>
                  </a:txBody>
                  <a:tcPr anchor="ctr"/>
                </a:tc>
              </a:tr>
              <a:tr h="420447">
                <a:tc>
                  <a:txBody>
                    <a:bodyPr/>
                    <a:lstStyle/>
                    <a:p>
                      <a:r>
                        <a:rPr lang="en-US"/>
                        <a:t>0x15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写文件记录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否</a:t>
                      </a:r>
                    </a:p>
                  </a:txBody>
                  <a:tcPr anchor="ctr"/>
                </a:tc>
              </a:tr>
              <a:tr h="420447">
                <a:tc>
                  <a:txBody>
                    <a:bodyPr/>
                    <a:lstStyle/>
                    <a:p>
                      <a:r>
                        <a:rPr lang="en-US"/>
                        <a:t>0x16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屏蔽写寄存器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否</a:t>
                      </a:r>
                    </a:p>
                  </a:txBody>
                  <a:tcPr anchor="ctr"/>
                </a:tc>
              </a:tr>
              <a:tr h="420447">
                <a:tc>
                  <a:txBody>
                    <a:bodyPr/>
                    <a:lstStyle/>
                    <a:p>
                      <a:r>
                        <a:rPr lang="en-US"/>
                        <a:t>0x17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读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写多个寄存器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/>
                </a:tc>
              </a:tr>
              <a:tr h="420447">
                <a:tc>
                  <a:txBody>
                    <a:bodyPr/>
                    <a:lstStyle/>
                    <a:p>
                      <a:r>
                        <a:rPr lang="en-US"/>
                        <a:t>0x18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写</a:t>
                      </a:r>
                      <a:r>
                        <a:rPr lang="en-US"/>
                        <a:t>FIFO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否</a:t>
                      </a:r>
                    </a:p>
                  </a:txBody>
                  <a:tcPr anchor="ctr"/>
                </a:tc>
              </a:tr>
              <a:tr h="420447">
                <a:tc>
                  <a:txBody>
                    <a:bodyPr/>
                    <a:lstStyle/>
                    <a:p>
                      <a:r>
                        <a:rPr lang="en-US"/>
                        <a:t>0x2B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封装接口传输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否</a:t>
                      </a:r>
                    </a:p>
                  </a:txBody>
                  <a:tcPr anchor="ctr"/>
                </a:tc>
              </a:tr>
              <a:tr h="631667">
                <a:tc>
                  <a:txBody>
                    <a:bodyPr/>
                    <a:lstStyle/>
                    <a:p>
                      <a:r>
                        <a:rPr lang="en-US"/>
                        <a:t>0x2B/0x0D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CANopen</a:t>
                      </a:r>
                      <a:r>
                        <a:rPr lang="zh-CN" altLang="en-US"/>
                        <a:t>参考请求与应答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否</a:t>
                      </a:r>
                    </a:p>
                  </a:txBody>
                  <a:tcPr anchor="ctr"/>
                </a:tc>
              </a:tr>
              <a:tr h="420447">
                <a:tc>
                  <a:txBody>
                    <a:bodyPr/>
                    <a:lstStyle/>
                    <a:p>
                      <a:r>
                        <a:rPr lang="en-US"/>
                        <a:t>0x2B/0x0E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读设备身份表示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2564904"/>
            <a:ext cx="7618040" cy="25957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4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物理层接口文件的修改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 应用层回函数的修改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 应用层初始化及协议访问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STM32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上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FreeModbus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的移植 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首先在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  <a:hlinkClick r:id="rId2"/>
              </a:rPr>
              <a:t>http://www.freemodbus.org/index.php?idx=5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下载最新的版本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  <a:hlinkClick r:id="rId3"/>
              </a:rPr>
              <a:t>freemodbus-v1.5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  </a:t>
            </a:r>
            <a:endParaRPr lang="en-US" altLang="zh-CN" sz="3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解压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  <a:hlinkClick r:id="rId3"/>
              </a:rPr>
              <a:t>freemodbus-v1.5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，目录结构很清晰，主要有四个文件件，分别是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demo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3600" b="1" dirty="0" err="1" smtClean="0">
                <a:latin typeface="宋体" pitchFamily="2" charset="-122"/>
                <a:ea typeface="宋体" pitchFamily="2" charset="-122"/>
              </a:rPr>
              <a:t>modbus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tools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doc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5696" y="692696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宋体" pitchFamily="2" charset="-122"/>
                <a:ea typeface="宋体" pitchFamily="2" charset="-122"/>
              </a:rPr>
              <a:t>    准备工作</a:t>
            </a:r>
            <a:endParaRPr lang="zh-CN" altLang="en-US" sz="48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412775"/>
            <a:ext cx="7992888" cy="4032449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其中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tools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为上位机测试</a:t>
            </a:r>
            <a:r>
              <a:rPr lang="en-US" altLang="zh-CN" sz="3600" b="1" dirty="0" err="1" smtClean="0">
                <a:latin typeface="宋体" pitchFamily="2" charset="-122"/>
                <a:ea typeface="宋体" pitchFamily="2" charset="-122"/>
              </a:rPr>
              <a:t>modbus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程序，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doc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为一些说明文件。有用的是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demo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以及</a:t>
            </a:r>
            <a:r>
              <a:rPr lang="en-US" altLang="zh-CN" sz="3600" b="1" dirty="0" err="1" smtClean="0">
                <a:latin typeface="宋体" pitchFamily="2" charset="-122"/>
                <a:ea typeface="宋体" pitchFamily="2" charset="-122"/>
              </a:rPr>
              <a:t>modbus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。打开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demo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，可以看见一个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BARE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的文件夹，是一些不包括任何处理器的部分源代码，我们就用这个建立工程文件。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735</TotalTime>
  <Words>2276</Words>
  <Application>Microsoft Office PowerPoint</Application>
  <PresentationFormat>全屏显示(4:3)</PresentationFormat>
  <Paragraphs>186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聚合</vt:lpstr>
      <vt:lpstr>   </vt:lpstr>
      <vt:lpstr>PowerPoint 演示文稿</vt:lpstr>
      <vt:lpstr>      FreeModbus的简介</vt:lpstr>
      <vt:lpstr>PowerPoint 演示文稿</vt:lpstr>
      <vt:lpstr>PowerPoint 演示文稿</vt:lpstr>
      <vt:lpstr>PowerPoint 演示文稿</vt:lpstr>
      <vt:lpstr>    STM32上FreeModbus的移植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物理层接口文件的修改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porttimer.c中函数的修改:</vt:lpstr>
      <vt:lpstr>PowerPoint 演示文稿</vt:lpstr>
      <vt:lpstr>PowerPoint 演示文稿</vt:lpstr>
      <vt:lpstr>       应用层回函数的修改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应用层初始化及协议访问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STM32 RS485 串口通讯</vt:lpstr>
      <vt:lpstr>  概述</vt:lpstr>
      <vt:lpstr>   硬件设计 </vt:lpstr>
      <vt:lpstr>PowerPoint 演示文稿</vt:lpstr>
      <vt:lpstr> 软件设计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Administrator</dc:creator>
  <cp:lastModifiedBy>admin</cp:lastModifiedBy>
  <cp:revision>87</cp:revision>
  <dcterms:created xsi:type="dcterms:W3CDTF">2016-06-03T12:05:34Z</dcterms:created>
  <dcterms:modified xsi:type="dcterms:W3CDTF">2018-04-21T14:57:29Z</dcterms:modified>
</cp:coreProperties>
</file>