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09" r:id="rId54"/>
    <p:sldId id="311" r:id="rId55"/>
    <p:sldId id="312" r:id="rId56"/>
    <p:sldId id="313" r:id="rId57"/>
    <p:sldId id="314" r:id="rId58"/>
    <p:sldId id="316" r:id="rId59"/>
    <p:sldId id="315" r:id="rId60"/>
    <p:sldId id="317" r:id="rId61"/>
    <p:sldId id="318" r:id="rId62"/>
    <p:sldId id="319" r:id="rId63"/>
    <p:sldId id="320" r:id="rId64"/>
    <p:sldId id="329" r:id="rId65"/>
    <p:sldId id="322" r:id="rId66"/>
    <p:sldId id="323" r:id="rId67"/>
    <p:sldId id="324" r:id="rId68"/>
    <p:sldId id="321" r:id="rId69"/>
    <p:sldId id="325" r:id="rId70"/>
    <p:sldId id="326" r:id="rId71"/>
    <p:sldId id="327" r:id="rId72"/>
    <p:sldId id="328" r:id="rId73"/>
    <p:sldId id="285" r:id="rId74"/>
    <p:sldId id="331" r:id="rId75"/>
    <p:sldId id="332" r:id="rId76"/>
    <p:sldId id="330"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2018/6/4</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2018/6/4</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developer.berlios.de/project/shownotes.php?release_id=17615" TargetMode="External"/><Relationship Id="rId2" Type="http://schemas.openxmlformats.org/officeDocument/2006/relationships/hyperlink" Target="http://www.freemodbus.org/index.php?idx=5"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MODBUS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23004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zh-CN" altLang="en-US" sz="4000" dirty="0" smtClean="0"/>
              <a:t>带有独立块的</a:t>
            </a:r>
            <a:r>
              <a:rPr lang="en-US" altLang="zh-CN" sz="4000" dirty="0" smtClean="0"/>
              <a:t>MODBUS</a:t>
            </a:r>
            <a:r>
              <a:rPr lang="zh-CN" altLang="en-US" sz="4000" dirty="0" smtClean="0"/>
              <a:t>数据类型</a:t>
            </a:r>
            <a:endParaRPr lang="en-US" altLang="zh-CN" sz="4000" dirty="0" smtClean="0"/>
          </a:p>
          <a:p>
            <a:pPr marL="6858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62100"/>
            <a:ext cx="6248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415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a:bodyPr>
          <a:lstStyle/>
          <a:p>
            <a:pPr marL="68580" indent="0">
              <a:buNone/>
            </a:pPr>
            <a:r>
              <a:rPr lang="zh-CN" altLang="en-US" sz="4000" dirty="0" smtClean="0"/>
              <a:t>事物处理流程</a:t>
            </a:r>
            <a:endParaRPr lang="zh-CN" alt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268761"/>
            <a:ext cx="691276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164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a:bodyPr>
          <a:lstStyle/>
          <a:p>
            <a:pPr marL="68580" indent="0">
              <a:buNone/>
            </a:pPr>
            <a:r>
              <a:rPr lang="en-US" altLang="zh-CN" sz="5400" dirty="0" smtClean="0"/>
              <a:t>3.4 </a:t>
            </a:r>
            <a:r>
              <a:rPr lang="zh-CN" altLang="en-US" sz="5400" dirty="0" smtClean="0"/>
              <a:t>功能码</a:t>
            </a:r>
            <a:endParaRPr lang="en-US" altLang="zh-CN" sz="5400" dirty="0" smtClean="0"/>
          </a:p>
          <a:p>
            <a:pPr marL="68580" indent="0">
              <a:buNone/>
            </a:pPr>
            <a:r>
              <a:rPr lang="zh-CN" altLang="en-US" sz="4000" dirty="0" smtClean="0"/>
              <a:t>分类：</a:t>
            </a:r>
            <a:endParaRPr lang="en-US" altLang="zh-CN" sz="4000" dirty="0" smtClean="0"/>
          </a:p>
          <a:p>
            <a:pPr marL="68580" indent="0">
              <a:buNone/>
            </a:pPr>
            <a:r>
              <a:rPr lang="en-US" altLang="zh-CN" sz="4000" dirty="0"/>
              <a:t>	</a:t>
            </a:r>
            <a:r>
              <a:rPr lang="zh-CN" altLang="en-US" sz="4000" dirty="0" smtClean="0"/>
              <a:t>公共功能码</a:t>
            </a:r>
            <a:endParaRPr lang="en-US" altLang="zh-CN" sz="4000" dirty="0" smtClean="0"/>
          </a:p>
          <a:p>
            <a:pPr marL="68580" indent="0">
              <a:buNone/>
            </a:pPr>
            <a:endParaRPr lang="en-US" altLang="zh-CN" sz="4000" dirty="0" smtClean="0"/>
          </a:p>
          <a:p>
            <a:pPr marL="68580" indent="0">
              <a:buNone/>
            </a:pPr>
            <a:r>
              <a:rPr lang="en-US" altLang="zh-CN" sz="4000" dirty="0"/>
              <a:t>	</a:t>
            </a:r>
            <a:r>
              <a:rPr lang="zh-CN" altLang="en-US" sz="4000" dirty="0" smtClean="0"/>
              <a:t>用户定义功能码</a:t>
            </a:r>
            <a:endParaRPr lang="en-US" altLang="zh-CN" sz="4000" dirty="0" smtClean="0"/>
          </a:p>
          <a:p>
            <a:pPr marL="68580" indent="0">
              <a:buNone/>
            </a:pPr>
            <a:endParaRPr lang="en-US" altLang="zh-CN" sz="4000" dirty="0" smtClean="0"/>
          </a:p>
          <a:p>
            <a:pPr marL="68580" indent="0">
              <a:buNone/>
            </a:pPr>
            <a:r>
              <a:rPr lang="en-US" altLang="zh-CN" sz="4000" dirty="0"/>
              <a:t>	</a:t>
            </a:r>
            <a:r>
              <a:rPr lang="zh-CN" altLang="en-US" sz="4000" dirty="0" smtClean="0"/>
              <a:t>保留功能码</a:t>
            </a:r>
            <a:endParaRPr lang="zh-CN" altLang="en-US" sz="4000" dirty="0"/>
          </a:p>
        </p:txBody>
      </p:sp>
    </p:spTree>
    <p:extLst>
      <p:ext uri="{BB962C8B-B14F-4D97-AF65-F5344CB8AC3E}">
        <p14:creationId xmlns:p14="http://schemas.microsoft.com/office/powerpoint/2010/main" val="1061367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2696" y="597607"/>
            <a:ext cx="8208912" cy="6192688"/>
          </a:xfrm>
        </p:spPr>
        <p:txBody>
          <a:bodyPr>
            <a:normAutofit/>
          </a:bodyPr>
          <a:lstStyle/>
          <a:p>
            <a:pPr marL="68580" indent="0">
              <a:buNone/>
            </a:pPr>
            <a:r>
              <a:rPr lang="en-US" altLang="zh-CN" sz="4500" dirty="0" smtClean="0"/>
              <a:t>3.4.1 </a:t>
            </a:r>
            <a:r>
              <a:rPr lang="zh-CN" altLang="en-US" sz="4500" dirty="0" smtClean="0"/>
              <a:t>公共功能码定义</a:t>
            </a:r>
            <a:endParaRPr lang="en-US" altLang="zh-CN" sz="4500" dirty="0" smtClean="0"/>
          </a:p>
          <a:p>
            <a:pPr marL="68580" indent="0">
              <a:buNone/>
            </a:pPr>
            <a:endParaRPr lang="zh-CN" altLang="en-US" sz="5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40" y="1196752"/>
            <a:ext cx="68294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21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a:bodyPr>
          <a:lstStyle/>
          <a:p>
            <a:pPr marL="68580" indent="0">
              <a:buNone/>
            </a:pPr>
            <a:r>
              <a:rPr lang="en-US" altLang="zh-CN" sz="4500" dirty="0" smtClean="0"/>
              <a:t>3.4.2 </a:t>
            </a:r>
            <a:r>
              <a:rPr lang="zh-CN" altLang="en-US" sz="4500" dirty="0" smtClean="0"/>
              <a:t>功能码描述</a:t>
            </a:r>
            <a:endParaRPr lang="en-US" altLang="zh-CN" sz="4500" dirty="0" smtClean="0"/>
          </a:p>
          <a:p>
            <a:pPr marL="68580" indent="0">
              <a:buNone/>
            </a:pPr>
            <a:endParaRPr lang="en-US" altLang="zh-CN" sz="4500" dirty="0" smtClean="0"/>
          </a:p>
          <a:p>
            <a:pPr marL="68580" indent="0">
              <a:buNone/>
            </a:pPr>
            <a:r>
              <a:rPr lang="en-US" altLang="zh-CN" sz="4500" dirty="0"/>
              <a:t>	</a:t>
            </a:r>
            <a:r>
              <a:rPr lang="en-US" altLang="zh-CN" sz="4500" dirty="0" smtClean="0"/>
              <a:t>	</a:t>
            </a:r>
          </a:p>
          <a:p>
            <a:pPr marL="68580" indent="0">
              <a:buNone/>
            </a:pPr>
            <a:r>
              <a:rPr lang="en-US" altLang="zh-CN" sz="4500" dirty="0"/>
              <a:t>	</a:t>
            </a:r>
            <a:r>
              <a:rPr lang="en-US" altLang="zh-CN" sz="4500" dirty="0" smtClean="0"/>
              <a:t>	PDF11</a:t>
            </a:r>
            <a:r>
              <a:rPr lang="zh-CN" altLang="en-US" sz="4500" dirty="0" smtClean="0"/>
              <a:t>页</a:t>
            </a:r>
            <a:r>
              <a:rPr lang="en-US" altLang="zh-CN" sz="4500" dirty="0" smtClean="0"/>
              <a:t>---41</a:t>
            </a:r>
            <a:r>
              <a:rPr lang="zh-CN" altLang="en-US" sz="4500" dirty="0" smtClean="0"/>
              <a:t>页</a:t>
            </a:r>
            <a:endParaRPr lang="zh-CN" altLang="en-US" sz="4500" dirty="0"/>
          </a:p>
        </p:txBody>
      </p:sp>
    </p:spTree>
    <p:extLst>
      <p:ext uri="{BB962C8B-B14F-4D97-AF65-F5344CB8AC3E}">
        <p14:creationId xmlns:p14="http://schemas.microsoft.com/office/powerpoint/2010/main" val="128483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a:bodyPr>
          <a:lstStyle/>
          <a:p>
            <a:pPr marL="68580" indent="0">
              <a:buNone/>
            </a:pPr>
            <a:r>
              <a:rPr lang="en-US" altLang="zh-CN" sz="3500" dirty="0" smtClean="0"/>
              <a:t>3.5 MODBUS</a:t>
            </a:r>
            <a:r>
              <a:rPr lang="zh-CN" altLang="en-US" sz="3500" dirty="0" smtClean="0"/>
              <a:t>异常响应（从主站询问）</a:t>
            </a:r>
            <a:endParaRPr lang="en-US" altLang="zh-CN" sz="3500" dirty="0" smtClean="0"/>
          </a:p>
          <a:p>
            <a:pPr marL="68580" indent="0">
              <a:buNone/>
            </a:pPr>
            <a:endParaRPr lang="en-US" altLang="zh-CN" sz="3000" dirty="0" smtClean="0"/>
          </a:p>
          <a:p>
            <a:pPr marL="68580" indent="0">
              <a:buNone/>
            </a:pPr>
            <a:r>
              <a:rPr lang="en-US" altLang="zh-CN" sz="3000" dirty="0" smtClean="0"/>
              <a:t>1</a:t>
            </a:r>
            <a:r>
              <a:rPr lang="zh-CN" altLang="en-US" sz="3000" dirty="0" smtClean="0"/>
              <a:t>、接收到无通信错误请求，并且可以正常处理询问，那么返回一个正常响应</a:t>
            </a:r>
            <a:r>
              <a:rPr lang="en-US" altLang="zh-CN" sz="3000" dirty="0" smtClean="0"/>
              <a:t>;</a:t>
            </a:r>
          </a:p>
          <a:p>
            <a:pPr marL="68580" indent="0">
              <a:buNone/>
            </a:pPr>
            <a:r>
              <a:rPr lang="en-US" altLang="zh-CN" sz="3000" dirty="0" smtClean="0"/>
              <a:t>2</a:t>
            </a:r>
            <a:r>
              <a:rPr lang="zh-CN" altLang="en-US" sz="3000" dirty="0" smtClean="0"/>
              <a:t>、由于通信错误，服务器没有接收到请求，不能返回响应，那么主站处理请求超时状态：</a:t>
            </a:r>
            <a:endParaRPr lang="en-US" altLang="zh-CN" sz="3000" dirty="0" smtClean="0"/>
          </a:p>
          <a:p>
            <a:pPr marL="68580" indent="0">
              <a:buNone/>
            </a:pPr>
            <a:r>
              <a:rPr lang="en-US" altLang="zh-CN" sz="3000" dirty="0" smtClean="0"/>
              <a:t>3</a:t>
            </a:r>
            <a:r>
              <a:rPr lang="zh-CN" altLang="en-US" sz="3000" dirty="0" smtClean="0"/>
              <a:t>、</a:t>
            </a:r>
            <a:r>
              <a:rPr lang="zh-CN" altLang="en-US" sz="3000" dirty="0"/>
              <a:t>接收</a:t>
            </a:r>
            <a:r>
              <a:rPr lang="zh-CN" altLang="en-US" sz="3000" dirty="0" smtClean="0"/>
              <a:t>到请求，但是检测到一个通信错误，不能返回响应，处理请求超时状态</a:t>
            </a:r>
            <a:r>
              <a:rPr lang="en-US" altLang="zh-CN" sz="3000" dirty="0" smtClean="0"/>
              <a:t>;</a:t>
            </a:r>
          </a:p>
          <a:p>
            <a:pPr marL="68580" indent="0">
              <a:buNone/>
            </a:pPr>
            <a:r>
              <a:rPr lang="en-US" altLang="zh-CN" sz="3000" dirty="0" smtClean="0"/>
              <a:t>4</a:t>
            </a:r>
            <a:r>
              <a:rPr lang="zh-CN" altLang="en-US" sz="3000" dirty="0" smtClean="0"/>
              <a:t>、接收到通信请求，但不能处理这个请求（请求一个不存在的寄存器），返回一个异常响应。</a:t>
            </a:r>
            <a:endParaRPr lang="zh-CN" altLang="en-US" sz="3000" dirty="0"/>
          </a:p>
        </p:txBody>
      </p:sp>
    </p:spTree>
    <p:extLst>
      <p:ext uri="{BB962C8B-B14F-4D97-AF65-F5344CB8AC3E}">
        <p14:creationId xmlns:p14="http://schemas.microsoft.com/office/powerpoint/2010/main" val="935419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endParaRPr lang="en-US" altLang="zh-CN" dirty="0" smtClean="0"/>
          </a:p>
          <a:p>
            <a:pPr marL="68580" indent="0">
              <a:buNone/>
            </a:pPr>
            <a:endParaRPr lang="en-US" altLang="zh-CN" dirty="0"/>
          </a:p>
          <a:p>
            <a:pPr marL="68580" indent="0">
              <a:buNone/>
            </a:pPr>
            <a:endParaRPr lang="en-US" altLang="zh-CN" dirty="0" smtClean="0"/>
          </a:p>
          <a:p>
            <a:pPr marL="68580" indent="0">
              <a:buNone/>
            </a:pPr>
            <a:r>
              <a:rPr lang="en-US" altLang="zh-CN" dirty="0" smtClean="0"/>
              <a:t>			   </a:t>
            </a:r>
            <a:r>
              <a:rPr lang="zh-CN" altLang="en-US" sz="3500" dirty="0" smtClean="0"/>
              <a:t>第二部分</a:t>
            </a:r>
            <a:endParaRPr lang="en-US" altLang="zh-CN" sz="3500" dirty="0" smtClean="0"/>
          </a:p>
          <a:p>
            <a:pPr marL="68580" indent="0">
              <a:buNone/>
            </a:pPr>
            <a:endParaRPr lang="en-US" altLang="zh-CN" sz="3000" dirty="0"/>
          </a:p>
          <a:p>
            <a:pPr marL="68580" indent="0">
              <a:buNone/>
            </a:pPr>
            <a:endParaRPr lang="en-US" altLang="zh-CN" sz="3000" dirty="0" smtClean="0"/>
          </a:p>
          <a:p>
            <a:pPr marL="68580" indent="0">
              <a:buNone/>
            </a:pPr>
            <a:r>
              <a:rPr lang="en-US" altLang="zh-CN" sz="3000" dirty="0"/>
              <a:t> </a:t>
            </a:r>
            <a:r>
              <a:rPr lang="en-US" altLang="zh-CN" sz="3000" dirty="0" smtClean="0"/>
              <a:t>    </a:t>
            </a:r>
            <a:r>
              <a:rPr lang="en-US" altLang="zh-CN" sz="3500" dirty="0" smtClean="0"/>
              <a:t>MODBUS</a:t>
            </a:r>
            <a:r>
              <a:rPr lang="zh-CN" altLang="en-US" sz="3500" dirty="0" smtClean="0"/>
              <a:t>协议在串行链路上的实现</a:t>
            </a:r>
            <a:endParaRPr lang="zh-CN" altLang="en-US" sz="3500" dirty="0"/>
          </a:p>
        </p:txBody>
      </p:sp>
    </p:spTree>
    <p:extLst>
      <p:ext uri="{BB962C8B-B14F-4D97-AF65-F5344CB8AC3E}">
        <p14:creationId xmlns:p14="http://schemas.microsoft.com/office/powerpoint/2010/main" val="3655297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08912" cy="6048672"/>
          </a:xfrm>
        </p:spPr>
        <p:txBody>
          <a:bodyPr/>
          <a:lstStyle/>
          <a:p>
            <a:pPr marL="68580" indent="0">
              <a:buNone/>
            </a:pPr>
            <a:r>
              <a:rPr lang="en-US" altLang="zh-CN" sz="3500" dirty="0" smtClean="0"/>
              <a:t>2.1Modbus</a:t>
            </a:r>
            <a:r>
              <a:rPr lang="zh-CN" altLang="en-US" sz="3500" dirty="0" smtClean="0"/>
              <a:t>主站</a:t>
            </a:r>
            <a:r>
              <a:rPr lang="en-US" altLang="zh-CN" sz="3500" dirty="0" smtClean="0"/>
              <a:t>/</a:t>
            </a:r>
            <a:r>
              <a:rPr lang="zh-CN" altLang="en-US" sz="3500" dirty="0" smtClean="0"/>
              <a:t>从站协议原理</a:t>
            </a:r>
            <a:endParaRPr lang="en-US" altLang="zh-CN" sz="3500" dirty="0" smtClean="0"/>
          </a:p>
          <a:p>
            <a:pPr marL="68580" indent="0">
              <a:buNone/>
            </a:pPr>
            <a:r>
              <a:rPr lang="en-US" altLang="zh-CN" dirty="0"/>
              <a:t>	</a:t>
            </a:r>
            <a:endParaRPr lang="en-US" altLang="zh-CN" dirty="0" smtClean="0"/>
          </a:p>
          <a:p>
            <a:pPr marL="68580" indent="0">
              <a:buNone/>
            </a:pPr>
            <a:r>
              <a:rPr lang="en-US" altLang="zh-CN" sz="3500" dirty="0"/>
              <a:t>	</a:t>
            </a:r>
            <a:r>
              <a:rPr lang="en-US" altLang="zh-CN" sz="3000" dirty="0" smtClean="0"/>
              <a:t>Modbus</a:t>
            </a:r>
            <a:r>
              <a:rPr lang="zh-CN" altLang="en-US" sz="3000" dirty="0" smtClean="0"/>
              <a:t>串行链路协议是一个主</a:t>
            </a:r>
            <a:r>
              <a:rPr lang="en-US" altLang="zh-CN" sz="3000" dirty="0" smtClean="0"/>
              <a:t>-</a:t>
            </a:r>
            <a:r>
              <a:rPr lang="zh-CN" altLang="en-US" sz="3000" dirty="0" smtClean="0"/>
              <a:t>从协议，在同一时刻，只有一个主节点连接于总线，一个或多个子节点（最大编号</a:t>
            </a:r>
            <a:r>
              <a:rPr lang="en-US" altLang="zh-CN" sz="3000" dirty="0" smtClean="0"/>
              <a:t>247</a:t>
            </a:r>
            <a:r>
              <a:rPr lang="zh-CN" altLang="en-US" sz="3000" dirty="0" smtClean="0"/>
              <a:t>）连接于同一个串行总线。</a:t>
            </a:r>
            <a:r>
              <a:rPr lang="en-US" altLang="zh-CN" sz="3000" dirty="0" smtClean="0"/>
              <a:t>Modbus</a:t>
            </a:r>
            <a:r>
              <a:rPr lang="zh-CN" altLang="en-US" sz="3000" dirty="0" smtClean="0"/>
              <a:t>通信总是由主节点发起，子节点之间不会通信。</a:t>
            </a:r>
            <a:endParaRPr lang="en-US" altLang="zh-CN" sz="3000" dirty="0" smtClean="0"/>
          </a:p>
          <a:p>
            <a:pPr marL="68580" indent="0">
              <a:buNone/>
            </a:pPr>
            <a:r>
              <a:rPr lang="en-US" altLang="zh-CN" dirty="0"/>
              <a:t>	</a:t>
            </a:r>
            <a:endParaRPr lang="zh-CN" altLang="en-US" dirty="0"/>
          </a:p>
        </p:txBody>
      </p:sp>
    </p:spTree>
    <p:extLst>
      <p:ext uri="{BB962C8B-B14F-4D97-AF65-F5344CB8AC3E}">
        <p14:creationId xmlns:p14="http://schemas.microsoft.com/office/powerpoint/2010/main" val="2038281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zh-CN" altLang="en-US" sz="3500" dirty="0"/>
              <a:t>主节点以两种模式对子节点发出</a:t>
            </a:r>
            <a:r>
              <a:rPr lang="en-US" altLang="zh-CN" sz="3500" dirty="0"/>
              <a:t>Modbus</a:t>
            </a:r>
            <a:r>
              <a:rPr lang="zh-CN" altLang="en-US" sz="3500" dirty="0"/>
              <a:t>请求</a:t>
            </a:r>
            <a:r>
              <a:rPr lang="zh-CN" altLang="en-US" sz="3500" dirty="0" smtClean="0"/>
              <a:t>：</a:t>
            </a:r>
            <a:endParaRPr lang="en-US" altLang="zh-CN" sz="3500" dirty="0" smtClean="0"/>
          </a:p>
          <a:p>
            <a:pPr marL="68580" indent="0">
              <a:buNone/>
            </a:pPr>
            <a:endParaRPr lang="en-US" altLang="zh-CN" dirty="0"/>
          </a:p>
          <a:p>
            <a:pPr marL="68580" indent="0">
              <a:buNone/>
            </a:pPr>
            <a:r>
              <a:rPr lang="zh-CN" altLang="en-US" dirty="0" smtClean="0"/>
              <a:t>  （</a:t>
            </a:r>
            <a:r>
              <a:rPr lang="en-US" altLang="zh-CN" dirty="0"/>
              <a:t>1</a:t>
            </a:r>
            <a:r>
              <a:rPr lang="zh-CN" altLang="en-US" dirty="0"/>
              <a:t>）单播模式，主节点以特定地址访问某个子节点</a:t>
            </a:r>
            <a:r>
              <a:rPr lang="zh-CN" altLang="en-US" dirty="0" smtClean="0"/>
              <a:t>，子节点接到并处理完请求后，子节点向主节点返回一个报文（一个应答）。</a:t>
            </a:r>
            <a:endParaRPr lang="en-US" altLang="zh-CN" dirty="0" smtClean="0"/>
          </a:p>
          <a:p>
            <a:pPr marL="68580" indent="0">
              <a:buNone/>
            </a:pPr>
            <a:r>
              <a:rPr lang="zh-CN" altLang="en-US" dirty="0"/>
              <a:t>在这种</a:t>
            </a:r>
            <a:r>
              <a:rPr lang="zh-CN" altLang="en-US" dirty="0" smtClean="0"/>
              <a:t>模式，一个</a:t>
            </a:r>
            <a:r>
              <a:rPr lang="en-US" altLang="zh-CN" dirty="0" smtClean="0"/>
              <a:t>Modbus</a:t>
            </a:r>
            <a:r>
              <a:rPr lang="zh-CN" altLang="en-US" dirty="0" smtClean="0"/>
              <a:t>事务处理包含</a:t>
            </a:r>
            <a:r>
              <a:rPr lang="en-US" altLang="zh-CN" dirty="0" smtClean="0"/>
              <a:t>2</a:t>
            </a:r>
            <a:r>
              <a:rPr lang="zh-CN" altLang="en-US" dirty="0" smtClean="0"/>
              <a:t>个报文，一个来自主节点的请求，一个来自从节点的应答，每个子节点必须有唯一的地址（</a:t>
            </a:r>
            <a:r>
              <a:rPr lang="en-US" altLang="zh-CN" dirty="0" smtClean="0"/>
              <a:t>1-247</a:t>
            </a:r>
            <a:r>
              <a:rPr lang="zh-CN" altLang="en-US" dirty="0" smtClean="0"/>
              <a:t>）</a:t>
            </a:r>
            <a:r>
              <a:rPr lang="en-US" altLang="zh-CN" dirty="0" smtClean="0"/>
              <a:t>.</a:t>
            </a:r>
          </a:p>
          <a:p>
            <a:pPr marL="68580" indent="0">
              <a:buNone/>
            </a:pPr>
            <a:r>
              <a:rPr lang="zh-CN" altLang="en-US" dirty="0" smtClean="0"/>
              <a:t>（</a:t>
            </a:r>
            <a:r>
              <a:rPr lang="en-US" altLang="zh-CN" dirty="0" smtClean="0"/>
              <a:t>2</a:t>
            </a:r>
            <a:r>
              <a:rPr lang="zh-CN" altLang="en-US" dirty="0" smtClean="0"/>
              <a:t>）广播模式，主节点向所有的子节点发送请求，对于主节点广播的请求没有应答返回，广播请求一般用于写命令。所有设备必须接受广播模式的写功能，地址</a:t>
            </a:r>
            <a:r>
              <a:rPr lang="en-US" altLang="zh-CN" dirty="0" smtClean="0"/>
              <a:t>0</a:t>
            </a:r>
            <a:r>
              <a:rPr lang="zh-CN" altLang="en-US" dirty="0" smtClean="0"/>
              <a:t>是专门用与表示广播数据。</a:t>
            </a:r>
            <a:endParaRPr lang="zh-CN" altLang="en-US" dirty="0"/>
          </a:p>
          <a:p>
            <a:pPr marL="68580" indent="0">
              <a:buNone/>
            </a:pPr>
            <a:endParaRPr lang="zh-CN" altLang="en-US" dirty="0"/>
          </a:p>
        </p:txBody>
      </p:sp>
    </p:spTree>
    <p:extLst>
      <p:ext uri="{BB962C8B-B14F-4D97-AF65-F5344CB8AC3E}">
        <p14:creationId xmlns:p14="http://schemas.microsoft.com/office/powerpoint/2010/main" val="2841832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80920" cy="6048672"/>
          </a:xfrm>
        </p:spPr>
        <p:txBody>
          <a:bodyPr/>
          <a:lstStyle/>
          <a:p>
            <a:pPr marL="68580" indent="0">
              <a:buNone/>
            </a:pPr>
            <a:r>
              <a:rPr lang="en-US" altLang="zh-CN" dirty="0" smtClean="0"/>
              <a:t>2.2Modbu</a:t>
            </a:r>
            <a:r>
              <a:rPr lang="zh-CN" altLang="en-US" dirty="0" smtClean="0"/>
              <a:t>帧描述</a:t>
            </a:r>
            <a:endParaRPr lang="en-US" altLang="zh-CN" dirty="0" smtClean="0"/>
          </a:p>
          <a:p>
            <a:pPr marL="68580" indent="0">
              <a:buNone/>
            </a:pP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70" y="1085851"/>
            <a:ext cx="75057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70" y="3429000"/>
            <a:ext cx="74295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12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2257320"/>
          </a:xfrm>
        </p:spPr>
        <p:txBody>
          <a:bodyPr/>
          <a:lstStyle/>
          <a:p>
            <a:r>
              <a:rPr lang="zh-CN" altLang="en-US" dirty="0" smtClean="0"/>
              <a:t>第一部分：</a:t>
            </a:r>
            <a:r>
              <a:rPr lang="en-US" altLang="zh-CN" dirty="0" err="1" smtClean="0"/>
              <a:t>modbus</a:t>
            </a:r>
            <a:r>
              <a:rPr lang="en-US" altLang="zh-CN" dirty="0" smtClean="0"/>
              <a:t> </a:t>
            </a:r>
            <a:r>
              <a:rPr lang="zh-CN" altLang="en-US" dirty="0" smtClean="0"/>
              <a:t>协议</a:t>
            </a:r>
            <a:endParaRPr lang="zh-CN" altLang="en-US" dirty="0"/>
          </a:p>
        </p:txBody>
      </p:sp>
    </p:spTree>
    <p:extLst>
      <p:ext uri="{BB962C8B-B14F-4D97-AF65-F5344CB8AC3E}">
        <p14:creationId xmlns:p14="http://schemas.microsoft.com/office/powerpoint/2010/main" val="1176907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80920" cy="6048672"/>
          </a:xfrm>
        </p:spPr>
        <p:txBody>
          <a:bodyPr/>
          <a:lstStyle/>
          <a:p>
            <a:pPr marL="68580" indent="0">
              <a:buNone/>
            </a:pPr>
            <a:r>
              <a:rPr lang="en-US" altLang="zh-CN" dirty="0" smtClean="0"/>
              <a:t>2.3</a:t>
            </a:r>
            <a:r>
              <a:rPr lang="zh-CN" altLang="en-US" dirty="0" smtClean="0"/>
              <a:t>主站</a:t>
            </a:r>
            <a:r>
              <a:rPr lang="en-US" altLang="zh-CN" dirty="0" smtClean="0"/>
              <a:t>/</a:t>
            </a:r>
            <a:r>
              <a:rPr lang="zh-CN" altLang="en-US" dirty="0" smtClean="0"/>
              <a:t>从站状态图</a:t>
            </a:r>
            <a:endParaRPr lang="en-US" altLang="zh-CN" dirty="0" smtClean="0"/>
          </a:p>
          <a:p>
            <a:pPr marL="6858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500188"/>
            <a:ext cx="75819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8692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08912" cy="6048672"/>
          </a:xfrm>
        </p:spPr>
        <p:txBody>
          <a:bodyPr/>
          <a:lstStyle/>
          <a:p>
            <a:pPr marL="68580" indent="0">
              <a:buNone/>
            </a:pPr>
            <a:r>
              <a:rPr lang="zh-CN" altLang="en-US" dirty="0" smtClean="0"/>
              <a:t>从站</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04938"/>
            <a:ext cx="76962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219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80920" cy="6048672"/>
          </a:xfrm>
        </p:spPr>
        <p:txBody>
          <a:bodyPr/>
          <a:lstStyle/>
          <a:p>
            <a:pPr marL="68580" indent="0">
              <a:buNone/>
            </a:pPr>
            <a:r>
              <a:rPr lang="en-US" altLang="zh-CN" sz="3500" dirty="0" smtClean="0"/>
              <a:t>2.4</a:t>
            </a:r>
            <a:r>
              <a:rPr lang="zh-CN" altLang="en-US" sz="3500" dirty="0" smtClean="0"/>
              <a:t>两种串行传输模式</a:t>
            </a:r>
            <a:endParaRPr lang="en-US" altLang="zh-CN" sz="3500" dirty="0" smtClean="0"/>
          </a:p>
          <a:p>
            <a:pPr marL="68580" indent="0">
              <a:buNone/>
            </a:pPr>
            <a:r>
              <a:rPr lang="en-US" altLang="zh-CN" dirty="0" smtClean="0"/>
              <a:t>	</a:t>
            </a:r>
          </a:p>
          <a:p>
            <a:pPr marL="68580" indent="0">
              <a:buNone/>
            </a:pPr>
            <a:r>
              <a:rPr lang="en-US" altLang="zh-CN" dirty="0"/>
              <a:t>	</a:t>
            </a:r>
            <a:r>
              <a:rPr lang="zh-CN" altLang="en-US" sz="3000" dirty="0" smtClean="0"/>
              <a:t>有两种传输模式被定义为：</a:t>
            </a:r>
            <a:r>
              <a:rPr lang="en-US" altLang="zh-CN" sz="3000" dirty="0" smtClean="0"/>
              <a:t>RTU</a:t>
            </a:r>
            <a:r>
              <a:rPr lang="zh-CN" altLang="en-US" sz="3000" dirty="0" smtClean="0"/>
              <a:t>模式和</a:t>
            </a:r>
            <a:r>
              <a:rPr lang="en-US" altLang="zh-CN" sz="3000" dirty="0" smtClean="0"/>
              <a:t>ASCII</a:t>
            </a:r>
            <a:r>
              <a:rPr lang="zh-CN" altLang="en-US" sz="3000" dirty="0" smtClean="0"/>
              <a:t>模式，它定义了报文域的位内容在线路上串行的传送。它确定了信息如何打包为报文和解码。</a:t>
            </a:r>
            <a:r>
              <a:rPr lang="en-US" altLang="zh-CN" sz="3000" dirty="0" smtClean="0"/>
              <a:t>Modbus</a:t>
            </a:r>
            <a:r>
              <a:rPr lang="zh-CN" altLang="en-US" sz="3000" dirty="0" smtClean="0"/>
              <a:t>串行链路上所有设备的传输模式必须相同。</a:t>
            </a:r>
            <a:endParaRPr lang="en-US" altLang="zh-CN" sz="3000" dirty="0" smtClean="0"/>
          </a:p>
          <a:p>
            <a:pPr marL="68580" indent="0">
              <a:buNone/>
            </a:pPr>
            <a:r>
              <a:rPr lang="en-US" altLang="zh-CN" sz="3000" dirty="0"/>
              <a:t>	</a:t>
            </a:r>
            <a:r>
              <a:rPr lang="zh-CN" altLang="en-US" sz="3000" dirty="0" smtClean="0"/>
              <a:t>所有设备必须实现</a:t>
            </a:r>
            <a:r>
              <a:rPr lang="en-US" altLang="zh-CN" sz="3000" dirty="0" smtClean="0"/>
              <a:t>RTU</a:t>
            </a:r>
            <a:r>
              <a:rPr lang="zh-CN" altLang="en-US" sz="3000" dirty="0" smtClean="0"/>
              <a:t>模式，</a:t>
            </a:r>
            <a:r>
              <a:rPr lang="en-US" altLang="zh-CN" sz="3000" dirty="0" smtClean="0"/>
              <a:t>ASCII</a:t>
            </a:r>
            <a:r>
              <a:rPr lang="zh-CN" altLang="en-US" sz="3000" dirty="0" smtClean="0"/>
              <a:t>模式是选项。默认是</a:t>
            </a:r>
            <a:r>
              <a:rPr lang="en-US" altLang="zh-CN" sz="3000" dirty="0" smtClean="0"/>
              <a:t>RTU</a:t>
            </a:r>
            <a:r>
              <a:rPr lang="zh-CN" altLang="en-US" sz="3000" dirty="0" smtClean="0"/>
              <a:t>模式。</a:t>
            </a:r>
            <a:endParaRPr lang="zh-CN" altLang="en-US" sz="3000" dirty="0"/>
          </a:p>
        </p:txBody>
      </p:sp>
    </p:spTree>
    <p:extLst>
      <p:ext uri="{BB962C8B-B14F-4D97-AF65-F5344CB8AC3E}">
        <p14:creationId xmlns:p14="http://schemas.microsoft.com/office/powerpoint/2010/main" val="538970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08912" cy="6048672"/>
          </a:xfrm>
        </p:spPr>
        <p:txBody>
          <a:bodyPr/>
          <a:lstStyle/>
          <a:p>
            <a:pPr marL="68580" indent="0">
              <a:buNone/>
            </a:pPr>
            <a:r>
              <a:rPr lang="en-US" altLang="zh-CN" sz="3500" dirty="0" smtClean="0"/>
              <a:t>2.4.1RTU</a:t>
            </a:r>
            <a:r>
              <a:rPr lang="zh-CN" altLang="en-US" sz="3500" dirty="0" smtClean="0"/>
              <a:t>模式</a:t>
            </a:r>
            <a:endParaRPr lang="en-US" altLang="zh-CN" sz="3500" dirty="0" smtClean="0"/>
          </a:p>
          <a:p>
            <a:pPr marL="68580" indent="0">
              <a:buNone/>
            </a:pPr>
            <a:r>
              <a:rPr lang="en-US" altLang="zh-CN" dirty="0" smtClean="0"/>
              <a:t>	</a:t>
            </a:r>
          </a:p>
          <a:p>
            <a:pPr marL="68580" indent="0">
              <a:buNone/>
            </a:pPr>
            <a:r>
              <a:rPr lang="en-US" altLang="zh-CN" sz="3000" dirty="0"/>
              <a:t>	</a:t>
            </a:r>
            <a:r>
              <a:rPr lang="zh-CN" altLang="en-US" sz="3000" dirty="0" smtClean="0"/>
              <a:t>当设备使用</a:t>
            </a:r>
            <a:r>
              <a:rPr lang="en-US" altLang="zh-CN" sz="3000" dirty="0" smtClean="0"/>
              <a:t>RTU</a:t>
            </a:r>
            <a:r>
              <a:rPr lang="zh-CN" altLang="en-US" sz="3000" dirty="0" smtClean="0"/>
              <a:t>模式在</a:t>
            </a:r>
            <a:r>
              <a:rPr lang="en-US" altLang="zh-CN" sz="3000" dirty="0" smtClean="0"/>
              <a:t>Modbus</a:t>
            </a:r>
            <a:r>
              <a:rPr lang="zh-CN" altLang="en-US" sz="3000" dirty="0" smtClean="0"/>
              <a:t>在串行链路通信，报文中的每个</a:t>
            </a:r>
            <a:r>
              <a:rPr lang="en-US" altLang="zh-CN" sz="3000" dirty="0" smtClean="0"/>
              <a:t>8</a:t>
            </a:r>
            <a:r>
              <a:rPr lang="zh-CN" altLang="en-US" sz="3000" dirty="0" smtClean="0"/>
              <a:t>位字节含有两个</a:t>
            </a:r>
            <a:r>
              <a:rPr lang="en-US" altLang="zh-CN" sz="3000" dirty="0" smtClean="0"/>
              <a:t>4</a:t>
            </a:r>
            <a:r>
              <a:rPr lang="zh-CN" altLang="en-US" sz="3000" dirty="0" smtClean="0"/>
              <a:t>位</a:t>
            </a:r>
            <a:r>
              <a:rPr lang="en-US" altLang="zh-CN" sz="3000" dirty="0" smtClean="0"/>
              <a:t>16</a:t>
            </a:r>
            <a:r>
              <a:rPr lang="zh-CN" altLang="en-US" sz="3000" dirty="0" smtClean="0"/>
              <a:t>进制字符。这种模式具有较高的数据密度，在相同波特率下比</a:t>
            </a:r>
            <a:r>
              <a:rPr lang="en-US" altLang="zh-CN" sz="3000" dirty="0" smtClean="0"/>
              <a:t>ASCII</a:t>
            </a:r>
            <a:r>
              <a:rPr lang="zh-CN" altLang="en-US" sz="3000" dirty="0" smtClean="0"/>
              <a:t>模式有更高的吞吐率。每个报文必须以连续的字符流传送。</a:t>
            </a:r>
            <a:endParaRPr lang="zh-CN" altLang="en-US" sz="3000" dirty="0"/>
          </a:p>
        </p:txBody>
      </p:sp>
    </p:spTree>
    <p:extLst>
      <p:ext uri="{BB962C8B-B14F-4D97-AF65-F5344CB8AC3E}">
        <p14:creationId xmlns:p14="http://schemas.microsoft.com/office/powerpoint/2010/main" val="2204705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fontScale="92500"/>
          </a:bodyPr>
          <a:lstStyle/>
          <a:p>
            <a:pPr marL="68580" indent="0">
              <a:buNone/>
            </a:pPr>
            <a:r>
              <a:rPr lang="en-US" altLang="zh-CN" sz="3500" dirty="0" smtClean="0"/>
              <a:t>2.4.2 RTU</a:t>
            </a:r>
            <a:r>
              <a:rPr lang="zh-CN" altLang="en-US" sz="3500" dirty="0" smtClean="0"/>
              <a:t>模式每个字节（</a:t>
            </a:r>
            <a:r>
              <a:rPr lang="en-US" altLang="zh-CN" sz="3500" dirty="0" smtClean="0"/>
              <a:t>11</a:t>
            </a:r>
            <a:r>
              <a:rPr lang="zh-CN" altLang="en-US" sz="3500" dirty="0" smtClean="0"/>
              <a:t>位）的格式</a:t>
            </a:r>
            <a:endParaRPr lang="en-US" altLang="zh-CN" sz="3500" dirty="0" smtClean="0"/>
          </a:p>
          <a:p>
            <a:pPr marL="68580" indent="0">
              <a:buNone/>
            </a:pPr>
            <a:r>
              <a:rPr lang="en-US" altLang="zh-CN" dirty="0" smtClean="0"/>
              <a:t>	</a:t>
            </a:r>
          </a:p>
          <a:p>
            <a:pPr marL="68580" indent="0">
              <a:buNone/>
            </a:pPr>
            <a:r>
              <a:rPr lang="en-US" altLang="zh-CN" dirty="0"/>
              <a:t>	</a:t>
            </a:r>
            <a:r>
              <a:rPr lang="zh-CN" altLang="en-US" sz="3000" dirty="0" smtClean="0"/>
              <a:t>编码系统：</a:t>
            </a:r>
            <a:r>
              <a:rPr lang="en-US" altLang="zh-CN" sz="3000" dirty="0" smtClean="0"/>
              <a:t>8-</a:t>
            </a:r>
            <a:r>
              <a:rPr lang="zh-CN" altLang="en-US" sz="3000" dirty="0" smtClean="0"/>
              <a:t>位二进制，报文中 每个</a:t>
            </a:r>
            <a:r>
              <a:rPr lang="en-US" altLang="zh-CN" sz="3000" dirty="0" smtClean="0"/>
              <a:t>8</a:t>
            </a:r>
            <a:r>
              <a:rPr lang="zh-CN" altLang="en-US" sz="3000" dirty="0" smtClean="0"/>
              <a:t>位字节含有两个</a:t>
            </a:r>
            <a:r>
              <a:rPr lang="en-US" altLang="zh-CN" sz="3000" dirty="0" smtClean="0"/>
              <a:t>4</a:t>
            </a:r>
            <a:r>
              <a:rPr lang="zh-CN" altLang="en-US" sz="3000" dirty="0" smtClean="0"/>
              <a:t>位十六进制字符（</a:t>
            </a:r>
            <a:r>
              <a:rPr lang="en-US" altLang="zh-CN" sz="3000" dirty="0" smtClean="0"/>
              <a:t>0-9 </a:t>
            </a:r>
            <a:r>
              <a:rPr lang="zh-CN" altLang="en-US" sz="3000" dirty="0" smtClean="0"/>
              <a:t>，</a:t>
            </a:r>
            <a:r>
              <a:rPr lang="en-US" altLang="zh-CN" sz="3000" dirty="0" smtClean="0"/>
              <a:t>A-F</a:t>
            </a:r>
            <a:r>
              <a:rPr lang="zh-CN" altLang="en-US" sz="3000" dirty="0" smtClean="0"/>
              <a:t>）</a:t>
            </a:r>
            <a:endParaRPr lang="en-US" altLang="zh-CN" sz="3000" dirty="0" smtClean="0"/>
          </a:p>
          <a:p>
            <a:pPr marL="68580" indent="0">
              <a:buNone/>
            </a:pPr>
            <a:endParaRPr lang="en-US" altLang="zh-CN" sz="3000" dirty="0" smtClean="0"/>
          </a:p>
          <a:p>
            <a:pPr marL="68580" indent="0">
              <a:buNone/>
            </a:pPr>
            <a:r>
              <a:rPr lang="en-US" altLang="zh-CN" sz="3000" dirty="0" smtClean="0"/>
              <a:t>Bits per Byte: 	1</a:t>
            </a:r>
            <a:r>
              <a:rPr lang="zh-CN" altLang="en-US" sz="3000" dirty="0" smtClean="0"/>
              <a:t>个起始位</a:t>
            </a:r>
            <a:endParaRPr lang="en-US" altLang="zh-CN" sz="3000" dirty="0" smtClean="0"/>
          </a:p>
          <a:p>
            <a:pPr marL="68580" indent="0">
              <a:buNone/>
            </a:pPr>
            <a:r>
              <a:rPr lang="en-US" altLang="zh-CN" sz="3000" dirty="0"/>
              <a:t>	</a:t>
            </a:r>
            <a:r>
              <a:rPr lang="en-US" altLang="zh-CN" sz="3000" dirty="0" smtClean="0"/>
              <a:t>		8</a:t>
            </a:r>
            <a:r>
              <a:rPr lang="zh-CN" altLang="en-US" sz="3000" dirty="0" smtClean="0"/>
              <a:t>位数据位，首先发送最低有效位</a:t>
            </a:r>
            <a:endParaRPr lang="en-US" altLang="zh-CN" sz="3000" dirty="0" smtClean="0"/>
          </a:p>
          <a:p>
            <a:pPr marL="68580" indent="0">
              <a:buNone/>
            </a:pPr>
            <a:r>
              <a:rPr lang="en-US" altLang="zh-CN" sz="3000" dirty="0"/>
              <a:t>	</a:t>
            </a:r>
            <a:r>
              <a:rPr lang="en-US" altLang="zh-CN" sz="3000" dirty="0" smtClean="0"/>
              <a:t>		1</a:t>
            </a:r>
            <a:r>
              <a:rPr lang="zh-CN" altLang="en-US" sz="3000" dirty="0" smtClean="0"/>
              <a:t>位作为奇偶校验位</a:t>
            </a:r>
            <a:endParaRPr lang="en-US" altLang="zh-CN" sz="3000" dirty="0" smtClean="0"/>
          </a:p>
          <a:p>
            <a:pPr marL="68580" indent="0">
              <a:buNone/>
            </a:pPr>
            <a:r>
              <a:rPr lang="en-US" altLang="zh-CN" sz="3000" dirty="0"/>
              <a:t>	</a:t>
            </a:r>
            <a:r>
              <a:rPr lang="en-US" altLang="zh-CN" sz="3000" dirty="0" smtClean="0"/>
              <a:t>		1</a:t>
            </a:r>
            <a:r>
              <a:rPr lang="zh-CN" altLang="en-US" sz="3000" dirty="0" smtClean="0"/>
              <a:t>位停止位</a:t>
            </a:r>
            <a:endParaRPr lang="en-US" altLang="zh-CN" sz="3000" dirty="0" smtClean="0"/>
          </a:p>
          <a:p>
            <a:pPr marL="68580" indent="0">
              <a:buNone/>
            </a:pPr>
            <a:endParaRPr lang="en-US" altLang="zh-CN" sz="3000" dirty="0" smtClean="0"/>
          </a:p>
          <a:p>
            <a:pPr marL="68580" indent="0">
              <a:buNone/>
            </a:pPr>
            <a:r>
              <a:rPr lang="zh-CN" altLang="en-US" sz="3000" dirty="0" smtClean="0"/>
              <a:t>默认校验模式必须为偶校验，使用无校验要求</a:t>
            </a:r>
            <a:r>
              <a:rPr lang="en-US" altLang="zh-CN" sz="3000" dirty="0" smtClean="0"/>
              <a:t>2</a:t>
            </a:r>
            <a:r>
              <a:rPr lang="zh-CN" altLang="en-US" sz="3000" dirty="0" smtClean="0"/>
              <a:t>个停止位。</a:t>
            </a:r>
            <a:endParaRPr lang="en-US" altLang="zh-CN" sz="3000" dirty="0" smtClean="0"/>
          </a:p>
          <a:p>
            <a:pPr marL="68580" indent="0">
              <a:buNone/>
            </a:pPr>
            <a:endParaRPr lang="zh-CN" altLang="en-US" dirty="0"/>
          </a:p>
        </p:txBody>
      </p:sp>
    </p:spTree>
    <p:extLst>
      <p:ext uri="{BB962C8B-B14F-4D97-AF65-F5344CB8AC3E}">
        <p14:creationId xmlns:p14="http://schemas.microsoft.com/office/powerpoint/2010/main" val="3862154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80920" cy="6120680"/>
          </a:xfrm>
        </p:spPr>
        <p:txBody>
          <a:bodyPr>
            <a:normAutofit/>
          </a:bodyPr>
          <a:lstStyle/>
          <a:p>
            <a:pPr marL="68580" indent="0">
              <a:buNone/>
            </a:pPr>
            <a:r>
              <a:rPr lang="zh-CN" altLang="en-US" sz="3500" dirty="0" smtClean="0"/>
              <a:t>字符是如何串行传输的：</a:t>
            </a:r>
            <a:endParaRPr lang="zh-CN" altLang="en-US" sz="35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807" y="4077072"/>
            <a:ext cx="55149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754" y="1484784"/>
            <a:ext cx="57054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489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80920" cy="6120680"/>
          </a:xfrm>
        </p:spPr>
        <p:txBody>
          <a:bodyPr/>
          <a:lstStyle/>
          <a:p>
            <a:pPr marL="68580" indent="0">
              <a:buNone/>
            </a:pPr>
            <a:r>
              <a:rPr lang="en-US" altLang="zh-CN" sz="3500" dirty="0" smtClean="0"/>
              <a:t>2.4.3Modbus</a:t>
            </a:r>
            <a:r>
              <a:rPr lang="zh-CN" altLang="en-US" sz="3500" dirty="0" smtClean="0"/>
              <a:t>报文</a:t>
            </a:r>
            <a:r>
              <a:rPr lang="en-US" altLang="zh-CN" sz="3500" dirty="0" smtClean="0"/>
              <a:t>RTU</a:t>
            </a:r>
            <a:r>
              <a:rPr lang="zh-CN" altLang="en-US" sz="3500" dirty="0" smtClean="0"/>
              <a:t>帧</a:t>
            </a:r>
            <a:endParaRPr lang="en-US" altLang="zh-CN" sz="3500" dirty="0" smtClean="0"/>
          </a:p>
          <a:p>
            <a:pPr marL="68580" indent="0">
              <a:buNone/>
            </a:pPr>
            <a:r>
              <a:rPr lang="en-US" altLang="zh-CN" dirty="0" smtClean="0"/>
              <a:t>	</a:t>
            </a:r>
            <a:r>
              <a:rPr lang="zh-CN" altLang="en-US" sz="3000" dirty="0" smtClean="0"/>
              <a:t>在</a:t>
            </a:r>
            <a:r>
              <a:rPr lang="en-US" altLang="zh-CN" sz="3000" dirty="0" smtClean="0"/>
              <a:t>RTU</a:t>
            </a:r>
            <a:r>
              <a:rPr lang="zh-CN" altLang="en-US" sz="3000" dirty="0" smtClean="0"/>
              <a:t>模式，报文帧有时长至少为</a:t>
            </a:r>
            <a:r>
              <a:rPr lang="en-US" altLang="zh-CN" sz="3000" dirty="0" smtClean="0"/>
              <a:t>3.5</a:t>
            </a:r>
            <a:r>
              <a:rPr lang="zh-CN" altLang="en-US" sz="3000" dirty="0" smtClean="0"/>
              <a:t>个字符时间的空闲间隔区分。</a:t>
            </a:r>
            <a:endParaRPr lang="en-US" altLang="zh-CN" sz="3000" dirty="0" smtClean="0"/>
          </a:p>
          <a:p>
            <a:pPr marL="68580" indent="0">
              <a:buNone/>
            </a:pP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7992888"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93" y="4324350"/>
            <a:ext cx="81819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91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352928" cy="6120680"/>
          </a:xfrm>
        </p:spPr>
        <p:txBody>
          <a:bodyPr/>
          <a:lstStyle/>
          <a:p>
            <a:pPr marL="68580" indent="0">
              <a:buNone/>
            </a:pPr>
            <a:r>
              <a:rPr lang="en-US" altLang="zh-CN" sz="3500" dirty="0" smtClean="0"/>
              <a:t>2.4.4CRC</a:t>
            </a:r>
            <a:r>
              <a:rPr lang="zh-CN" altLang="en-US" sz="3500" dirty="0" smtClean="0"/>
              <a:t>校验</a:t>
            </a:r>
            <a:endParaRPr lang="en-US" altLang="zh-CN" sz="3500" dirty="0" smtClean="0"/>
          </a:p>
          <a:p>
            <a:pPr marL="68580" indent="0">
              <a:buNone/>
            </a:pPr>
            <a:r>
              <a:rPr lang="en-US" altLang="zh-CN" sz="3000" dirty="0" smtClean="0"/>
              <a:t>1</a:t>
            </a:r>
            <a:r>
              <a:rPr lang="zh-CN" altLang="en-US" sz="3000" dirty="0" smtClean="0"/>
              <a:t>、不管报文有没有奇偶校验，均执行此校验。</a:t>
            </a:r>
            <a:endParaRPr lang="en-US" altLang="zh-CN" sz="3000" dirty="0" smtClean="0"/>
          </a:p>
          <a:p>
            <a:pPr marL="68580" indent="0">
              <a:buNone/>
            </a:pPr>
            <a:r>
              <a:rPr lang="en-US" altLang="zh-CN" sz="3000" dirty="0" smtClean="0"/>
              <a:t>2</a:t>
            </a:r>
            <a:r>
              <a:rPr lang="zh-CN" altLang="en-US" sz="3000" dirty="0" smtClean="0"/>
              <a:t>、</a:t>
            </a:r>
            <a:r>
              <a:rPr lang="en-US" altLang="zh-CN" sz="3000" dirty="0" smtClean="0"/>
              <a:t>CRC</a:t>
            </a:r>
            <a:r>
              <a:rPr lang="zh-CN" altLang="en-US" sz="3000" dirty="0" smtClean="0"/>
              <a:t>包含两个</a:t>
            </a:r>
            <a:r>
              <a:rPr lang="en-US" altLang="zh-CN" sz="3000" dirty="0" smtClean="0"/>
              <a:t>8</a:t>
            </a:r>
            <a:r>
              <a:rPr lang="zh-CN" altLang="en-US" sz="3000" dirty="0" smtClean="0"/>
              <a:t>位字节组成的一个</a:t>
            </a:r>
            <a:r>
              <a:rPr lang="en-US" altLang="zh-CN" sz="3000" dirty="0" smtClean="0"/>
              <a:t>16</a:t>
            </a:r>
            <a:r>
              <a:rPr lang="zh-CN" altLang="en-US" sz="3000" dirty="0" smtClean="0"/>
              <a:t>位值。</a:t>
            </a:r>
            <a:endParaRPr lang="en-US" altLang="zh-CN" sz="3000" dirty="0" smtClean="0"/>
          </a:p>
          <a:p>
            <a:pPr marL="68580" indent="0">
              <a:buNone/>
            </a:pPr>
            <a:r>
              <a:rPr lang="en-US" altLang="zh-CN" sz="3000" dirty="0" smtClean="0"/>
              <a:t>3</a:t>
            </a:r>
            <a:r>
              <a:rPr lang="zh-CN" altLang="en-US" sz="3000" dirty="0" smtClean="0"/>
              <a:t>、</a:t>
            </a:r>
            <a:r>
              <a:rPr lang="en-US" altLang="zh-CN" sz="3000" dirty="0" smtClean="0"/>
              <a:t>CRC</a:t>
            </a:r>
            <a:r>
              <a:rPr lang="zh-CN" altLang="en-US" sz="3000" dirty="0" smtClean="0"/>
              <a:t>域附加在报文之后，计算后首先附加低字节，然后高字节。</a:t>
            </a:r>
            <a:endParaRPr lang="en-US" altLang="zh-CN" sz="3000" dirty="0" smtClean="0"/>
          </a:p>
          <a:p>
            <a:pPr marL="68580" indent="0">
              <a:buNone/>
            </a:pPr>
            <a:r>
              <a:rPr lang="en-US" altLang="zh-CN" sz="3000" dirty="0" smtClean="0"/>
              <a:t>4</a:t>
            </a:r>
            <a:r>
              <a:rPr lang="zh-CN" altLang="en-US" sz="3000" dirty="0" smtClean="0"/>
              <a:t>、附加在报文后面的</a:t>
            </a:r>
            <a:r>
              <a:rPr lang="en-US" altLang="zh-CN" sz="3000" dirty="0" smtClean="0"/>
              <a:t>CRC</a:t>
            </a:r>
            <a:r>
              <a:rPr lang="zh-CN" altLang="en-US" sz="3000" dirty="0" smtClean="0"/>
              <a:t>的值由发送设备计算，接收设备在接受报文时重新计算</a:t>
            </a:r>
            <a:r>
              <a:rPr lang="en-US" altLang="zh-CN" sz="3000" dirty="0" smtClean="0"/>
              <a:t>CRC</a:t>
            </a:r>
            <a:r>
              <a:rPr lang="zh-CN" altLang="en-US" sz="3000" dirty="0" smtClean="0"/>
              <a:t>的值，并将结果与实际接收到的</a:t>
            </a:r>
            <a:r>
              <a:rPr lang="en-US" altLang="zh-CN" sz="3000" dirty="0" smtClean="0"/>
              <a:t>CRC</a:t>
            </a:r>
            <a:r>
              <a:rPr lang="zh-CN" altLang="en-US" sz="3000" dirty="0" smtClean="0"/>
              <a:t>值进行比较，如果不相等，则为错误。</a:t>
            </a:r>
            <a:endParaRPr lang="en-US" altLang="zh-CN" sz="3000" dirty="0" smtClean="0"/>
          </a:p>
          <a:p>
            <a:pPr marL="68580" indent="0">
              <a:buNone/>
            </a:pPr>
            <a:endParaRPr lang="zh-CN" altLang="en-US" dirty="0"/>
          </a:p>
        </p:txBody>
      </p:sp>
    </p:spTree>
    <p:extLst>
      <p:ext uri="{BB962C8B-B14F-4D97-AF65-F5344CB8AC3E}">
        <p14:creationId xmlns:p14="http://schemas.microsoft.com/office/powerpoint/2010/main" val="4011471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dirty="0" smtClean="0"/>
              <a:t>		</a:t>
            </a:r>
          </a:p>
          <a:p>
            <a:pPr marL="68580" indent="0">
              <a:buNone/>
            </a:pPr>
            <a:endParaRPr lang="en-US" altLang="zh-CN" dirty="0"/>
          </a:p>
          <a:p>
            <a:pPr marL="68580" indent="0">
              <a:buNone/>
            </a:pPr>
            <a:endParaRPr lang="en-US" altLang="zh-CN" dirty="0" smtClean="0"/>
          </a:p>
          <a:p>
            <a:pPr marL="68580" indent="0">
              <a:buNone/>
            </a:pPr>
            <a:r>
              <a:rPr lang="en-US" altLang="zh-CN" dirty="0"/>
              <a:t>	</a:t>
            </a:r>
            <a:r>
              <a:rPr lang="en-US" altLang="zh-CN" dirty="0" smtClean="0"/>
              <a:t>		</a:t>
            </a:r>
            <a:r>
              <a:rPr lang="zh-CN" altLang="en-US" sz="4500" dirty="0" smtClean="0"/>
              <a:t>第三部分</a:t>
            </a:r>
            <a:endParaRPr lang="en-US" altLang="zh-CN" sz="4500" dirty="0" smtClean="0"/>
          </a:p>
          <a:p>
            <a:pPr marL="68580" indent="0">
              <a:buNone/>
            </a:pPr>
            <a:endParaRPr lang="en-US" altLang="zh-CN" dirty="0" smtClean="0"/>
          </a:p>
          <a:p>
            <a:pPr marL="68580" indent="0">
              <a:buNone/>
            </a:pPr>
            <a:endParaRPr lang="en-US" altLang="zh-CN" dirty="0"/>
          </a:p>
          <a:p>
            <a:pPr marL="68580" indent="0">
              <a:buNone/>
            </a:pPr>
            <a:endParaRPr lang="en-US" altLang="zh-CN" dirty="0" smtClean="0"/>
          </a:p>
          <a:p>
            <a:pPr marL="68580" indent="0">
              <a:buNone/>
            </a:pPr>
            <a:r>
              <a:rPr lang="en-US" altLang="zh-CN" dirty="0" smtClean="0"/>
              <a:t>       </a:t>
            </a:r>
            <a:r>
              <a:rPr lang="en-US" altLang="zh-CN" sz="4000" dirty="0" err="1" smtClean="0"/>
              <a:t>FreeModbus</a:t>
            </a:r>
            <a:r>
              <a:rPr lang="zh-CN" altLang="en-US" sz="4000" dirty="0" smtClean="0"/>
              <a:t>源码移植及详解</a:t>
            </a:r>
            <a:endParaRPr lang="zh-CN" altLang="en-US" sz="4000" dirty="0"/>
          </a:p>
        </p:txBody>
      </p:sp>
    </p:spTree>
    <p:extLst>
      <p:ext uri="{BB962C8B-B14F-4D97-AF65-F5344CB8AC3E}">
        <p14:creationId xmlns:p14="http://schemas.microsoft.com/office/powerpoint/2010/main" val="3285665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a:bodyPr>
          <a:lstStyle/>
          <a:p>
            <a:pPr>
              <a:buFont typeface="Wingdings" panose="05000000000000000000" pitchFamily="2" charset="2"/>
              <a:buChar char="Ø"/>
            </a:pPr>
            <a:endParaRPr lang="en-US" altLang="zh-CN" sz="4000" b="1" dirty="0" smtClean="0">
              <a:latin typeface="宋体" panose="02010600030101010101" pitchFamily="2" charset="-122"/>
              <a:ea typeface="宋体" panose="02010600030101010101" pitchFamily="2" charset="-122"/>
            </a:endParaRPr>
          </a:p>
          <a:p>
            <a:pPr>
              <a:buFont typeface="Wingdings" panose="05000000000000000000" pitchFamily="2" charset="2"/>
              <a:buChar char="Ø"/>
            </a:pPr>
            <a:endParaRPr lang="en-US" altLang="zh-CN" sz="4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4000" b="1" dirty="0" err="1" smtClean="0">
                <a:latin typeface="宋体" panose="02010600030101010101" pitchFamily="2" charset="-122"/>
                <a:ea typeface="宋体" panose="02010600030101010101" pitchFamily="2" charset="-122"/>
              </a:rPr>
              <a:t>FreeModbus</a:t>
            </a:r>
            <a:r>
              <a:rPr lang="zh-CN" altLang="en-US" sz="4000" b="1" dirty="0">
                <a:latin typeface="宋体" panose="02010600030101010101" pitchFamily="2" charset="-122"/>
                <a:ea typeface="宋体" panose="02010600030101010101" pitchFamily="2" charset="-122"/>
              </a:rPr>
              <a:t>的简介</a:t>
            </a:r>
            <a:endParaRPr lang="en-US" altLang="zh-CN" sz="4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4000" b="1" dirty="0" err="1">
                <a:latin typeface="宋体" panose="02010600030101010101" pitchFamily="2" charset="-122"/>
                <a:ea typeface="宋体" panose="02010600030101010101" pitchFamily="2" charset="-122"/>
              </a:rPr>
              <a:t>FreeModbus</a:t>
            </a:r>
            <a:r>
              <a:rPr lang="zh-CN" altLang="en-US" sz="4000" b="1" dirty="0">
                <a:latin typeface="宋体" panose="02010600030101010101" pitchFamily="2" charset="-122"/>
                <a:ea typeface="宋体" panose="02010600030101010101" pitchFamily="2" charset="-122"/>
              </a:rPr>
              <a:t>的移植</a:t>
            </a:r>
            <a:endParaRPr lang="en-US" altLang="zh-CN" sz="4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4000" b="1" dirty="0">
                <a:latin typeface="宋体" panose="02010600030101010101" pitchFamily="2" charset="-122"/>
                <a:ea typeface="宋体" panose="02010600030101010101" pitchFamily="2" charset="-122"/>
              </a:rPr>
              <a:t>STM32 RS485</a:t>
            </a:r>
            <a:r>
              <a:rPr lang="zh-CN" altLang="en-US" sz="4000" b="1" dirty="0">
                <a:latin typeface="宋体" panose="02010600030101010101" pitchFamily="2" charset="-122"/>
                <a:ea typeface="宋体" panose="02010600030101010101" pitchFamily="2" charset="-122"/>
              </a:rPr>
              <a:t>串口通讯</a:t>
            </a:r>
            <a:endParaRPr lang="en-US" altLang="zh-CN" sz="4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848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zh-CN" altLang="en-US" sz="5400" dirty="0" smtClean="0"/>
              <a:t>一、</a:t>
            </a:r>
            <a:r>
              <a:rPr lang="en-US" altLang="zh-CN" sz="5400" dirty="0" err="1" smtClean="0"/>
              <a:t>modbus</a:t>
            </a:r>
            <a:r>
              <a:rPr lang="zh-CN" altLang="en-US" sz="5400" dirty="0" smtClean="0"/>
              <a:t>简介</a:t>
            </a:r>
            <a:endParaRPr lang="en-US" altLang="zh-CN" sz="5400" dirty="0" smtClean="0"/>
          </a:p>
          <a:p>
            <a:pPr marL="68580" indent="0">
              <a:buNone/>
            </a:pPr>
            <a:endParaRPr lang="en-US" altLang="zh-CN" sz="5400" dirty="0" smtClean="0"/>
          </a:p>
          <a:p>
            <a:pPr marL="68580" indent="0">
              <a:buNone/>
            </a:pPr>
            <a:r>
              <a:rPr lang="en-US" altLang="zh-CN" sz="3200" dirty="0" smtClean="0"/>
              <a:t>1</a:t>
            </a:r>
            <a:r>
              <a:rPr lang="zh-CN" altLang="en-US" sz="3200" dirty="0" smtClean="0"/>
              <a:t>、</a:t>
            </a:r>
            <a:r>
              <a:rPr lang="en-US" altLang="zh-CN" sz="3200" dirty="0" err="1" smtClean="0"/>
              <a:t>modbus</a:t>
            </a:r>
            <a:r>
              <a:rPr lang="zh-CN" altLang="en-US" sz="3200" dirty="0" smtClean="0"/>
              <a:t>是</a:t>
            </a:r>
            <a:r>
              <a:rPr lang="en-US" altLang="zh-CN" sz="3200" dirty="0" smtClean="0"/>
              <a:t>OSI	</a:t>
            </a:r>
            <a:r>
              <a:rPr lang="zh-CN" altLang="en-US" sz="3200" dirty="0" smtClean="0"/>
              <a:t>模型第</a:t>
            </a:r>
            <a:r>
              <a:rPr lang="en-US" altLang="zh-CN" sz="3200" dirty="0" smtClean="0"/>
              <a:t>7</a:t>
            </a:r>
            <a:r>
              <a:rPr lang="zh-CN" altLang="en-US" sz="3200" dirty="0" smtClean="0"/>
              <a:t>层上的应用层报</a:t>
            </a:r>
            <a:r>
              <a:rPr lang="en-US" altLang="zh-CN" sz="3200" dirty="0"/>
              <a:t> </a:t>
            </a:r>
            <a:r>
              <a:rPr lang="en-US" altLang="zh-CN" sz="3200" dirty="0" smtClean="0"/>
              <a:t>  </a:t>
            </a:r>
            <a:r>
              <a:rPr lang="zh-CN" altLang="en-US" sz="3200" dirty="0" smtClean="0"/>
              <a:t>文传输协议</a:t>
            </a:r>
            <a:r>
              <a:rPr lang="en-US" altLang="zh-CN" sz="3200" dirty="0" smtClean="0"/>
              <a:t>,</a:t>
            </a:r>
            <a:r>
              <a:rPr lang="zh-CN" altLang="en-US" sz="3200" dirty="0" smtClean="0"/>
              <a:t>用于在通过不同类型的总线或网络连接的设备之间的客户机</a:t>
            </a:r>
            <a:r>
              <a:rPr lang="en-US" altLang="zh-CN" sz="3200" dirty="0" smtClean="0"/>
              <a:t>/</a:t>
            </a:r>
            <a:r>
              <a:rPr lang="zh-CN" altLang="en-US" sz="3200" dirty="0" smtClean="0"/>
              <a:t>服务器通信</a:t>
            </a:r>
            <a:r>
              <a:rPr lang="en-US" altLang="zh-CN" sz="3200" dirty="0" smtClean="0"/>
              <a:t>;</a:t>
            </a:r>
            <a:r>
              <a:rPr lang="en-US" altLang="zh-CN" sz="3200" dirty="0" err="1" smtClean="0"/>
              <a:t>ss</a:t>
            </a:r>
            <a:endParaRPr lang="en-US" altLang="zh-CN" sz="3200" dirty="0" smtClean="0"/>
          </a:p>
          <a:p>
            <a:pPr marL="68580" indent="0">
              <a:buNone/>
            </a:pPr>
            <a:endParaRPr lang="en-US" altLang="zh-CN" sz="3200" dirty="0" smtClean="0"/>
          </a:p>
          <a:p>
            <a:pPr marL="68580" indent="0">
              <a:buNone/>
            </a:pPr>
            <a:r>
              <a:rPr lang="en-US" altLang="zh-CN" sz="3200" dirty="0" smtClean="0"/>
              <a:t>2</a:t>
            </a:r>
            <a:r>
              <a:rPr lang="zh-CN" altLang="en-US" sz="3200" dirty="0" smtClean="0"/>
              <a:t>、</a:t>
            </a:r>
            <a:r>
              <a:rPr lang="en-US" altLang="zh-CN" sz="3200" dirty="0" err="1" smtClean="0"/>
              <a:t>modbus</a:t>
            </a:r>
            <a:r>
              <a:rPr lang="zh-CN" altLang="en-US" sz="3200" dirty="0" smtClean="0"/>
              <a:t>是一个请求</a:t>
            </a:r>
            <a:r>
              <a:rPr lang="en-US" altLang="zh-CN" sz="3200" dirty="0" smtClean="0"/>
              <a:t>/</a:t>
            </a:r>
            <a:r>
              <a:rPr lang="zh-CN" altLang="en-US" sz="3200" dirty="0" smtClean="0"/>
              <a:t>应答协议，并且提供功能码规定的服务</a:t>
            </a:r>
            <a:r>
              <a:rPr lang="en-US" altLang="zh-CN" sz="3200" dirty="0" smtClean="0"/>
              <a:t>;</a:t>
            </a:r>
            <a:endParaRPr lang="zh-CN" altLang="en-US" sz="3200" dirty="0"/>
          </a:p>
        </p:txBody>
      </p:sp>
    </p:spTree>
    <p:extLst>
      <p:ext uri="{BB962C8B-B14F-4D97-AF65-F5344CB8AC3E}">
        <p14:creationId xmlns:p14="http://schemas.microsoft.com/office/powerpoint/2010/main" val="3255950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latin typeface="宋体" panose="02010600030101010101" pitchFamily="2" charset="-122"/>
                <a:ea typeface="宋体" panose="02010600030101010101" pitchFamily="2" charset="-122"/>
              </a:rPr>
              <a:t>FreeModbus</a:t>
            </a:r>
            <a:r>
              <a:rPr lang="zh-CN" altLang="en-US" dirty="0">
                <a:solidFill>
                  <a:schemeClr val="tx1"/>
                </a:solidFill>
                <a:latin typeface="宋体" panose="02010600030101010101" pitchFamily="2" charset="-122"/>
                <a:ea typeface="宋体" panose="02010600030101010101" pitchFamily="2" charset="-122"/>
              </a:rPr>
              <a:t>的简介</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b="1" dirty="0" err="1">
                <a:latin typeface="宋体" panose="02010600030101010101" pitchFamily="2" charset="-122"/>
                <a:ea typeface="宋体" panose="02010600030101010101" pitchFamily="2" charset="-122"/>
              </a:rPr>
              <a:t>FreeModbus</a:t>
            </a:r>
            <a:r>
              <a:rPr lang="zh-CN" altLang="en-US" b="1" dirty="0">
                <a:latin typeface="宋体" panose="02010600030101010101" pitchFamily="2" charset="-122"/>
                <a:ea typeface="宋体" panose="02010600030101010101" pitchFamily="2" charset="-122"/>
              </a:rPr>
              <a:t>一个奥地利人写的</a:t>
            </a:r>
            <a:r>
              <a:rPr lang="en-US" altLang="zh-CN" b="1" dirty="0">
                <a:latin typeface="宋体" panose="02010600030101010101" pitchFamily="2" charset="-122"/>
                <a:ea typeface="宋体" panose="02010600030101010101" pitchFamily="2" charset="-122"/>
              </a:rPr>
              <a:t>Modbus</a:t>
            </a:r>
            <a:r>
              <a:rPr lang="zh-CN" altLang="en-US" b="1" dirty="0">
                <a:latin typeface="宋体" panose="02010600030101010101" pitchFamily="2" charset="-122"/>
                <a:ea typeface="宋体" panose="02010600030101010101" pitchFamily="2" charset="-122"/>
              </a:rPr>
              <a:t>协议。它是一个针对嵌入式应用的一个免费</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自由</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的通用</a:t>
            </a:r>
            <a:r>
              <a:rPr lang="en-US" altLang="zh-CN" b="1" dirty="0">
                <a:latin typeface="宋体" panose="02010600030101010101" pitchFamily="2" charset="-122"/>
                <a:ea typeface="宋体" panose="02010600030101010101" pitchFamily="2" charset="-122"/>
              </a:rPr>
              <a:t>Modbus</a:t>
            </a:r>
            <a:r>
              <a:rPr lang="zh-CN" altLang="en-US" b="1" dirty="0">
                <a:latin typeface="宋体" panose="02010600030101010101" pitchFamily="2" charset="-122"/>
                <a:ea typeface="宋体" panose="02010600030101010101" pitchFamily="2" charset="-122"/>
              </a:rPr>
              <a:t>协议的移植。</a:t>
            </a:r>
            <a:r>
              <a:rPr lang="en-US" altLang="zh-CN" b="1" dirty="0">
                <a:latin typeface="宋体" panose="02010600030101010101" pitchFamily="2" charset="-122"/>
                <a:ea typeface="宋体" panose="02010600030101010101" pitchFamily="2" charset="-122"/>
              </a:rPr>
              <a:t>Modbus</a:t>
            </a:r>
            <a:r>
              <a:rPr lang="zh-CN" altLang="en-US" b="1" dirty="0">
                <a:latin typeface="宋体" panose="02010600030101010101" pitchFamily="2" charset="-122"/>
                <a:ea typeface="宋体" panose="02010600030101010101" pitchFamily="2" charset="-122"/>
              </a:rPr>
              <a:t>是一个工业制造环境中应用的一个通用协议。</a:t>
            </a:r>
            <a:endParaRPr lang="en-US" altLang="zh-CN" b="1" dirty="0">
              <a:latin typeface="宋体" panose="02010600030101010101" pitchFamily="2" charset="-122"/>
              <a:ea typeface="宋体" panose="02010600030101010101" pitchFamily="2" charset="-122"/>
            </a:endParaRPr>
          </a:p>
          <a:p>
            <a:pPr>
              <a:buFont typeface="Wingdings" panose="05000000000000000000" pitchFamily="2" charset="2"/>
              <a:buChar char="u"/>
            </a:pPr>
            <a:r>
              <a:rPr lang="en-US" altLang="zh-CN" b="1" dirty="0">
                <a:latin typeface="宋体" panose="02010600030101010101" pitchFamily="2" charset="-122"/>
                <a:ea typeface="宋体" panose="02010600030101010101" pitchFamily="2" charset="-122"/>
              </a:rPr>
              <a:t>Modbus</a:t>
            </a:r>
            <a:r>
              <a:rPr lang="zh-CN" altLang="en-US" b="1" dirty="0">
                <a:latin typeface="宋体" panose="02010600030101010101" pitchFamily="2" charset="-122"/>
                <a:ea typeface="宋体" panose="02010600030101010101" pitchFamily="2" charset="-122"/>
              </a:rPr>
              <a:t>通信协议栈包括两层</a:t>
            </a:r>
            <a:r>
              <a:rPr lang="en-US" altLang="zh-CN" b="1" dirty="0">
                <a:latin typeface="宋体" panose="02010600030101010101" pitchFamily="2" charset="-122"/>
                <a:ea typeface="宋体" panose="02010600030101010101" pitchFamily="2" charset="-122"/>
              </a:rPr>
              <a:t>:Modbus</a:t>
            </a:r>
            <a:r>
              <a:rPr lang="zh-CN" altLang="en-US" b="1" dirty="0">
                <a:latin typeface="宋体" panose="02010600030101010101" pitchFamily="2" charset="-122"/>
                <a:ea typeface="宋体" panose="02010600030101010101" pitchFamily="2" charset="-122"/>
              </a:rPr>
              <a:t>应用层协议，该层定义了数据格式和功能，另外一层是网络层。</a:t>
            </a:r>
          </a:p>
          <a:p>
            <a:endParaRPr lang="zh-CN" altLang="en-US" dirty="0"/>
          </a:p>
        </p:txBody>
      </p:sp>
    </p:spTree>
    <p:extLst>
      <p:ext uri="{BB962C8B-B14F-4D97-AF65-F5344CB8AC3E}">
        <p14:creationId xmlns:p14="http://schemas.microsoft.com/office/powerpoint/2010/main" val="3220581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1340768"/>
            <a:ext cx="6777317" cy="4491861"/>
          </a:xfrm>
        </p:spPr>
        <p:txBody>
          <a:bodyPr/>
          <a:lstStyle/>
          <a:p>
            <a:r>
              <a:rPr lang="en-US" altLang="zh-CN" sz="3000" b="1" dirty="0" err="1">
                <a:latin typeface="宋体" panose="02010600030101010101" pitchFamily="2" charset="-122"/>
                <a:ea typeface="宋体" panose="02010600030101010101" pitchFamily="2" charset="-122"/>
              </a:rPr>
              <a:t>FreeMODBUS</a:t>
            </a:r>
            <a:r>
              <a:rPr lang="en-US" altLang="zh-CN" sz="3000" b="1" dirty="0">
                <a:latin typeface="宋体" panose="02010600030101010101" pitchFamily="2" charset="-122"/>
                <a:ea typeface="宋体" panose="02010600030101010101" pitchFamily="2" charset="-122"/>
              </a:rPr>
              <a:t> </a:t>
            </a:r>
            <a:r>
              <a:rPr lang="zh-CN" altLang="en-US" sz="3000" b="1" dirty="0">
                <a:latin typeface="宋体" panose="02010600030101010101" pitchFamily="2" charset="-122"/>
                <a:ea typeface="宋体" panose="02010600030101010101" pitchFamily="2" charset="-122"/>
              </a:rPr>
              <a:t>提供了</a:t>
            </a:r>
            <a:r>
              <a:rPr lang="en-US" altLang="zh-CN" sz="3000" b="1" dirty="0">
                <a:latin typeface="宋体" panose="02010600030101010101" pitchFamily="2" charset="-122"/>
                <a:ea typeface="宋体" panose="02010600030101010101" pitchFamily="2" charset="-122"/>
              </a:rPr>
              <a:t>RTU/ASCII </a:t>
            </a:r>
            <a:r>
              <a:rPr lang="zh-CN" altLang="en-US" sz="3000" b="1" dirty="0">
                <a:latin typeface="宋体" panose="02010600030101010101" pitchFamily="2" charset="-122"/>
                <a:ea typeface="宋体" panose="02010600030101010101" pitchFamily="2" charset="-122"/>
              </a:rPr>
              <a:t>传输模式及</a:t>
            </a:r>
            <a:r>
              <a:rPr lang="en-US" altLang="zh-CN" sz="3000" b="1" dirty="0">
                <a:latin typeface="宋体" panose="02010600030101010101" pitchFamily="2" charset="-122"/>
                <a:ea typeface="宋体" panose="02010600030101010101" pitchFamily="2" charset="-122"/>
              </a:rPr>
              <a:t>TCP</a:t>
            </a:r>
            <a:r>
              <a:rPr lang="zh-CN" altLang="en-US" sz="3000" b="1" dirty="0">
                <a:latin typeface="宋体" panose="02010600030101010101" pitchFamily="2" charset="-122"/>
                <a:ea typeface="宋体" panose="02010600030101010101" pitchFamily="2" charset="-122"/>
              </a:rPr>
              <a:t>协议支持。</a:t>
            </a:r>
            <a:r>
              <a:rPr lang="en-US" altLang="zh-CN" sz="3000" b="1" dirty="0" err="1">
                <a:latin typeface="宋体" panose="02010600030101010101" pitchFamily="2" charset="-122"/>
                <a:ea typeface="宋体" panose="02010600030101010101" pitchFamily="2" charset="-122"/>
              </a:rPr>
              <a:t>FreeModbus</a:t>
            </a:r>
            <a:r>
              <a:rPr lang="zh-CN" altLang="en-US" sz="3000" b="1" dirty="0">
                <a:latin typeface="宋体" panose="02010600030101010101" pitchFamily="2" charset="-122"/>
                <a:ea typeface="宋体" panose="02010600030101010101" pitchFamily="2" charset="-122"/>
              </a:rPr>
              <a:t>遵循</a:t>
            </a:r>
            <a:r>
              <a:rPr lang="en-US" altLang="zh-CN" sz="3000" b="1" dirty="0">
                <a:latin typeface="宋体" panose="02010600030101010101" pitchFamily="2" charset="-122"/>
                <a:ea typeface="宋体" panose="02010600030101010101" pitchFamily="2" charset="-122"/>
              </a:rPr>
              <a:t>BSD</a:t>
            </a:r>
            <a:r>
              <a:rPr lang="zh-CN" altLang="en-US" sz="3000" b="1" dirty="0">
                <a:latin typeface="宋体" panose="02010600030101010101" pitchFamily="2" charset="-122"/>
                <a:ea typeface="宋体" panose="02010600030101010101" pitchFamily="2" charset="-122"/>
              </a:rPr>
              <a:t>许可证，意味着用户可以将</a:t>
            </a:r>
            <a:r>
              <a:rPr lang="en-US" altLang="zh-CN" sz="3000" b="1" dirty="0" err="1">
                <a:latin typeface="宋体" panose="02010600030101010101" pitchFamily="2" charset="-122"/>
                <a:ea typeface="宋体" panose="02010600030101010101" pitchFamily="2" charset="-122"/>
              </a:rPr>
              <a:t>FreeModbus</a:t>
            </a:r>
            <a:r>
              <a:rPr lang="zh-CN" altLang="en-US" sz="3000" b="1" dirty="0">
                <a:latin typeface="宋体" panose="02010600030101010101" pitchFamily="2" charset="-122"/>
                <a:ea typeface="宋体" panose="02010600030101010101" pitchFamily="2" charset="-122"/>
              </a:rPr>
              <a:t>应用于商业环境中。目前版本</a:t>
            </a:r>
            <a:r>
              <a:rPr lang="en-US" altLang="zh-CN" sz="3000" b="1" dirty="0">
                <a:latin typeface="宋体" panose="02010600030101010101" pitchFamily="2" charset="-122"/>
                <a:ea typeface="宋体" panose="02010600030101010101" pitchFamily="2" charset="-122"/>
              </a:rPr>
              <a:t>FreeModbus-V1.5</a:t>
            </a:r>
            <a:r>
              <a:rPr lang="zh-CN" altLang="en-US" sz="3000" b="1" dirty="0">
                <a:latin typeface="宋体" panose="02010600030101010101" pitchFamily="2" charset="-122"/>
                <a:ea typeface="宋体" panose="02010600030101010101" pitchFamily="2" charset="-122"/>
              </a:rPr>
              <a:t>提供如下的功能支持：</a:t>
            </a:r>
            <a:endParaRPr lang="en-US" altLang="zh-CN" sz="3000" b="1"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753050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951668013"/>
              </p:ext>
            </p:extLst>
          </p:nvPr>
        </p:nvGraphicFramePr>
        <p:xfrm>
          <a:off x="467544" y="548680"/>
          <a:ext cx="8207376" cy="5562600"/>
        </p:xfrm>
        <a:graphic>
          <a:graphicData uri="http://schemas.openxmlformats.org/drawingml/2006/table">
            <a:tbl>
              <a:tblPr firstRow="1" bandRow="1">
                <a:tableStyleId>{5C22544A-7EE6-4342-B048-85BDC9FD1C3A}</a:tableStyleId>
              </a:tblPr>
              <a:tblGrid>
                <a:gridCol w="2735792"/>
                <a:gridCol w="2735792"/>
                <a:gridCol w="2735792"/>
              </a:tblGrid>
              <a:tr h="370840">
                <a:tc>
                  <a:txBody>
                    <a:bodyPr/>
                    <a:lstStyle/>
                    <a:p>
                      <a:r>
                        <a:rPr lang="zh-CN" altLang="en-US" dirty="0"/>
                        <a:t>代码</a:t>
                      </a:r>
                    </a:p>
                  </a:txBody>
                  <a:tcPr anchor="ctr"/>
                </a:tc>
                <a:tc>
                  <a:txBody>
                    <a:bodyPr/>
                    <a:lstStyle/>
                    <a:p>
                      <a:r>
                        <a:rPr lang="zh-CN" altLang="en-US" dirty="0"/>
                        <a:t>描述</a:t>
                      </a:r>
                    </a:p>
                  </a:txBody>
                  <a:tcPr anchor="ctr"/>
                </a:tc>
                <a:tc>
                  <a:txBody>
                    <a:bodyPr/>
                    <a:lstStyle/>
                    <a:p>
                      <a:r>
                        <a:rPr lang="zh-CN" altLang="en-US" dirty="0"/>
                        <a:t>是否支持</a:t>
                      </a:r>
                    </a:p>
                  </a:txBody>
                  <a:tcPr anchor="ctr"/>
                </a:tc>
              </a:tr>
              <a:tr h="370840">
                <a:tc>
                  <a:txBody>
                    <a:bodyPr/>
                    <a:lstStyle/>
                    <a:p>
                      <a:r>
                        <a:rPr lang="en-US" dirty="0"/>
                        <a:t>Master</a:t>
                      </a:r>
                    </a:p>
                  </a:txBody>
                  <a:tcPr anchor="ctr"/>
                </a:tc>
                <a:tc>
                  <a:txBody>
                    <a:bodyPr/>
                    <a:lstStyle/>
                    <a:p>
                      <a:r>
                        <a:rPr lang="zh-CN" altLang="en-US" dirty="0"/>
                        <a:t>主机</a:t>
                      </a:r>
                    </a:p>
                  </a:txBody>
                  <a:tcPr anchor="ctr"/>
                </a:tc>
                <a:tc>
                  <a:txBody>
                    <a:bodyPr/>
                    <a:lstStyle/>
                    <a:p>
                      <a:r>
                        <a:rPr lang="zh-CN" altLang="en-US" dirty="0"/>
                        <a:t>否</a:t>
                      </a:r>
                    </a:p>
                  </a:txBody>
                  <a:tcPr anchor="ctr"/>
                </a:tc>
              </a:tr>
              <a:tr h="370840">
                <a:tc>
                  <a:txBody>
                    <a:bodyPr/>
                    <a:lstStyle/>
                    <a:p>
                      <a:r>
                        <a:rPr lang="en-US" dirty="0"/>
                        <a:t>Slave</a:t>
                      </a:r>
                    </a:p>
                  </a:txBody>
                  <a:tcPr anchor="ctr"/>
                </a:tc>
                <a:tc>
                  <a:txBody>
                    <a:bodyPr/>
                    <a:lstStyle/>
                    <a:p>
                      <a:r>
                        <a:rPr lang="zh-CN" altLang="en-US" dirty="0"/>
                        <a:t>从机</a:t>
                      </a:r>
                    </a:p>
                  </a:txBody>
                  <a:tcPr anchor="ctr"/>
                </a:tc>
                <a:tc>
                  <a:txBody>
                    <a:bodyPr/>
                    <a:lstStyle/>
                    <a:p>
                      <a:r>
                        <a:rPr lang="zh-CN" altLang="en-US" dirty="0"/>
                        <a:t>是</a:t>
                      </a:r>
                    </a:p>
                  </a:txBody>
                  <a:tcPr anchor="ctr"/>
                </a:tc>
              </a:tr>
              <a:tr h="370840">
                <a:tc>
                  <a:txBody>
                    <a:bodyPr/>
                    <a:lstStyle/>
                    <a:p>
                      <a:r>
                        <a:rPr lang="en-US" dirty="0"/>
                        <a:t>MB_RTU</a:t>
                      </a:r>
                    </a:p>
                  </a:txBody>
                  <a:tcPr anchor="ctr"/>
                </a:tc>
                <a:tc>
                  <a:txBody>
                    <a:bodyPr/>
                    <a:lstStyle/>
                    <a:p>
                      <a:r>
                        <a:rPr lang="en-US" dirty="0"/>
                        <a:t>RTU</a:t>
                      </a:r>
                      <a:r>
                        <a:rPr lang="zh-CN" altLang="en-US" dirty="0"/>
                        <a:t>模式</a:t>
                      </a:r>
                    </a:p>
                  </a:txBody>
                  <a:tcPr anchor="ctr"/>
                </a:tc>
                <a:tc>
                  <a:txBody>
                    <a:bodyPr/>
                    <a:lstStyle/>
                    <a:p>
                      <a:r>
                        <a:rPr lang="zh-CN" altLang="en-US" dirty="0"/>
                        <a:t>是</a:t>
                      </a:r>
                    </a:p>
                  </a:txBody>
                  <a:tcPr anchor="ctr"/>
                </a:tc>
              </a:tr>
              <a:tr h="370840">
                <a:tc>
                  <a:txBody>
                    <a:bodyPr/>
                    <a:lstStyle/>
                    <a:p>
                      <a:r>
                        <a:rPr lang="en-US" dirty="0"/>
                        <a:t>MB_ASCII</a:t>
                      </a:r>
                    </a:p>
                  </a:txBody>
                  <a:tcPr anchor="ctr"/>
                </a:tc>
                <a:tc>
                  <a:txBody>
                    <a:bodyPr/>
                    <a:lstStyle/>
                    <a:p>
                      <a:r>
                        <a:rPr lang="en-US" dirty="0"/>
                        <a:t>ASCII</a:t>
                      </a:r>
                      <a:r>
                        <a:rPr lang="zh-CN" altLang="en-US" dirty="0"/>
                        <a:t>模式</a:t>
                      </a:r>
                    </a:p>
                  </a:txBody>
                  <a:tcPr anchor="ctr"/>
                </a:tc>
                <a:tc>
                  <a:txBody>
                    <a:bodyPr/>
                    <a:lstStyle/>
                    <a:p>
                      <a:r>
                        <a:rPr lang="zh-CN" altLang="en-US" dirty="0"/>
                        <a:t>是</a:t>
                      </a:r>
                    </a:p>
                  </a:txBody>
                  <a:tcPr anchor="ctr"/>
                </a:tc>
              </a:tr>
              <a:tr h="370840">
                <a:tc>
                  <a:txBody>
                    <a:bodyPr/>
                    <a:lstStyle/>
                    <a:p>
                      <a:r>
                        <a:rPr lang="en-US" dirty="0"/>
                        <a:t>MB_TCP</a:t>
                      </a:r>
                    </a:p>
                  </a:txBody>
                  <a:tcPr anchor="ctr"/>
                </a:tc>
                <a:tc>
                  <a:txBody>
                    <a:bodyPr/>
                    <a:lstStyle/>
                    <a:p>
                      <a:r>
                        <a:rPr lang="en-US" dirty="0"/>
                        <a:t>TCP</a:t>
                      </a:r>
                      <a:r>
                        <a:rPr lang="zh-CN" altLang="en-US" dirty="0"/>
                        <a:t>模式</a:t>
                      </a:r>
                    </a:p>
                  </a:txBody>
                  <a:tcPr anchor="ctr"/>
                </a:tc>
                <a:tc>
                  <a:txBody>
                    <a:bodyPr/>
                    <a:lstStyle/>
                    <a:p>
                      <a:r>
                        <a:rPr lang="zh-CN" altLang="en-US" dirty="0"/>
                        <a:t>是</a:t>
                      </a:r>
                    </a:p>
                  </a:txBody>
                  <a:tcPr anchor="ctr"/>
                </a:tc>
              </a:tr>
              <a:tr h="370840">
                <a:tc>
                  <a:txBody>
                    <a:bodyPr/>
                    <a:lstStyle/>
                    <a:p>
                      <a:r>
                        <a:rPr lang="en-US" dirty="0"/>
                        <a:t>0x01</a:t>
                      </a:r>
                    </a:p>
                  </a:txBody>
                  <a:tcPr anchor="ctr"/>
                </a:tc>
                <a:tc>
                  <a:txBody>
                    <a:bodyPr/>
                    <a:lstStyle/>
                    <a:p>
                      <a:r>
                        <a:rPr lang="zh-CN" altLang="en-US" dirty="0"/>
                        <a:t>读线圈</a:t>
                      </a:r>
                    </a:p>
                  </a:txBody>
                  <a:tcPr anchor="ctr"/>
                </a:tc>
                <a:tc>
                  <a:txBody>
                    <a:bodyPr/>
                    <a:lstStyle/>
                    <a:p>
                      <a:r>
                        <a:rPr lang="zh-CN" altLang="en-US" dirty="0"/>
                        <a:t>是</a:t>
                      </a:r>
                    </a:p>
                  </a:txBody>
                  <a:tcPr anchor="ctr"/>
                </a:tc>
              </a:tr>
              <a:tr h="370840">
                <a:tc>
                  <a:txBody>
                    <a:bodyPr/>
                    <a:lstStyle/>
                    <a:p>
                      <a:r>
                        <a:rPr lang="en-US" dirty="0"/>
                        <a:t>0x02</a:t>
                      </a:r>
                    </a:p>
                  </a:txBody>
                  <a:tcPr anchor="ctr"/>
                </a:tc>
                <a:tc>
                  <a:txBody>
                    <a:bodyPr/>
                    <a:lstStyle/>
                    <a:p>
                      <a:r>
                        <a:rPr lang="zh-CN" altLang="en-US" dirty="0"/>
                        <a:t>读离散输入</a:t>
                      </a:r>
                    </a:p>
                  </a:txBody>
                  <a:tcPr anchor="ctr"/>
                </a:tc>
                <a:tc>
                  <a:txBody>
                    <a:bodyPr/>
                    <a:lstStyle/>
                    <a:p>
                      <a:r>
                        <a:rPr lang="zh-CN" altLang="en-US" dirty="0"/>
                        <a:t>是</a:t>
                      </a:r>
                    </a:p>
                  </a:txBody>
                  <a:tcPr anchor="ctr"/>
                </a:tc>
              </a:tr>
              <a:tr h="370840">
                <a:tc>
                  <a:txBody>
                    <a:bodyPr/>
                    <a:lstStyle/>
                    <a:p>
                      <a:r>
                        <a:rPr lang="en-US" dirty="0"/>
                        <a:t>0x03</a:t>
                      </a:r>
                    </a:p>
                  </a:txBody>
                  <a:tcPr anchor="ctr"/>
                </a:tc>
                <a:tc>
                  <a:txBody>
                    <a:bodyPr/>
                    <a:lstStyle/>
                    <a:p>
                      <a:r>
                        <a:rPr lang="zh-CN" altLang="en-US" dirty="0"/>
                        <a:t>读保持寄存器</a:t>
                      </a:r>
                    </a:p>
                  </a:txBody>
                  <a:tcPr anchor="ctr"/>
                </a:tc>
                <a:tc>
                  <a:txBody>
                    <a:bodyPr/>
                    <a:lstStyle/>
                    <a:p>
                      <a:r>
                        <a:rPr lang="zh-CN" altLang="en-US" dirty="0"/>
                        <a:t>是</a:t>
                      </a:r>
                    </a:p>
                  </a:txBody>
                  <a:tcPr anchor="ctr"/>
                </a:tc>
              </a:tr>
              <a:tr h="370840">
                <a:tc>
                  <a:txBody>
                    <a:bodyPr/>
                    <a:lstStyle/>
                    <a:p>
                      <a:r>
                        <a:rPr lang="en-US"/>
                        <a:t>0x04</a:t>
                      </a:r>
                    </a:p>
                  </a:txBody>
                  <a:tcPr anchor="ctr"/>
                </a:tc>
                <a:tc>
                  <a:txBody>
                    <a:bodyPr/>
                    <a:lstStyle/>
                    <a:p>
                      <a:r>
                        <a:rPr lang="zh-CN" altLang="en-US" dirty="0"/>
                        <a:t>读输入寄存器</a:t>
                      </a:r>
                    </a:p>
                  </a:txBody>
                  <a:tcPr anchor="ctr"/>
                </a:tc>
                <a:tc>
                  <a:txBody>
                    <a:bodyPr/>
                    <a:lstStyle/>
                    <a:p>
                      <a:r>
                        <a:rPr lang="zh-CN" altLang="en-US" dirty="0"/>
                        <a:t>是</a:t>
                      </a:r>
                    </a:p>
                  </a:txBody>
                  <a:tcPr anchor="ctr"/>
                </a:tc>
              </a:tr>
              <a:tr h="370840">
                <a:tc>
                  <a:txBody>
                    <a:bodyPr/>
                    <a:lstStyle/>
                    <a:p>
                      <a:r>
                        <a:rPr lang="en-US" dirty="0"/>
                        <a:t>0x05</a:t>
                      </a:r>
                    </a:p>
                  </a:txBody>
                  <a:tcPr anchor="ctr"/>
                </a:tc>
                <a:tc>
                  <a:txBody>
                    <a:bodyPr/>
                    <a:lstStyle/>
                    <a:p>
                      <a:r>
                        <a:rPr lang="zh-CN" altLang="en-US" dirty="0"/>
                        <a:t>写单个线圈</a:t>
                      </a:r>
                    </a:p>
                  </a:txBody>
                  <a:tcPr anchor="ctr"/>
                </a:tc>
                <a:tc>
                  <a:txBody>
                    <a:bodyPr/>
                    <a:lstStyle/>
                    <a:p>
                      <a:r>
                        <a:rPr lang="zh-CN" altLang="en-US" dirty="0"/>
                        <a:t>是</a:t>
                      </a:r>
                    </a:p>
                  </a:txBody>
                  <a:tcPr anchor="ctr"/>
                </a:tc>
              </a:tr>
              <a:tr h="370840">
                <a:tc>
                  <a:txBody>
                    <a:bodyPr/>
                    <a:lstStyle/>
                    <a:p>
                      <a:r>
                        <a:rPr lang="en-US" dirty="0"/>
                        <a:t>0x06</a:t>
                      </a:r>
                    </a:p>
                  </a:txBody>
                  <a:tcPr anchor="ctr"/>
                </a:tc>
                <a:tc>
                  <a:txBody>
                    <a:bodyPr/>
                    <a:lstStyle/>
                    <a:p>
                      <a:r>
                        <a:rPr lang="zh-CN" altLang="en-US" dirty="0"/>
                        <a:t>写单个寄存器</a:t>
                      </a:r>
                    </a:p>
                  </a:txBody>
                  <a:tcPr anchor="ctr"/>
                </a:tc>
                <a:tc>
                  <a:txBody>
                    <a:bodyPr/>
                    <a:lstStyle/>
                    <a:p>
                      <a:r>
                        <a:rPr lang="zh-CN" altLang="en-US" dirty="0"/>
                        <a:t>是</a:t>
                      </a:r>
                    </a:p>
                  </a:txBody>
                  <a:tcPr anchor="ctr"/>
                </a:tc>
              </a:tr>
              <a:tr h="370840">
                <a:tc>
                  <a:txBody>
                    <a:bodyPr/>
                    <a:lstStyle/>
                    <a:p>
                      <a:r>
                        <a:rPr lang="en-US" dirty="0"/>
                        <a:t>0x07</a:t>
                      </a:r>
                    </a:p>
                  </a:txBody>
                  <a:tcPr anchor="ctr"/>
                </a:tc>
                <a:tc>
                  <a:txBody>
                    <a:bodyPr/>
                    <a:lstStyle/>
                    <a:p>
                      <a:r>
                        <a:rPr lang="zh-CN" altLang="en-US" dirty="0"/>
                        <a:t>读异常状态</a:t>
                      </a:r>
                    </a:p>
                  </a:txBody>
                  <a:tcPr anchor="ctr"/>
                </a:tc>
                <a:tc>
                  <a:txBody>
                    <a:bodyPr/>
                    <a:lstStyle/>
                    <a:p>
                      <a:r>
                        <a:rPr lang="zh-CN" altLang="en-US" dirty="0"/>
                        <a:t>否</a:t>
                      </a:r>
                    </a:p>
                  </a:txBody>
                  <a:tcPr anchor="ctr"/>
                </a:tc>
              </a:tr>
              <a:tr h="370840">
                <a:tc>
                  <a:txBody>
                    <a:bodyPr/>
                    <a:lstStyle/>
                    <a:p>
                      <a:r>
                        <a:rPr lang="en-US" dirty="0"/>
                        <a:t>0x08</a:t>
                      </a:r>
                    </a:p>
                  </a:txBody>
                  <a:tcPr anchor="ctr"/>
                </a:tc>
                <a:tc>
                  <a:txBody>
                    <a:bodyPr/>
                    <a:lstStyle/>
                    <a:p>
                      <a:r>
                        <a:rPr lang="zh-CN" altLang="en-US" dirty="0"/>
                        <a:t>诊断</a:t>
                      </a:r>
                    </a:p>
                  </a:txBody>
                  <a:tcPr anchor="ctr"/>
                </a:tc>
                <a:tc>
                  <a:txBody>
                    <a:bodyPr/>
                    <a:lstStyle/>
                    <a:p>
                      <a:r>
                        <a:rPr lang="zh-CN" altLang="en-US" dirty="0"/>
                        <a:t>否</a:t>
                      </a:r>
                    </a:p>
                  </a:txBody>
                  <a:tcPr anchor="ctr"/>
                </a:tc>
              </a:tr>
              <a:tr h="370840">
                <a:tc>
                  <a:txBody>
                    <a:bodyPr/>
                    <a:lstStyle/>
                    <a:p>
                      <a:r>
                        <a:rPr lang="en-US" dirty="0"/>
                        <a:t>0x0B</a:t>
                      </a:r>
                    </a:p>
                  </a:txBody>
                  <a:tcPr anchor="ctr"/>
                </a:tc>
                <a:tc>
                  <a:txBody>
                    <a:bodyPr/>
                    <a:lstStyle/>
                    <a:p>
                      <a:r>
                        <a:rPr lang="zh-CN" altLang="en-US" dirty="0"/>
                        <a:t>获取事件计数器</a:t>
                      </a:r>
                    </a:p>
                  </a:txBody>
                  <a:tcPr anchor="ctr"/>
                </a:tc>
                <a:tc>
                  <a:txBody>
                    <a:bodyPr/>
                    <a:lstStyle/>
                    <a:p>
                      <a:r>
                        <a:rPr lang="zh-CN" altLang="en-US" dirty="0"/>
                        <a:t>否</a:t>
                      </a:r>
                    </a:p>
                  </a:txBody>
                  <a:tcPr anchor="ctr"/>
                </a:tc>
              </a:tr>
            </a:tbl>
          </a:graphicData>
        </a:graphic>
      </p:graphicFrame>
    </p:spTree>
    <p:extLst>
      <p:ext uri="{BB962C8B-B14F-4D97-AF65-F5344CB8AC3E}">
        <p14:creationId xmlns:p14="http://schemas.microsoft.com/office/powerpoint/2010/main" val="1859564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311362793"/>
              </p:ext>
            </p:extLst>
          </p:nvPr>
        </p:nvGraphicFramePr>
        <p:xfrm>
          <a:off x="468313" y="333379"/>
          <a:ext cx="8207376" cy="6118025"/>
        </p:xfrm>
        <a:graphic>
          <a:graphicData uri="http://schemas.openxmlformats.org/drawingml/2006/table">
            <a:tbl>
              <a:tblPr firstRow="1" bandRow="1">
                <a:tableStyleId>{5C22544A-7EE6-4342-B048-85BDC9FD1C3A}</a:tableStyleId>
              </a:tblPr>
              <a:tblGrid>
                <a:gridCol w="2735792"/>
                <a:gridCol w="2735792"/>
                <a:gridCol w="2735792"/>
              </a:tblGrid>
              <a:tr h="497995">
                <a:tc>
                  <a:txBody>
                    <a:bodyPr/>
                    <a:lstStyle/>
                    <a:p>
                      <a:r>
                        <a:rPr lang="en-US" dirty="0"/>
                        <a:t>0x0C</a:t>
                      </a:r>
                    </a:p>
                  </a:txBody>
                  <a:tcPr anchor="ctr"/>
                </a:tc>
                <a:tc>
                  <a:txBody>
                    <a:bodyPr/>
                    <a:lstStyle/>
                    <a:p>
                      <a:r>
                        <a:rPr lang="zh-CN" altLang="en-US" dirty="0"/>
                        <a:t>获取事件记录</a:t>
                      </a:r>
                    </a:p>
                  </a:txBody>
                  <a:tcPr anchor="ctr"/>
                </a:tc>
                <a:tc>
                  <a:txBody>
                    <a:bodyPr/>
                    <a:lstStyle/>
                    <a:p>
                      <a:r>
                        <a:rPr lang="zh-CN" altLang="en-US" dirty="0"/>
                        <a:t>否</a:t>
                      </a:r>
                    </a:p>
                  </a:txBody>
                  <a:tcPr anchor="ctr"/>
                </a:tc>
              </a:tr>
              <a:tr h="497995">
                <a:tc>
                  <a:txBody>
                    <a:bodyPr/>
                    <a:lstStyle/>
                    <a:p>
                      <a:r>
                        <a:rPr lang="en-US" dirty="0"/>
                        <a:t>0x0F</a:t>
                      </a:r>
                    </a:p>
                  </a:txBody>
                  <a:tcPr anchor="ctr"/>
                </a:tc>
                <a:tc>
                  <a:txBody>
                    <a:bodyPr/>
                    <a:lstStyle/>
                    <a:p>
                      <a:r>
                        <a:rPr lang="zh-CN" altLang="en-US" dirty="0"/>
                        <a:t>写多个线圈</a:t>
                      </a:r>
                    </a:p>
                  </a:txBody>
                  <a:tcPr anchor="ctr"/>
                </a:tc>
                <a:tc>
                  <a:txBody>
                    <a:bodyPr/>
                    <a:lstStyle/>
                    <a:p>
                      <a:r>
                        <a:rPr lang="zh-CN" altLang="en-US" dirty="0"/>
                        <a:t>是</a:t>
                      </a:r>
                    </a:p>
                  </a:txBody>
                  <a:tcPr anchor="ctr"/>
                </a:tc>
              </a:tr>
              <a:tr h="497995">
                <a:tc>
                  <a:txBody>
                    <a:bodyPr/>
                    <a:lstStyle/>
                    <a:p>
                      <a:r>
                        <a:rPr lang="en-US" dirty="0"/>
                        <a:t>0x10</a:t>
                      </a:r>
                    </a:p>
                  </a:txBody>
                  <a:tcPr anchor="ctr"/>
                </a:tc>
                <a:tc>
                  <a:txBody>
                    <a:bodyPr/>
                    <a:lstStyle/>
                    <a:p>
                      <a:r>
                        <a:rPr lang="zh-CN" altLang="en-US" dirty="0"/>
                        <a:t>写多个寄存器</a:t>
                      </a:r>
                    </a:p>
                  </a:txBody>
                  <a:tcPr anchor="ctr"/>
                </a:tc>
                <a:tc>
                  <a:txBody>
                    <a:bodyPr/>
                    <a:lstStyle/>
                    <a:p>
                      <a:r>
                        <a:rPr lang="zh-CN" altLang="en-US" dirty="0"/>
                        <a:t>是</a:t>
                      </a:r>
                    </a:p>
                  </a:txBody>
                  <a:tcPr anchor="ctr"/>
                </a:tc>
              </a:tr>
              <a:tr h="497995">
                <a:tc>
                  <a:txBody>
                    <a:bodyPr/>
                    <a:lstStyle/>
                    <a:p>
                      <a:r>
                        <a:rPr lang="en-US" dirty="0"/>
                        <a:t>0x11</a:t>
                      </a:r>
                    </a:p>
                  </a:txBody>
                  <a:tcPr anchor="ctr"/>
                </a:tc>
                <a:tc>
                  <a:txBody>
                    <a:bodyPr/>
                    <a:lstStyle/>
                    <a:p>
                      <a:r>
                        <a:rPr lang="zh-CN" altLang="en-US" dirty="0"/>
                        <a:t>报告从机</a:t>
                      </a:r>
                      <a:r>
                        <a:rPr lang="en-US" dirty="0"/>
                        <a:t>ID</a:t>
                      </a:r>
                    </a:p>
                  </a:txBody>
                  <a:tcPr anchor="ctr"/>
                </a:tc>
                <a:tc>
                  <a:txBody>
                    <a:bodyPr/>
                    <a:lstStyle/>
                    <a:p>
                      <a:r>
                        <a:rPr lang="zh-CN" altLang="en-US" dirty="0"/>
                        <a:t>是</a:t>
                      </a:r>
                    </a:p>
                  </a:txBody>
                  <a:tcPr anchor="ctr"/>
                </a:tc>
              </a:tr>
              <a:tr h="497995">
                <a:tc>
                  <a:txBody>
                    <a:bodyPr/>
                    <a:lstStyle/>
                    <a:p>
                      <a:r>
                        <a:rPr lang="en-US" dirty="0"/>
                        <a:t>0x14</a:t>
                      </a:r>
                    </a:p>
                  </a:txBody>
                  <a:tcPr anchor="ctr"/>
                </a:tc>
                <a:tc>
                  <a:txBody>
                    <a:bodyPr/>
                    <a:lstStyle/>
                    <a:p>
                      <a:r>
                        <a:rPr lang="zh-CN" altLang="en-US" dirty="0"/>
                        <a:t>读文件记录</a:t>
                      </a:r>
                    </a:p>
                  </a:txBody>
                  <a:tcPr anchor="ctr"/>
                </a:tc>
                <a:tc>
                  <a:txBody>
                    <a:bodyPr/>
                    <a:lstStyle/>
                    <a:p>
                      <a:r>
                        <a:rPr lang="zh-CN" altLang="en-US" dirty="0"/>
                        <a:t>否</a:t>
                      </a:r>
                    </a:p>
                  </a:txBody>
                  <a:tcPr anchor="ctr"/>
                </a:tc>
              </a:tr>
              <a:tr h="497995">
                <a:tc>
                  <a:txBody>
                    <a:bodyPr/>
                    <a:lstStyle/>
                    <a:p>
                      <a:r>
                        <a:rPr lang="en-US" dirty="0"/>
                        <a:t>0x15</a:t>
                      </a:r>
                    </a:p>
                  </a:txBody>
                  <a:tcPr anchor="ctr"/>
                </a:tc>
                <a:tc>
                  <a:txBody>
                    <a:bodyPr/>
                    <a:lstStyle/>
                    <a:p>
                      <a:r>
                        <a:rPr lang="zh-CN" altLang="en-US" dirty="0"/>
                        <a:t>写文件记录</a:t>
                      </a:r>
                    </a:p>
                  </a:txBody>
                  <a:tcPr anchor="ctr"/>
                </a:tc>
                <a:tc>
                  <a:txBody>
                    <a:bodyPr/>
                    <a:lstStyle/>
                    <a:p>
                      <a:r>
                        <a:rPr lang="zh-CN" altLang="en-US" dirty="0"/>
                        <a:t>否</a:t>
                      </a:r>
                    </a:p>
                  </a:txBody>
                  <a:tcPr anchor="ctr"/>
                </a:tc>
              </a:tr>
              <a:tr h="497995">
                <a:tc>
                  <a:txBody>
                    <a:bodyPr/>
                    <a:lstStyle/>
                    <a:p>
                      <a:r>
                        <a:rPr lang="en-US" dirty="0"/>
                        <a:t>0x16</a:t>
                      </a:r>
                    </a:p>
                  </a:txBody>
                  <a:tcPr anchor="ctr"/>
                </a:tc>
                <a:tc>
                  <a:txBody>
                    <a:bodyPr/>
                    <a:lstStyle/>
                    <a:p>
                      <a:r>
                        <a:rPr lang="zh-CN" altLang="en-US" dirty="0"/>
                        <a:t>屏蔽写寄存器</a:t>
                      </a:r>
                    </a:p>
                  </a:txBody>
                  <a:tcPr anchor="ctr"/>
                </a:tc>
                <a:tc>
                  <a:txBody>
                    <a:bodyPr/>
                    <a:lstStyle/>
                    <a:p>
                      <a:r>
                        <a:rPr lang="zh-CN" altLang="en-US" dirty="0"/>
                        <a:t>否</a:t>
                      </a:r>
                    </a:p>
                  </a:txBody>
                  <a:tcPr anchor="ctr"/>
                </a:tc>
              </a:tr>
              <a:tr h="497995">
                <a:tc>
                  <a:txBody>
                    <a:bodyPr/>
                    <a:lstStyle/>
                    <a:p>
                      <a:r>
                        <a:rPr lang="en-US" dirty="0"/>
                        <a:t>0x17</a:t>
                      </a:r>
                    </a:p>
                  </a:txBody>
                  <a:tcPr anchor="ctr"/>
                </a:tc>
                <a:tc>
                  <a:txBody>
                    <a:bodyPr/>
                    <a:lstStyle/>
                    <a:p>
                      <a:r>
                        <a:rPr lang="zh-CN" altLang="en-US" dirty="0"/>
                        <a:t>读</a:t>
                      </a:r>
                      <a:r>
                        <a:rPr lang="en-US" altLang="zh-CN" dirty="0"/>
                        <a:t>/</a:t>
                      </a:r>
                      <a:r>
                        <a:rPr lang="zh-CN" altLang="en-US" dirty="0"/>
                        <a:t>写多个寄存器</a:t>
                      </a:r>
                    </a:p>
                  </a:txBody>
                  <a:tcPr anchor="ctr"/>
                </a:tc>
                <a:tc>
                  <a:txBody>
                    <a:bodyPr/>
                    <a:lstStyle/>
                    <a:p>
                      <a:r>
                        <a:rPr lang="zh-CN" altLang="en-US" dirty="0"/>
                        <a:t>是</a:t>
                      </a:r>
                    </a:p>
                  </a:txBody>
                  <a:tcPr anchor="ctr"/>
                </a:tc>
              </a:tr>
              <a:tr h="497995">
                <a:tc>
                  <a:txBody>
                    <a:bodyPr/>
                    <a:lstStyle/>
                    <a:p>
                      <a:r>
                        <a:rPr lang="en-US" dirty="0"/>
                        <a:t>0x18</a:t>
                      </a:r>
                    </a:p>
                  </a:txBody>
                  <a:tcPr anchor="ctr"/>
                </a:tc>
                <a:tc>
                  <a:txBody>
                    <a:bodyPr/>
                    <a:lstStyle/>
                    <a:p>
                      <a:r>
                        <a:rPr lang="zh-CN" altLang="en-US" dirty="0"/>
                        <a:t>写</a:t>
                      </a:r>
                      <a:r>
                        <a:rPr lang="en-US" dirty="0"/>
                        <a:t>FIFO</a:t>
                      </a:r>
                    </a:p>
                  </a:txBody>
                  <a:tcPr anchor="ctr"/>
                </a:tc>
                <a:tc>
                  <a:txBody>
                    <a:bodyPr/>
                    <a:lstStyle/>
                    <a:p>
                      <a:r>
                        <a:rPr lang="zh-CN" altLang="en-US" dirty="0"/>
                        <a:t>否</a:t>
                      </a:r>
                    </a:p>
                  </a:txBody>
                  <a:tcPr anchor="ctr"/>
                </a:tc>
              </a:tr>
              <a:tr h="497995">
                <a:tc>
                  <a:txBody>
                    <a:bodyPr/>
                    <a:lstStyle/>
                    <a:p>
                      <a:r>
                        <a:rPr lang="en-US" dirty="0"/>
                        <a:t>0x2B</a:t>
                      </a:r>
                    </a:p>
                  </a:txBody>
                  <a:tcPr anchor="ctr"/>
                </a:tc>
                <a:tc>
                  <a:txBody>
                    <a:bodyPr/>
                    <a:lstStyle/>
                    <a:p>
                      <a:r>
                        <a:rPr lang="zh-CN" altLang="en-US" dirty="0"/>
                        <a:t>封装接口传输</a:t>
                      </a:r>
                    </a:p>
                  </a:txBody>
                  <a:tcPr anchor="ctr"/>
                </a:tc>
                <a:tc>
                  <a:txBody>
                    <a:bodyPr/>
                    <a:lstStyle/>
                    <a:p>
                      <a:r>
                        <a:rPr lang="zh-CN" altLang="en-US" dirty="0"/>
                        <a:t>否</a:t>
                      </a:r>
                    </a:p>
                  </a:txBody>
                  <a:tcPr anchor="ctr"/>
                </a:tc>
              </a:tr>
              <a:tr h="497995">
                <a:tc>
                  <a:txBody>
                    <a:bodyPr/>
                    <a:lstStyle/>
                    <a:p>
                      <a:r>
                        <a:rPr lang="en-US" dirty="0"/>
                        <a:t>0x2B/0x0D</a:t>
                      </a:r>
                    </a:p>
                  </a:txBody>
                  <a:tcPr anchor="ctr"/>
                </a:tc>
                <a:tc>
                  <a:txBody>
                    <a:bodyPr/>
                    <a:lstStyle/>
                    <a:p>
                      <a:r>
                        <a:rPr lang="en-US" dirty="0" err="1"/>
                        <a:t>CANopen</a:t>
                      </a:r>
                      <a:r>
                        <a:rPr lang="zh-CN" altLang="en-US" dirty="0"/>
                        <a:t>参考请求与应答</a:t>
                      </a:r>
                    </a:p>
                  </a:txBody>
                  <a:tcPr anchor="ctr"/>
                </a:tc>
                <a:tc>
                  <a:txBody>
                    <a:bodyPr/>
                    <a:lstStyle/>
                    <a:p>
                      <a:r>
                        <a:rPr lang="zh-CN" altLang="en-US" dirty="0"/>
                        <a:t>否</a:t>
                      </a:r>
                    </a:p>
                  </a:txBody>
                  <a:tcPr anchor="ctr"/>
                </a:tc>
              </a:tr>
              <a:tr h="497995">
                <a:tc>
                  <a:txBody>
                    <a:bodyPr/>
                    <a:lstStyle/>
                    <a:p>
                      <a:r>
                        <a:rPr lang="en-US" dirty="0"/>
                        <a:t>0x2B/0x0E</a:t>
                      </a:r>
                    </a:p>
                  </a:txBody>
                  <a:tcPr anchor="ctr"/>
                </a:tc>
                <a:tc>
                  <a:txBody>
                    <a:bodyPr/>
                    <a:lstStyle/>
                    <a:p>
                      <a:r>
                        <a:rPr lang="zh-CN" altLang="en-US" dirty="0"/>
                        <a:t>读设备身份表示</a:t>
                      </a:r>
                    </a:p>
                  </a:txBody>
                  <a:tcPr anchor="ctr"/>
                </a:tc>
                <a:tc>
                  <a:txBody>
                    <a:bodyPr/>
                    <a:lstStyle/>
                    <a:p>
                      <a:r>
                        <a:rPr lang="zh-CN" altLang="en-US" dirty="0"/>
                        <a:t>否</a:t>
                      </a:r>
                    </a:p>
                  </a:txBody>
                  <a:tcPr anchor="ctr"/>
                </a:tc>
              </a:tr>
            </a:tbl>
          </a:graphicData>
        </a:graphic>
      </p:graphicFrame>
    </p:spTree>
    <p:extLst>
      <p:ext uri="{BB962C8B-B14F-4D97-AF65-F5344CB8AC3E}">
        <p14:creationId xmlns:p14="http://schemas.microsoft.com/office/powerpoint/2010/main" val="2423781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lumMod val="95000"/>
                    <a:lumOff val="5000"/>
                  </a:schemeClr>
                </a:solidFill>
                <a:latin typeface="宋体" panose="02010600030101010101" pitchFamily="2" charset="-122"/>
                <a:ea typeface="宋体" panose="02010600030101010101" pitchFamily="2" charset="-122"/>
              </a:rPr>
              <a:t>STM32</a:t>
            </a:r>
            <a:r>
              <a:rPr lang="zh-CN" altLang="en-US" dirty="0">
                <a:solidFill>
                  <a:schemeClr val="tx1">
                    <a:lumMod val="95000"/>
                    <a:lumOff val="5000"/>
                  </a:schemeClr>
                </a:solidFill>
                <a:latin typeface="宋体" panose="02010600030101010101" pitchFamily="2" charset="-122"/>
                <a:ea typeface="宋体" panose="02010600030101010101" pitchFamily="2" charset="-122"/>
              </a:rPr>
              <a:t>上</a:t>
            </a:r>
            <a:r>
              <a:rPr lang="en-US" altLang="zh-CN" dirty="0" err="1">
                <a:solidFill>
                  <a:schemeClr val="tx1">
                    <a:lumMod val="95000"/>
                    <a:lumOff val="5000"/>
                  </a:schemeClr>
                </a:solidFill>
                <a:latin typeface="宋体" panose="02010600030101010101" pitchFamily="2" charset="-122"/>
                <a:ea typeface="宋体" panose="02010600030101010101" pitchFamily="2" charset="-122"/>
              </a:rPr>
              <a:t>FreeModbus</a:t>
            </a:r>
            <a:r>
              <a:rPr lang="zh-CN" altLang="en-US" dirty="0">
                <a:solidFill>
                  <a:schemeClr val="tx1">
                    <a:lumMod val="95000"/>
                    <a:lumOff val="5000"/>
                  </a:schemeClr>
                </a:solidFill>
                <a:latin typeface="宋体" panose="02010600030101010101" pitchFamily="2" charset="-122"/>
                <a:ea typeface="宋体" panose="02010600030101010101" pitchFamily="2" charset="-122"/>
              </a:rPr>
              <a:t>的移植</a:t>
            </a:r>
            <a:endParaRPr lang="zh-CN" altLang="en-US" dirty="0"/>
          </a:p>
        </p:txBody>
      </p:sp>
      <p:sp>
        <p:nvSpPr>
          <p:cNvPr id="3" name="内容占位符 2"/>
          <p:cNvSpPr>
            <a:spLocks noGrp="1"/>
          </p:cNvSpPr>
          <p:nvPr>
            <p:ph idx="1"/>
          </p:nvPr>
        </p:nvSpPr>
        <p:spPr/>
        <p:txBody>
          <a:bodyPr/>
          <a:lstStyle/>
          <a:p>
            <a:pPr marL="68580" indent="0">
              <a:buNone/>
            </a:pPr>
            <a:endParaRPr lang="en-US" altLang="zh-CN" sz="3000" b="1" dirty="0" smtClean="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sz="3000" b="1" dirty="0" smtClean="0">
                <a:latin typeface="宋体" panose="02010600030101010101" pitchFamily="2" charset="-122"/>
                <a:ea typeface="宋体" panose="02010600030101010101" pitchFamily="2" charset="-122"/>
              </a:rPr>
              <a:t>物理层</a:t>
            </a:r>
            <a:r>
              <a:rPr lang="zh-CN" altLang="en-US" sz="3000" b="1" dirty="0">
                <a:latin typeface="宋体" panose="02010600030101010101" pitchFamily="2" charset="-122"/>
                <a:ea typeface="宋体" panose="02010600030101010101" pitchFamily="2" charset="-122"/>
              </a:rPr>
              <a:t>接口文件的修改</a:t>
            </a:r>
            <a:endParaRPr lang="en-US" altLang="zh-CN" sz="3000" b="1" dirty="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sz="3000" b="1" dirty="0">
                <a:latin typeface="宋体" panose="02010600030101010101" pitchFamily="2" charset="-122"/>
                <a:ea typeface="宋体" panose="02010600030101010101" pitchFamily="2" charset="-122"/>
              </a:rPr>
              <a:t> 应用层回函数的修改</a:t>
            </a:r>
            <a:endParaRPr lang="en-US" altLang="zh-CN" sz="3000" b="1" dirty="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sz="3000" b="1" dirty="0">
                <a:latin typeface="宋体" panose="02010600030101010101" pitchFamily="2" charset="-122"/>
                <a:ea typeface="宋体" panose="02010600030101010101" pitchFamily="2" charset="-122"/>
              </a:rPr>
              <a:t> 应用层初始化及协议访问</a:t>
            </a:r>
          </a:p>
          <a:p>
            <a:pPr marL="68580" indent="0">
              <a:buNone/>
            </a:pPr>
            <a:endParaRPr lang="zh-CN" altLang="en-US" dirty="0"/>
          </a:p>
        </p:txBody>
      </p:sp>
    </p:spTree>
    <p:extLst>
      <p:ext uri="{BB962C8B-B14F-4D97-AF65-F5344CB8AC3E}">
        <p14:creationId xmlns:p14="http://schemas.microsoft.com/office/powerpoint/2010/main" val="4038692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latin typeface="宋体" panose="02010600030101010101" pitchFamily="2" charset="-122"/>
                <a:ea typeface="宋体" panose="02010600030101010101" pitchFamily="2" charset="-122"/>
              </a:rPr>
              <a:t>           准备</a:t>
            </a:r>
            <a:r>
              <a:rPr lang="zh-CN" altLang="en-US" b="1" dirty="0">
                <a:latin typeface="宋体" panose="02010600030101010101" pitchFamily="2" charset="-122"/>
                <a:ea typeface="宋体" panose="02010600030101010101" pitchFamily="2" charset="-122"/>
              </a:rPr>
              <a:t>工作</a:t>
            </a:r>
            <a:br>
              <a:rPr lang="zh-CN" altLang="en-US" b="1" dirty="0">
                <a:latin typeface="宋体" panose="02010600030101010101" pitchFamily="2" charset="-122"/>
                <a:ea typeface="宋体" panose="02010600030101010101" pitchFamily="2" charset="-122"/>
              </a:rPr>
            </a:b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anose="05000000000000000000" pitchFamily="2" charset="2"/>
              <a:buChar char="Ø"/>
            </a:pPr>
            <a:r>
              <a:rPr lang="zh-CN" altLang="en-US" sz="3500" b="1" dirty="0">
                <a:latin typeface="宋体" panose="02010600030101010101" pitchFamily="2" charset="-122"/>
                <a:ea typeface="宋体" panose="02010600030101010101" pitchFamily="2" charset="-122"/>
              </a:rPr>
              <a:t>首先在</a:t>
            </a:r>
            <a:r>
              <a:rPr lang="en-US" altLang="zh-CN" sz="3500" b="1" dirty="0">
                <a:latin typeface="宋体" panose="02010600030101010101" pitchFamily="2" charset="-122"/>
                <a:ea typeface="宋体" panose="02010600030101010101" pitchFamily="2" charset="-122"/>
                <a:hlinkClick r:id="rId2"/>
              </a:rPr>
              <a:t>http://www.freemodbus.org/index.php?idx=5</a:t>
            </a:r>
            <a:r>
              <a:rPr lang="zh-CN" altLang="en-US" sz="3500" b="1" dirty="0">
                <a:latin typeface="宋体" panose="02010600030101010101" pitchFamily="2" charset="-122"/>
                <a:ea typeface="宋体" panose="02010600030101010101" pitchFamily="2" charset="-122"/>
              </a:rPr>
              <a:t>下载最新的版本</a:t>
            </a:r>
            <a:r>
              <a:rPr lang="en-US" altLang="zh-CN" sz="3500" b="1" dirty="0">
                <a:latin typeface="宋体" panose="02010600030101010101" pitchFamily="2" charset="-122"/>
                <a:ea typeface="宋体" panose="02010600030101010101" pitchFamily="2" charset="-122"/>
                <a:hlinkClick r:id="rId3"/>
              </a:rPr>
              <a:t>freemodbus-v1.5</a:t>
            </a:r>
            <a:r>
              <a:rPr lang="zh-CN" altLang="en-US" sz="3500" b="1" dirty="0">
                <a:latin typeface="宋体" panose="02010600030101010101" pitchFamily="2" charset="-122"/>
                <a:ea typeface="宋体" panose="02010600030101010101" pitchFamily="2" charset="-122"/>
              </a:rPr>
              <a:t>  </a:t>
            </a:r>
            <a:endParaRPr lang="en-US" altLang="zh-CN" sz="35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3500" b="1" dirty="0">
                <a:latin typeface="宋体" panose="02010600030101010101" pitchFamily="2" charset="-122"/>
                <a:ea typeface="宋体" panose="02010600030101010101" pitchFamily="2" charset="-122"/>
              </a:rPr>
              <a:t>解压</a:t>
            </a:r>
            <a:r>
              <a:rPr lang="en-US" altLang="zh-CN" sz="3500" b="1" dirty="0">
                <a:latin typeface="宋体" panose="02010600030101010101" pitchFamily="2" charset="-122"/>
                <a:ea typeface="宋体" panose="02010600030101010101" pitchFamily="2" charset="-122"/>
                <a:hlinkClick r:id="rId3"/>
              </a:rPr>
              <a:t>freemodbus-v1.5</a:t>
            </a:r>
            <a:r>
              <a:rPr lang="zh-CN" altLang="en-US" sz="3500" b="1" dirty="0">
                <a:latin typeface="宋体" panose="02010600030101010101" pitchFamily="2" charset="-122"/>
                <a:ea typeface="宋体" panose="02010600030101010101" pitchFamily="2" charset="-122"/>
              </a:rPr>
              <a:t>，目录结构很清晰，主要有四个文件件，分别是</a:t>
            </a:r>
            <a:r>
              <a:rPr lang="en-US" altLang="zh-CN" sz="3500" b="1" dirty="0">
                <a:latin typeface="宋体" panose="02010600030101010101" pitchFamily="2" charset="-122"/>
                <a:ea typeface="宋体" panose="02010600030101010101" pitchFamily="2" charset="-122"/>
              </a:rPr>
              <a:t>demo</a:t>
            </a:r>
            <a:r>
              <a:rPr lang="zh-CN" altLang="en-US" sz="3500" b="1" dirty="0">
                <a:latin typeface="宋体" panose="02010600030101010101" pitchFamily="2" charset="-122"/>
                <a:ea typeface="宋体" panose="02010600030101010101" pitchFamily="2" charset="-122"/>
              </a:rPr>
              <a:t>、</a:t>
            </a:r>
            <a:r>
              <a:rPr lang="en-US" altLang="zh-CN" sz="3500" b="1" dirty="0" err="1">
                <a:latin typeface="宋体" panose="02010600030101010101" pitchFamily="2" charset="-122"/>
                <a:ea typeface="宋体" panose="02010600030101010101" pitchFamily="2" charset="-122"/>
              </a:rPr>
              <a:t>modbus</a:t>
            </a:r>
            <a:r>
              <a:rPr lang="zh-CN" altLang="en-US" sz="3500" b="1" dirty="0">
                <a:latin typeface="宋体" panose="02010600030101010101" pitchFamily="2" charset="-122"/>
                <a:ea typeface="宋体" panose="02010600030101010101" pitchFamily="2" charset="-122"/>
              </a:rPr>
              <a:t>、</a:t>
            </a:r>
            <a:r>
              <a:rPr lang="en-US" altLang="zh-CN" sz="3500" b="1" dirty="0">
                <a:latin typeface="宋体" panose="02010600030101010101" pitchFamily="2" charset="-122"/>
                <a:ea typeface="宋体" panose="02010600030101010101" pitchFamily="2" charset="-122"/>
              </a:rPr>
              <a:t>tools</a:t>
            </a:r>
            <a:r>
              <a:rPr lang="zh-CN" altLang="en-US" sz="3500" b="1" dirty="0">
                <a:latin typeface="宋体" panose="02010600030101010101" pitchFamily="2" charset="-122"/>
                <a:ea typeface="宋体" panose="02010600030101010101" pitchFamily="2" charset="-122"/>
              </a:rPr>
              <a:t>、</a:t>
            </a:r>
            <a:r>
              <a:rPr lang="en-US" altLang="zh-CN" sz="3500" b="1" dirty="0">
                <a:latin typeface="宋体" panose="02010600030101010101" pitchFamily="2" charset="-122"/>
                <a:ea typeface="宋体" panose="02010600030101010101" pitchFamily="2" charset="-122"/>
              </a:rPr>
              <a:t>doc</a:t>
            </a:r>
            <a:r>
              <a:rPr lang="zh-CN" altLang="en-US" sz="3500" b="1" dirty="0">
                <a:latin typeface="宋体" panose="02010600030101010101" pitchFamily="2" charset="-122"/>
                <a:ea typeface="宋体" panose="02010600030101010101" pitchFamily="2" charset="-122"/>
              </a:rPr>
              <a:t>。</a:t>
            </a:r>
          </a:p>
          <a:p>
            <a:pPr marL="68580" indent="0">
              <a:buNone/>
            </a:pPr>
            <a:endParaRPr lang="zh-CN" altLang="en-US" dirty="0"/>
          </a:p>
        </p:txBody>
      </p:sp>
    </p:spTree>
    <p:extLst>
      <p:ext uri="{BB962C8B-B14F-4D97-AF65-F5344CB8AC3E}">
        <p14:creationId xmlns:p14="http://schemas.microsoft.com/office/powerpoint/2010/main" val="587791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1124744"/>
            <a:ext cx="6777317" cy="4707885"/>
          </a:xfrm>
        </p:spPr>
        <p:txBody>
          <a:bodyPr/>
          <a:lstStyle/>
          <a:p>
            <a:pPr marL="68580" indent="0">
              <a:buNone/>
            </a:pPr>
            <a:r>
              <a:rPr lang="en-US" altLang="zh-CN" sz="3500" b="1" dirty="0" smtClean="0">
                <a:latin typeface="宋体" panose="02010600030101010101" pitchFamily="2" charset="-122"/>
                <a:ea typeface="宋体" panose="02010600030101010101" pitchFamily="2" charset="-122"/>
              </a:rPr>
              <a:t>	</a:t>
            </a:r>
            <a:r>
              <a:rPr lang="zh-CN" altLang="en-US" sz="3500" b="1" dirty="0" smtClean="0">
                <a:latin typeface="宋体" panose="02010600030101010101" pitchFamily="2" charset="-122"/>
                <a:ea typeface="宋体" panose="02010600030101010101" pitchFamily="2" charset="-122"/>
              </a:rPr>
              <a:t>其中</a:t>
            </a:r>
            <a:r>
              <a:rPr lang="en-US" altLang="zh-CN" sz="3500" b="1" dirty="0">
                <a:latin typeface="宋体" panose="02010600030101010101" pitchFamily="2" charset="-122"/>
                <a:ea typeface="宋体" panose="02010600030101010101" pitchFamily="2" charset="-122"/>
              </a:rPr>
              <a:t>tools</a:t>
            </a:r>
            <a:r>
              <a:rPr lang="zh-CN" altLang="en-US" sz="3500" b="1" dirty="0">
                <a:latin typeface="宋体" panose="02010600030101010101" pitchFamily="2" charset="-122"/>
                <a:ea typeface="宋体" panose="02010600030101010101" pitchFamily="2" charset="-122"/>
              </a:rPr>
              <a:t>为上位机测试</a:t>
            </a:r>
            <a:r>
              <a:rPr lang="en-US" altLang="zh-CN" sz="3500" b="1" dirty="0" err="1">
                <a:latin typeface="宋体" panose="02010600030101010101" pitchFamily="2" charset="-122"/>
                <a:ea typeface="宋体" panose="02010600030101010101" pitchFamily="2" charset="-122"/>
              </a:rPr>
              <a:t>modbus</a:t>
            </a:r>
            <a:r>
              <a:rPr lang="zh-CN" altLang="en-US" sz="3500" b="1" dirty="0">
                <a:latin typeface="宋体" panose="02010600030101010101" pitchFamily="2" charset="-122"/>
                <a:ea typeface="宋体" panose="02010600030101010101" pitchFamily="2" charset="-122"/>
              </a:rPr>
              <a:t>程序，</a:t>
            </a:r>
            <a:r>
              <a:rPr lang="en-US" altLang="zh-CN" sz="3500" b="1" dirty="0">
                <a:latin typeface="宋体" panose="02010600030101010101" pitchFamily="2" charset="-122"/>
                <a:ea typeface="宋体" panose="02010600030101010101" pitchFamily="2" charset="-122"/>
              </a:rPr>
              <a:t>doc</a:t>
            </a:r>
            <a:r>
              <a:rPr lang="zh-CN" altLang="en-US" sz="3500" b="1" dirty="0">
                <a:latin typeface="宋体" panose="02010600030101010101" pitchFamily="2" charset="-122"/>
                <a:ea typeface="宋体" panose="02010600030101010101" pitchFamily="2" charset="-122"/>
              </a:rPr>
              <a:t>为一些说明文件。有用的是</a:t>
            </a:r>
            <a:r>
              <a:rPr lang="en-US" altLang="zh-CN" sz="3500" b="1" dirty="0">
                <a:latin typeface="宋体" panose="02010600030101010101" pitchFamily="2" charset="-122"/>
                <a:ea typeface="宋体" panose="02010600030101010101" pitchFamily="2" charset="-122"/>
              </a:rPr>
              <a:t>demo</a:t>
            </a:r>
            <a:r>
              <a:rPr lang="zh-CN" altLang="en-US" sz="3500" b="1" dirty="0">
                <a:latin typeface="宋体" panose="02010600030101010101" pitchFamily="2" charset="-122"/>
                <a:ea typeface="宋体" panose="02010600030101010101" pitchFamily="2" charset="-122"/>
              </a:rPr>
              <a:t>以及</a:t>
            </a:r>
            <a:r>
              <a:rPr lang="en-US" altLang="zh-CN" sz="3500" b="1" dirty="0" err="1">
                <a:latin typeface="宋体" panose="02010600030101010101" pitchFamily="2" charset="-122"/>
                <a:ea typeface="宋体" panose="02010600030101010101" pitchFamily="2" charset="-122"/>
              </a:rPr>
              <a:t>modbus</a:t>
            </a:r>
            <a:r>
              <a:rPr lang="zh-CN" altLang="en-US" sz="3500" b="1" dirty="0">
                <a:latin typeface="宋体" panose="02010600030101010101" pitchFamily="2" charset="-122"/>
                <a:ea typeface="宋体" panose="02010600030101010101" pitchFamily="2" charset="-122"/>
              </a:rPr>
              <a:t>。打开</a:t>
            </a:r>
            <a:r>
              <a:rPr lang="en-US" altLang="zh-CN" sz="3500" b="1" dirty="0">
                <a:latin typeface="宋体" panose="02010600030101010101" pitchFamily="2" charset="-122"/>
                <a:ea typeface="宋体" panose="02010600030101010101" pitchFamily="2" charset="-122"/>
              </a:rPr>
              <a:t>demo</a:t>
            </a:r>
            <a:r>
              <a:rPr lang="zh-CN" altLang="en-US" sz="3500" b="1" dirty="0">
                <a:latin typeface="宋体" panose="02010600030101010101" pitchFamily="2" charset="-122"/>
                <a:ea typeface="宋体" panose="02010600030101010101" pitchFamily="2" charset="-122"/>
              </a:rPr>
              <a:t>，可以看见一个</a:t>
            </a:r>
            <a:r>
              <a:rPr lang="en-US" altLang="zh-CN" sz="3500" b="1" dirty="0">
                <a:latin typeface="宋体" panose="02010600030101010101" pitchFamily="2" charset="-122"/>
                <a:ea typeface="宋体" panose="02010600030101010101" pitchFamily="2" charset="-122"/>
              </a:rPr>
              <a:t>BARE</a:t>
            </a:r>
            <a:r>
              <a:rPr lang="zh-CN" altLang="en-US" sz="3500" b="1" dirty="0">
                <a:latin typeface="宋体" panose="02010600030101010101" pitchFamily="2" charset="-122"/>
                <a:ea typeface="宋体" panose="02010600030101010101" pitchFamily="2" charset="-122"/>
              </a:rPr>
              <a:t>的文件夹，是一些不包括任何处理器的部分源代码，我们就用这个建立工程文件。</a:t>
            </a:r>
          </a:p>
          <a:p>
            <a:endParaRPr lang="zh-CN" altLang="en-US" dirty="0"/>
          </a:p>
        </p:txBody>
      </p:sp>
    </p:spTree>
    <p:extLst>
      <p:ext uri="{BB962C8B-B14F-4D97-AF65-F5344CB8AC3E}">
        <p14:creationId xmlns:p14="http://schemas.microsoft.com/office/powerpoint/2010/main" val="21236410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sz="3500" b="1" dirty="0" smtClean="0">
                <a:latin typeface="宋体" panose="02010600030101010101" pitchFamily="2" charset="-122"/>
                <a:ea typeface="宋体" panose="02010600030101010101" pitchFamily="2" charset="-122"/>
              </a:rPr>
              <a:t>	</a:t>
            </a:r>
          </a:p>
          <a:p>
            <a:pPr marL="68580" indent="0">
              <a:buNone/>
            </a:pPr>
            <a:r>
              <a:rPr lang="en-US" altLang="zh-CN" sz="3500" b="1" dirty="0">
                <a:latin typeface="宋体" panose="02010600030101010101" pitchFamily="2" charset="-122"/>
                <a:ea typeface="宋体" panose="02010600030101010101" pitchFamily="2" charset="-122"/>
              </a:rPr>
              <a:t>	</a:t>
            </a:r>
            <a:r>
              <a:rPr lang="zh-CN" altLang="en-US" sz="3500" b="1" dirty="0" smtClean="0">
                <a:latin typeface="宋体" panose="02010600030101010101" pitchFamily="2" charset="-122"/>
                <a:ea typeface="宋体" panose="02010600030101010101" pitchFamily="2" charset="-122"/>
              </a:rPr>
              <a:t>首先</a:t>
            </a:r>
            <a:r>
              <a:rPr lang="zh-CN" altLang="en-US" sz="3500" b="1" dirty="0">
                <a:latin typeface="宋体" panose="02010600030101010101" pitchFamily="2" charset="-122"/>
                <a:ea typeface="宋体" panose="02010600030101010101" pitchFamily="2" charset="-122"/>
              </a:rPr>
              <a:t>打开自己建立的</a:t>
            </a:r>
            <a:r>
              <a:rPr lang="en-US" altLang="zh-CN" sz="3500" b="1" dirty="0">
                <a:latin typeface="宋体" panose="02010600030101010101" pitchFamily="2" charset="-122"/>
                <a:ea typeface="宋体" panose="02010600030101010101" pitchFamily="2" charset="-122"/>
              </a:rPr>
              <a:t>STM32</a:t>
            </a:r>
            <a:r>
              <a:rPr lang="zh-CN" altLang="en-US" sz="3500" b="1" dirty="0">
                <a:latin typeface="宋体" panose="02010600030101010101" pitchFamily="2" charset="-122"/>
                <a:ea typeface="宋体" panose="02010600030101010101" pitchFamily="2" charset="-122"/>
              </a:rPr>
              <a:t>工程模板，将</a:t>
            </a:r>
            <a:r>
              <a:rPr lang="en-US" altLang="zh-CN" sz="3500" b="1" dirty="0">
                <a:latin typeface="宋体" panose="02010600030101010101" pitchFamily="2" charset="-122"/>
                <a:ea typeface="宋体" panose="02010600030101010101" pitchFamily="2" charset="-122"/>
              </a:rPr>
              <a:t>port</a:t>
            </a:r>
            <a:r>
              <a:rPr lang="zh-CN" altLang="en-US" sz="3500" b="1" dirty="0">
                <a:latin typeface="宋体" panose="02010600030101010101" pitchFamily="2" charset="-122"/>
                <a:ea typeface="宋体" panose="02010600030101010101" pitchFamily="2" charset="-122"/>
              </a:rPr>
              <a:t>和</a:t>
            </a:r>
            <a:r>
              <a:rPr lang="en-US" altLang="zh-CN" sz="3500" b="1" dirty="0" err="1">
                <a:latin typeface="宋体" panose="02010600030101010101" pitchFamily="2" charset="-122"/>
                <a:ea typeface="宋体" panose="02010600030101010101" pitchFamily="2" charset="-122"/>
              </a:rPr>
              <a:t>modbus</a:t>
            </a:r>
            <a:r>
              <a:rPr lang="zh-CN" altLang="en-US" sz="3500" b="1" dirty="0">
                <a:latin typeface="宋体" panose="02010600030101010101" pitchFamily="2" charset="-122"/>
                <a:ea typeface="宋体" panose="02010600030101010101" pitchFamily="2" charset="-122"/>
              </a:rPr>
              <a:t>文件夹拷贝到工程文件夹下并导入到工程。编译后会出现很多错误，如找不到头文件宏定义等，可以在</a:t>
            </a:r>
            <a:r>
              <a:rPr lang="en-US" altLang="zh-CN" sz="3500" b="1" dirty="0" err="1">
                <a:latin typeface="宋体" panose="02010600030101010101" pitchFamily="2" charset="-122"/>
                <a:ea typeface="宋体" panose="02010600030101010101" pitchFamily="2" charset="-122"/>
              </a:rPr>
              <a:t>Kile</a:t>
            </a:r>
            <a:r>
              <a:rPr lang="zh-CN" altLang="en-US" sz="3500" b="1" dirty="0">
                <a:latin typeface="宋体" panose="02010600030101010101" pitchFamily="2" charset="-122"/>
                <a:ea typeface="宋体" panose="02010600030101010101" pitchFamily="2" charset="-122"/>
              </a:rPr>
              <a:t>中将文件夹的路径添加到</a:t>
            </a:r>
            <a:r>
              <a:rPr lang="en-US" altLang="zh-CN" sz="3500" b="1" dirty="0">
                <a:latin typeface="宋体" panose="02010600030101010101" pitchFamily="2" charset="-122"/>
                <a:ea typeface="宋体" panose="02010600030101010101" pitchFamily="2" charset="-122"/>
              </a:rPr>
              <a:t>include path</a:t>
            </a:r>
            <a:r>
              <a:rPr lang="zh-CN" altLang="en-US" sz="3500" b="1" dirty="0">
                <a:latin typeface="宋体" panose="02010600030101010101" pitchFamily="2" charset="-122"/>
                <a:ea typeface="宋体" panose="02010600030101010101" pitchFamily="2" charset="-122"/>
              </a:rPr>
              <a:t>中解决出现的错误。再次编译，会发现两个错误：</a:t>
            </a:r>
          </a:p>
          <a:p>
            <a:pPr marL="68580" indent="0">
              <a:buNone/>
            </a:pPr>
            <a:endParaRPr lang="zh-CN" altLang="en-US" dirty="0"/>
          </a:p>
        </p:txBody>
      </p:sp>
    </p:spTree>
    <p:extLst>
      <p:ext uri="{BB962C8B-B14F-4D97-AF65-F5344CB8AC3E}">
        <p14:creationId xmlns:p14="http://schemas.microsoft.com/office/powerpoint/2010/main" val="37033563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17361" cy="6192688"/>
          </a:xfrm>
        </p:spPr>
        <p:txBody>
          <a:bodyPr/>
          <a:lstStyle/>
          <a:p>
            <a:pPr>
              <a:buFont typeface="Wingdings" panose="05000000000000000000" pitchFamily="2" charset="2"/>
              <a:buChar char="Ø"/>
            </a:pPr>
            <a:r>
              <a:rPr lang="en-US" altLang="zh-CN" sz="3500" b="1" i="1" dirty="0">
                <a:latin typeface="Adobe Gothic Std B" pitchFamily="34" charset="-128"/>
                <a:ea typeface="Adobe Gothic Std B" pitchFamily="34" charset="-128"/>
              </a:rPr>
              <a:t>port\</a:t>
            </a:r>
            <a:r>
              <a:rPr lang="en-US" altLang="zh-CN" sz="3500" b="1" i="1" dirty="0" err="1">
                <a:latin typeface="Adobe Gothic Std B" pitchFamily="34" charset="-128"/>
                <a:ea typeface="Adobe Gothic Std B" pitchFamily="34" charset="-128"/>
              </a:rPr>
              <a:t>porttimer.c</a:t>
            </a:r>
            <a:r>
              <a:rPr lang="en-US" altLang="zh-CN" sz="3500" b="1" i="1" dirty="0">
                <a:latin typeface="Adobe Gothic Std B" pitchFamily="34" charset="-128"/>
                <a:ea typeface="Adobe Gothic Std B" pitchFamily="34" charset="-128"/>
              </a:rPr>
              <a:t>(30): warning:  #177function"prvvTIMERExpiredISR" was declared but never referenced</a:t>
            </a:r>
          </a:p>
          <a:p>
            <a:r>
              <a:rPr lang="zh-CN" altLang="en-US" sz="3500" b="1" i="1" dirty="0">
                <a:latin typeface="宋体" panose="02010600030101010101" pitchFamily="2" charset="-122"/>
                <a:ea typeface="宋体" panose="02010600030101010101" pitchFamily="2" charset="-122"/>
              </a:rPr>
              <a:t>可以把</a:t>
            </a:r>
            <a:r>
              <a:rPr lang="en-US" altLang="zh-CN" sz="3500" b="1" i="1" dirty="0">
                <a:latin typeface="宋体" panose="02010600030101010101" pitchFamily="2" charset="-122"/>
                <a:ea typeface="宋体" panose="02010600030101010101" pitchFamily="2" charset="-122"/>
              </a:rPr>
              <a:t>static void </a:t>
            </a:r>
            <a:r>
              <a:rPr lang="en-US" altLang="zh-CN" sz="3500" b="1" i="1" dirty="0" err="1">
                <a:latin typeface="宋体" panose="02010600030101010101" pitchFamily="2" charset="-122"/>
                <a:ea typeface="宋体" panose="02010600030101010101" pitchFamily="2" charset="-122"/>
              </a:rPr>
              <a:t>prvvTIMERExpiredISR</a:t>
            </a:r>
            <a:r>
              <a:rPr lang="en-US" altLang="zh-CN" sz="3500" b="1" i="1" dirty="0">
                <a:latin typeface="宋体" panose="02010600030101010101" pitchFamily="2" charset="-122"/>
                <a:ea typeface="宋体" panose="02010600030101010101" pitchFamily="2" charset="-122"/>
              </a:rPr>
              <a:t>( void );</a:t>
            </a:r>
            <a:r>
              <a:rPr lang="zh-CN" altLang="en-US" sz="3500" b="1" dirty="0">
                <a:latin typeface="宋体" panose="02010600030101010101" pitchFamily="2" charset="-122"/>
                <a:ea typeface="宋体" panose="02010600030101010101" pitchFamily="2" charset="-122"/>
              </a:rPr>
              <a:t>这句话屏蔽了。</a:t>
            </a:r>
            <a:endParaRPr lang="en-US" altLang="zh-CN" sz="35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3500" b="1" i="1" dirty="0">
                <a:latin typeface="Adobe Gothic Std B" pitchFamily="34" charset="-128"/>
                <a:ea typeface="Adobe Gothic Std B" pitchFamily="34" charset="-128"/>
              </a:rPr>
              <a:t> port\</a:t>
            </a:r>
            <a:r>
              <a:rPr lang="en-US" altLang="zh-CN" sz="3500" b="1" i="1" dirty="0" err="1">
                <a:latin typeface="Adobe Gothic Std B" pitchFamily="34" charset="-128"/>
                <a:ea typeface="Adobe Gothic Std B" pitchFamily="34" charset="-128"/>
              </a:rPr>
              <a:t>porttimer.c</a:t>
            </a:r>
            <a:r>
              <a:rPr lang="en-US" altLang="zh-CN" sz="3500" b="1" i="1" dirty="0">
                <a:latin typeface="Adobe Gothic Std B" pitchFamily="34" charset="-128"/>
                <a:ea typeface="Adobe Gothic Std B" pitchFamily="34" charset="-128"/>
              </a:rPr>
              <a:t>(40): error:  #77-D: this declaration has no storage class or type </a:t>
            </a:r>
            <a:r>
              <a:rPr lang="en-US" altLang="zh-CN" sz="3500" b="1" i="1" dirty="0" err="1">
                <a:latin typeface="Adobe Gothic Std B" pitchFamily="34" charset="-128"/>
                <a:ea typeface="Adobe Gothic Std B" pitchFamily="34" charset="-128"/>
              </a:rPr>
              <a:t>specifier</a:t>
            </a:r>
            <a:r>
              <a:rPr lang="en-US" altLang="zh-CN" sz="3500" b="1" i="1" dirty="0">
                <a:latin typeface="Adobe Gothic Std B" pitchFamily="34" charset="-128"/>
                <a:ea typeface="Adobe Gothic Std B" pitchFamily="34" charset="-128"/>
              </a:rPr>
              <a:t> </a:t>
            </a:r>
            <a:r>
              <a:rPr lang="zh-CN" altLang="en-US" sz="3500" b="1" dirty="0">
                <a:latin typeface="宋体" panose="02010600030101010101" pitchFamily="2" charset="-122"/>
                <a:ea typeface="宋体" panose="02010600030101010101" pitchFamily="2" charset="-122"/>
              </a:rPr>
              <a:t>通过去掉</a:t>
            </a:r>
            <a:r>
              <a:rPr lang="en-US" altLang="zh-CN" sz="3500" b="1" i="1" dirty="0">
                <a:latin typeface="宋体" panose="02010600030101010101" pitchFamily="2" charset="-122"/>
                <a:ea typeface="宋体" panose="02010600030101010101" pitchFamily="2" charset="-122"/>
              </a:rPr>
              <a:t>inline</a:t>
            </a:r>
            <a:r>
              <a:rPr lang="zh-CN" altLang="en-US" sz="3500" b="1" dirty="0">
                <a:latin typeface="宋体" panose="02010600030101010101" pitchFamily="2" charset="-122"/>
                <a:ea typeface="宋体" panose="02010600030101010101" pitchFamily="2" charset="-122"/>
              </a:rPr>
              <a:t>这个关键字，因为</a:t>
            </a:r>
            <a:r>
              <a:rPr lang="en-US" altLang="zh-CN" sz="3500" b="1" dirty="0">
                <a:latin typeface="宋体" panose="02010600030101010101" pitchFamily="2" charset="-122"/>
                <a:ea typeface="宋体" panose="02010600030101010101" pitchFamily="2" charset="-122"/>
              </a:rPr>
              <a:t>Kile4</a:t>
            </a:r>
            <a:r>
              <a:rPr lang="zh-CN" altLang="en-US" sz="3500" b="1" dirty="0">
                <a:latin typeface="宋体" panose="02010600030101010101" pitchFamily="2" charset="-122"/>
                <a:ea typeface="宋体" panose="02010600030101010101" pitchFamily="2" charset="-122"/>
              </a:rPr>
              <a:t>不支持这个关键字。</a:t>
            </a:r>
          </a:p>
          <a:p>
            <a:pPr marL="68580" indent="0">
              <a:buNone/>
            </a:pPr>
            <a:endParaRPr lang="zh-CN" altLang="en-US" dirty="0"/>
          </a:p>
        </p:txBody>
      </p:sp>
    </p:spTree>
    <p:extLst>
      <p:ext uri="{BB962C8B-B14F-4D97-AF65-F5344CB8AC3E}">
        <p14:creationId xmlns:p14="http://schemas.microsoft.com/office/powerpoint/2010/main" val="25891684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sz="3500" b="1" i="1" dirty="0" smtClean="0">
                <a:latin typeface="Adobe Gothic Std B" pitchFamily="34" charset="-128"/>
                <a:ea typeface="Adobe Gothic Std B" pitchFamily="34" charset="-128"/>
              </a:rPr>
              <a:t>.</a:t>
            </a:r>
          </a:p>
          <a:p>
            <a:pPr marL="68580" indent="0">
              <a:buNone/>
            </a:pPr>
            <a:r>
              <a:rPr lang="en-US" altLang="zh-CN" sz="3500" b="1" i="1" dirty="0" smtClean="0">
                <a:latin typeface="Adobe Gothic Std B" pitchFamily="34" charset="-128"/>
                <a:ea typeface="Adobe Gothic Std B" pitchFamily="34" charset="-128"/>
              </a:rPr>
              <a:t>\</a:t>
            </a:r>
            <a:r>
              <a:rPr lang="en-US" altLang="zh-CN" sz="3500" b="1" i="1" dirty="0">
                <a:latin typeface="Adobe Gothic Std B" pitchFamily="34" charset="-128"/>
                <a:ea typeface="Adobe Gothic Std B" pitchFamily="34" charset="-128"/>
              </a:rPr>
              <a:t>ZQ_STM32.axf: Error: L6218E: Undefined symbol __</a:t>
            </a:r>
            <a:r>
              <a:rPr lang="en-US" altLang="zh-CN" sz="3500" b="1" i="1" dirty="0" err="1">
                <a:latin typeface="Adobe Gothic Std B" pitchFamily="34" charset="-128"/>
                <a:ea typeface="Adobe Gothic Std B" pitchFamily="34" charset="-128"/>
              </a:rPr>
              <a:t>aeabi_assert</a:t>
            </a:r>
            <a:r>
              <a:rPr lang="en-US" altLang="zh-CN" sz="3500" b="1" i="1" dirty="0">
                <a:latin typeface="Adobe Gothic Std B" pitchFamily="34" charset="-128"/>
                <a:ea typeface="Adobe Gothic Std B" pitchFamily="34" charset="-128"/>
              </a:rPr>
              <a:t> (referred from </a:t>
            </a:r>
            <a:r>
              <a:rPr lang="en-US" altLang="zh-CN" sz="3500" b="1" i="1" dirty="0" err="1">
                <a:latin typeface="Adobe Gothic Std B" pitchFamily="34" charset="-128"/>
                <a:ea typeface="Adobe Gothic Std B" pitchFamily="34" charset="-128"/>
              </a:rPr>
              <a:t>mbascii.o</a:t>
            </a:r>
            <a:r>
              <a:rPr lang="en-US" altLang="zh-CN" sz="3500" b="1" i="1" dirty="0">
                <a:latin typeface="Adobe Gothic Std B" pitchFamily="34" charset="-128"/>
                <a:ea typeface="Adobe Gothic Std B" pitchFamily="34" charset="-128"/>
              </a:rPr>
              <a:t>).</a:t>
            </a:r>
            <a:r>
              <a:rPr lang="zh-CN" altLang="en-US" sz="3500" b="1" dirty="0">
                <a:latin typeface="宋体" panose="02010600030101010101" pitchFamily="2" charset="-122"/>
                <a:ea typeface="宋体" panose="02010600030101010101" pitchFamily="2" charset="-122"/>
              </a:rPr>
              <a:t>由于</a:t>
            </a:r>
            <a:r>
              <a:rPr lang="en-US" altLang="zh-CN" sz="3500" b="1" i="1" dirty="0" err="1">
                <a:latin typeface="宋体" panose="02010600030101010101" pitchFamily="2" charset="-122"/>
                <a:ea typeface="宋体" panose="02010600030101010101" pitchFamily="2" charset="-122"/>
              </a:rPr>
              <a:t>MicroLib</a:t>
            </a:r>
            <a:r>
              <a:rPr lang="zh-CN" altLang="en-US" sz="3500" b="1" dirty="0">
                <a:latin typeface="宋体" panose="02010600030101010101" pitchFamily="2" charset="-122"/>
                <a:ea typeface="宋体" panose="02010600030101010101" pitchFamily="2" charset="-122"/>
              </a:rPr>
              <a:t>并不支持</a:t>
            </a:r>
            <a:r>
              <a:rPr lang="en-US" altLang="zh-CN" sz="3500" b="1" i="1" dirty="0">
                <a:latin typeface="宋体" panose="02010600030101010101" pitchFamily="2" charset="-122"/>
                <a:ea typeface="宋体" panose="02010600030101010101" pitchFamily="2" charset="-122"/>
              </a:rPr>
              <a:t>assert(),</a:t>
            </a:r>
            <a:r>
              <a:rPr lang="zh-CN" altLang="en-US" sz="3500" b="1" dirty="0">
                <a:latin typeface="宋体" panose="02010600030101010101" pitchFamily="2" charset="-122"/>
                <a:ea typeface="宋体" panose="02010600030101010101" pitchFamily="2" charset="-122"/>
              </a:rPr>
              <a:t>所以才会出现错误，原来原工程中使用了微库，在</a:t>
            </a:r>
            <a:r>
              <a:rPr lang="en-US" altLang="zh-CN" sz="3500" b="1" i="1" dirty="0">
                <a:latin typeface="宋体" panose="02010600030101010101" pitchFamily="2" charset="-122"/>
                <a:ea typeface="宋体" panose="02010600030101010101" pitchFamily="2" charset="-122"/>
              </a:rPr>
              <a:t>target</a:t>
            </a:r>
            <a:r>
              <a:rPr lang="zh-CN" altLang="en-US" sz="3500" b="1" dirty="0">
                <a:latin typeface="宋体" panose="02010600030101010101" pitchFamily="2" charset="-122"/>
                <a:ea typeface="宋体" panose="02010600030101010101" pitchFamily="2" charset="-122"/>
              </a:rPr>
              <a:t>中勾掉</a:t>
            </a:r>
            <a:r>
              <a:rPr lang="en-US" altLang="zh-CN" sz="3500" b="1" i="1" dirty="0">
                <a:latin typeface="宋体" panose="02010600030101010101" pitchFamily="2" charset="-122"/>
                <a:ea typeface="宋体" panose="02010600030101010101" pitchFamily="2" charset="-122"/>
              </a:rPr>
              <a:t>USE </a:t>
            </a:r>
            <a:r>
              <a:rPr lang="en-US" altLang="zh-CN" sz="3500" b="1" i="1" dirty="0" err="1">
                <a:latin typeface="宋体" panose="02010600030101010101" pitchFamily="2" charset="-122"/>
                <a:ea typeface="宋体" panose="02010600030101010101" pitchFamily="2" charset="-122"/>
              </a:rPr>
              <a:t>MicorLIB</a:t>
            </a:r>
            <a:r>
              <a:rPr lang="zh-CN" altLang="en-US" sz="3500" b="1" dirty="0">
                <a:latin typeface="宋体" panose="02010600030101010101" pitchFamily="2" charset="-122"/>
                <a:ea typeface="宋体" panose="02010600030101010101" pitchFamily="2" charset="-122"/>
              </a:rPr>
              <a:t>编译就可以通过了。</a:t>
            </a:r>
            <a:endParaRPr lang="en-US" altLang="zh-CN" sz="3500" b="1" dirty="0">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2361597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8208912" cy="6048672"/>
          </a:xfrm>
        </p:spPr>
        <p:txBody>
          <a:bodyPr/>
          <a:lstStyle/>
          <a:p>
            <a:pPr marL="68580" indent="0">
              <a:buNone/>
            </a:pPr>
            <a:r>
              <a:rPr lang="zh-CN" altLang="en-US" sz="5400" dirty="0" smtClean="0"/>
              <a:t>二、名词解释</a:t>
            </a:r>
            <a:endParaRPr lang="en-US" altLang="zh-CN" sz="5400" dirty="0" smtClean="0"/>
          </a:p>
          <a:p>
            <a:pPr marL="68580" indent="0">
              <a:buNone/>
            </a:pPr>
            <a:endParaRPr lang="en-US" altLang="zh-CN" sz="3200" dirty="0" smtClean="0"/>
          </a:p>
          <a:p>
            <a:pPr marL="68580" indent="0">
              <a:buNone/>
            </a:pPr>
            <a:r>
              <a:rPr lang="en-US" altLang="zh-CN" sz="3000" dirty="0" smtClean="0"/>
              <a:t>	ADU </a:t>
            </a:r>
            <a:r>
              <a:rPr lang="zh-CN" altLang="en-US" sz="3000" dirty="0" smtClean="0"/>
              <a:t>应用数据单元</a:t>
            </a:r>
            <a:endParaRPr lang="en-US" altLang="zh-CN" sz="3000" dirty="0" smtClean="0"/>
          </a:p>
          <a:p>
            <a:pPr marL="68580" indent="0">
              <a:buNone/>
            </a:pPr>
            <a:endParaRPr lang="en-US" altLang="zh-CN" sz="3000" dirty="0" smtClean="0"/>
          </a:p>
          <a:p>
            <a:pPr marL="68580" indent="0">
              <a:buNone/>
            </a:pPr>
            <a:r>
              <a:rPr lang="en-US" altLang="zh-CN" sz="3000" dirty="0" smtClean="0"/>
              <a:t>	PDU </a:t>
            </a:r>
            <a:r>
              <a:rPr lang="zh-CN" altLang="en-US" sz="3000" dirty="0" smtClean="0"/>
              <a:t>协议数据单元</a:t>
            </a:r>
            <a:endParaRPr lang="en-US" altLang="zh-CN" sz="3000" dirty="0" smtClean="0"/>
          </a:p>
          <a:p>
            <a:pPr marL="68580" indent="0">
              <a:buNone/>
            </a:pPr>
            <a:endParaRPr lang="en-US" altLang="zh-CN" sz="3000" dirty="0" smtClean="0"/>
          </a:p>
          <a:p>
            <a:pPr marL="68580" indent="0">
              <a:buNone/>
            </a:pPr>
            <a:r>
              <a:rPr lang="en-US" altLang="zh-CN" sz="3000" dirty="0" smtClean="0"/>
              <a:t>	MB   MODBUS</a:t>
            </a:r>
            <a:r>
              <a:rPr lang="zh-CN" altLang="en-US" sz="3000" dirty="0" smtClean="0"/>
              <a:t>协议</a:t>
            </a:r>
            <a:endParaRPr lang="en-US" altLang="zh-CN" sz="3000" dirty="0" smtClean="0"/>
          </a:p>
          <a:p>
            <a:pPr marL="68580" indent="0">
              <a:buNone/>
            </a:pPr>
            <a:endParaRPr lang="en-US" altLang="zh-CN" sz="3000" dirty="0" smtClean="0"/>
          </a:p>
          <a:p>
            <a:pPr marL="68580" indent="0">
              <a:buNone/>
            </a:pPr>
            <a:r>
              <a:rPr lang="en-US" altLang="zh-CN" sz="3000" dirty="0"/>
              <a:t>	</a:t>
            </a:r>
            <a:r>
              <a:rPr lang="en-US" altLang="zh-CN" sz="3000" dirty="0" smtClean="0"/>
              <a:t>Modbus</a:t>
            </a:r>
            <a:r>
              <a:rPr lang="zh-CN" altLang="en-US" sz="3000" dirty="0" smtClean="0"/>
              <a:t>设备 实现了</a:t>
            </a:r>
            <a:r>
              <a:rPr lang="en-US" altLang="zh-CN" sz="3000" dirty="0" smtClean="0"/>
              <a:t>Modbus</a:t>
            </a:r>
            <a:r>
              <a:rPr lang="zh-CN" altLang="en-US" sz="3000" dirty="0" smtClean="0"/>
              <a:t>串行链路协议，并遵循技术规范的设备</a:t>
            </a:r>
            <a:endParaRPr lang="zh-CN" altLang="en-US" sz="3000" dirty="0"/>
          </a:p>
        </p:txBody>
      </p:sp>
    </p:spTree>
    <p:extLst>
      <p:ext uri="{BB962C8B-B14F-4D97-AF65-F5344CB8AC3E}">
        <p14:creationId xmlns:p14="http://schemas.microsoft.com/office/powerpoint/2010/main" val="20082435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95000"/>
                    <a:lumOff val="5000"/>
                  </a:schemeClr>
                </a:solidFill>
                <a:latin typeface="宋体" panose="02010600030101010101" pitchFamily="2" charset="-122"/>
                <a:ea typeface="宋体" panose="02010600030101010101" pitchFamily="2" charset="-122"/>
              </a:rPr>
              <a:t>物理层接口文件的修改</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3500" b="1" dirty="0">
                <a:latin typeface="宋体" panose="02010600030101010101" pitchFamily="2" charset="-122"/>
                <a:ea typeface="宋体" panose="02010600030101010101" pitchFamily="2" charset="-122"/>
              </a:rPr>
              <a:t>在物理层，用户只需完成串行口及超时定时器的配置即可。具体应修改接口文件</a:t>
            </a:r>
            <a:r>
              <a:rPr lang="en-US" altLang="zh-CN" sz="3500" b="1" i="1" dirty="0" err="1">
                <a:latin typeface="宋体" panose="02010600030101010101" pitchFamily="2" charset="-122"/>
                <a:ea typeface="宋体" panose="02010600030101010101" pitchFamily="2" charset="-122"/>
              </a:rPr>
              <a:t>portserial.c</a:t>
            </a:r>
            <a:r>
              <a:rPr lang="zh-CN" altLang="en-US" sz="3500" b="1" dirty="0">
                <a:latin typeface="宋体" panose="02010600030101010101" pitchFamily="2" charset="-122"/>
                <a:ea typeface="宋体" panose="02010600030101010101" pitchFamily="2" charset="-122"/>
              </a:rPr>
              <a:t>及</a:t>
            </a:r>
            <a:r>
              <a:rPr lang="en-US" altLang="zh-CN" sz="3500" b="1" i="1" dirty="0" err="1">
                <a:latin typeface="宋体" panose="02010600030101010101" pitchFamily="2" charset="-122"/>
                <a:ea typeface="宋体" panose="02010600030101010101" pitchFamily="2" charset="-122"/>
              </a:rPr>
              <a:t>porttimer.c</a:t>
            </a:r>
            <a:r>
              <a:rPr lang="zh-CN" altLang="en-US" sz="3500" b="1" dirty="0">
                <a:latin typeface="宋体" panose="02010600030101010101" pitchFamily="2" charset="-122"/>
                <a:ea typeface="宋体" panose="02010600030101010101" pitchFamily="2" charset="-122"/>
              </a:rPr>
              <a:t>。</a:t>
            </a:r>
            <a:endParaRPr lang="en-US" altLang="zh-CN" sz="35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3500" b="1" i="1" dirty="0" err="1">
                <a:latin typeface="Adobe Gothic Std B" pitchFamily="34" charset="-128"/>
                <a:ea typeface="Adobe Gothic Std B" pitchFamily="34" charset="-128"/>
              </a:rPr>
              <a:t>portserial.c</a:t>
            </a:r>
            <a:r>
              <a:rPr lang="zh-CN" altLang="en-US" sz="3500" b="1" dirty="0">
                <a:latin typeface="Adobe Gothic Std B" pitchFamily="34" charset="-128"/>
              </a:rPr>
              <a:t>中函数的修改</a:t>
            </a:r>
            <a:endParaRPr lang="en-US" altLang="zh-CN" sz="3500" b="1" dirty="0">
              <a:latin typeface="Adobe Gothic Std B" pitchFamily="34" charset="-128"/>
              <a:ea typeface="Adobe Gothic Std B" pitchFamily="34" charset="-128"/>
            </a:endParaRPr>
          </a:p>
          <a:p>
            <a:pPr>
              <a:buFont typeface="Wingdings" panose="05000000000000000000" pitchFamily="2" charset="2"/>
              <a:buChar char="Ø"/>
            </a:pPr>
            <a:r>
              <a:rPr lang="en-US" altLang="zh-CN" sz="3500" b="1" i="1" dirty="0" err="1">
                <a:latin typeface="Adobe Gothic Std B" pitchFamily="34" charset="-128"/>
                <a:ea typeface="Adobe Gothic Std B" pitchFamily="34" charset="-128"/>
              </a:rPr>
              <a:t>porttimer.c</a:t>
            </a:r>
            <a:r>
              <a:rPr lang="zh-CN" altLang="en-US" sz="3500" b="1" dirty="0">
                <a:latin typeface="Adobe Gothic Std B" pitchFamily="34" charset="-128"/>
              </a:rPr>
              <a:t>中函数的修改</a:t>
            </a:r>
            <a:endParaRPr lang="en-US" altLang="zh-CN" sz="3500" b="1" dirty="0">
              <a:latin typeface="Adobe Gothic Std B" pitchFamily="34" charset="-128"/>
              <a:ea typeface="Adobe Gothic Std B" pitchFamily="34" charset="-128"/>
            </a:endParaRPr>
          </a:p>
          <a:p>
            <a:endParaRPr lang="zh-CN" altLang="en-US" dirty="0"/>
          </a:p>
        </p:txBody>
      </p:sp>
    </p:spTree>
    <p:extLst>
      <p:ext uri="{BB962C8B-B14F-4D97-AF65-F5344CB8AC3E}">
        <p14:creationId xmlns:p14="http://schemas.microsoft.com/office/powerpoint/2010/main" val="1932795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80920" cy="6192688"/>
          </a:xfrm>
        </p:spPr>
        <p:txBody>
          <a:bodyPr/>
          <a:lstStyle/>
          <a:p>
            <a:endParaRPr lang="en-US" altLang="zh-CN" sz="3500" b="1" i="1" dirty="0" smtClean="0">
              <a:solidFill>
                <a:srgbClr val="FF0000"/>
              </a:solidFill>
            </a:endParaRPr>
          </a:p>
          <a:p>
            <a:r>
              <a:rPr lang="en-US" altLang="zh-CN" sz="3500" b="1" i="1" dirty="0" err="1" smtClean="0">
                <a:solidFill>
                  <a:srgbClr val="FF0000"/>
                </a:solidFill>
              </a:rPr>
              <a:t>portserial.c</a:t>
            </a:r>
            <a:r>
              <a:rPr lang="zh-CN" altLang="en-US" sz="3500" b="1" dirty="0">
                <a:solidFill>
                  <a:srgbClr val="FF0000"/>
                </a:solidFill>
              </a:rPr>
              <a:t>中函数的修改</a:t>
            </a:r>
            <a:r>
              <a:rPr lang="en-US" altLang="zh-CN" sz="3500" b="1" dirty="0">
                <a:solidFill>
                  <a:srgbClr val="FF0000"/>
                </a:solidFill>
              </a:rPr>
              <a:t>:</a:t>
            </a:r>
          </a:p>
          <a:p>
            <a:pPr>
              <a:buFont typeface="Wingdings" panose="05000000000000000000" pitchFamily="2" charset="2"/>
              <a:buChar char="Ø"/>
            </a:pPr>
            <a:r>
              <a:rPr lang="en-US" altLang="zh-CN" sz="3500" b="1" i="1" dirty="0">
                <a:latin typeface="Adobe Gothic Std B" pitchFamily="34" charset="-128"/>
                <a:ea typeface="Adobe Gothic Std B" pitchFamily="34" charset="-128"/>
              </a:rPr>
              <a:t>(1) </a:t>
            </a:r>
            <a:r>
              <a:rPr lang="en-US" altLang="zh-CN" sz="3500" b="1" i="1" dirty="0" err="1">
                <a:latin typeface="Adobe Gothic Std B" pitchFamily="34" charset="-128"/>
                <a:ea typeface="Adobe Gothic Std B" pitchFamily="34" charset="-128"/>
              </a:rPr>
              <a:t>voidvMBPortSerialEnable</a:t>
            </a:r>
            <a:r>
              <a:rPr lang="en-US" altLang="zh-CN" sz="3500" b="1" i="1" dirty="0">
                <a:latin typeface="Adobe Gothic Std B" pitchFamily="34" charset="-128"/>
                <a:ea typeface="Adobe Gothic Std B" pitchFamily="34" charset="-128"/>
              </a:rPr>
              <a:t>( BOOL </a:t>
            </a:r>
            <a:r>
              <a:rPr lang="en-US" altLang="zh-CN" sz="3500" b="1" i="1" dirty="0" err="1">
                <a:latin typeface="Adobe Gothic Std B" pitchFamily="34" charset="-128"/>
                <a:ea typeface="Adobe Gothic Std B" pitchFamily="34" charset="-128"/>
              </a:rPr>
              <a:t>xRxEnable</a:t>
            </a:r>
            <a:r>
              <a:rPr lang="en-US" altLang="zh-CN" sz="3500" b="1" i="1" dirty="0">
                <a:latin typeface="Adobe Gothic Std B" pitchFamily="34" charset="-128"/>
                <a:ea typeface="Adobe Gothic Std B" pitchFamily="34" charset="-128"/>
              </a:rPr>
              <a:t>, BOOL </a:t>
            </a:r>
            <a:r>
              <a:rPr lang="en-US" altLang="zh-CN" sz="3500" b="1" i="1" dirty="0" err="1">
                <a:latin typeface="Adobe Gothic Std B" pitchFamily="34" charset="-128"/>
                <a:ea typeface="Adobe Gothic Std B" pitchFamily="34" charset="-128"/>
              </a:rPr>
              <a:t>xTxEnable</a:t>
            </a:r>
            <a:r>
              <a:rPr lang="en-US" altLang="zh-CN" sz="3500" b="1" i="1" dirty="0">
                <a:latin typeface="Adobe Gothic Std B" pitchFamily="34" charset="-128"/>
                <a:ea typeface="Adobe Gothic Std B" pitchFamily="34" charset="-128"/>
              </a:rPr>
              <a:t> )</a:t>
            </a:r>
          </a:p>
          <a:p>
            <a:pPr>
              <a:buNone/>
            </a:pPr>
            <a:r>
              <a:rPr lang="zh-CN" altLang="en-US" sz="3500" b="1" dirty="0">
                <a:latin typeface="宋体" panose="02010600030101010101" pitchFamily="2" charset="-122"/>
                <a:ea typeface="宋体" panose="02010600030101010101" pitchFamily="2" charset="-122"/>
              </a:rPr>
              <a:t> 此函数的功能为设置串口状态。有两个参数</a:t>
            </a:r>
            <a:r>
              <a:rPr lang="en-US" altLang="zh-CN" sz="3500" b="1" dirty="0">
                <a:latin typeface="宋体" panose="02010600030101010101" pitchFamily="2" charset="-122"/>
                <a:ea typeface="宋体" panose="02010600030101010101" pitchFamily="2" charset="-122"/>
              </a:rPr>
              <a:t>:</a:t>
            </a:r>
            <a:r>
              <a:rPr lang="en-US" altLang="zh-CN" sz="3500" b="1" i="1" dirty="0" err="1">
                <a:latin typeface="宋体" panose="02010600030101010101" pitchFamily="2" charset="-122"/>
                <a:ea typeface="宋体" panose="02010600030101010101" pitchFamily="2" charset="-122"/>
              </a:rPr>
              <a:t>xRxEnable</a:t>
            </a:r>
            <a:r>
              <a:rPr lang="zh-CN" altLang="en-US" sz="3500" b="1" dirty="0">
                <a:latin typeface="宋体" panose="02010600030101010101" pitchFamily="2" charset="-122"/>
                <a:ea typeface="宋体" panose="02010600030101010101" pitchFamily="2" charset="-122"/>
              </a:rPr>
              <a:t>及</a:t>
            </a:r>
            <a:r>
              <a:rPr lang="en-US" altLang="zh-CN" sz="3500" b="1" i="1" dirty="0" err="1">
                <a:latin typeface="宋体" panose="02010600030101010101" pitchFamily="2" charset="-122"/>
                <a:ea typeface="宋体" panose="02010600030101010101" pitchFamily="2" charset="-122"/>
              </a:rPr>
              <a:t>xTxEnable</a:t>
            </a:r>
            <a:r>
              <a:rPr lang="zh-CN" altLang="en-US" sz="3500" b="1" dirty="0">
                <a:latin typeface="宋体" panose="02010600030101010101" pitchFamily="2" charset="-122"/>
                <a:ea typeface="宋体" panose="02010600030101010101" pitchFamily="2" charset="-122"/>
              </a:rPr>
              <a:t>。当</a:t>
            </a:r>
            <a:r>
              <a:rPr lang="en-US" altLang="zh-CN" sz="3500" b="1" i="1" dirty="0" err="1">
                <a:latin typeface="宋体" panose="02010600030101010101" pitchFamily="2" charset="-122"/>
                <a:ea typeface="宋体" panose="02010600030101010101" pitchFamily="2" charset="-122"/>
              </a:rPr>
              <a:t>xRxEnable</a:t>
            </a:r>
            <a:r>
              <a:rPr lang="zh-CN" altLang="en-US" sz="3500" b="1" dirty="0">
                <a:latin typeface="宋体" panose="02010600030101010101" pitchFamily="2" charset="-122"/>
                <a:ea typeface="宋体" panose="02010600030101010101" pitchFamily="2" charset="-122"/>
              </a:rPr>
              <a:t>为真时，应使能串口接收及接收中断。</a:t>
            </a:r>
            <a:endParaRPr lang="en-US" altLang="zh-CN" sz="3500" b="1" i="1" dirty="0">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4120358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sz="3500" b="1" dirty="0" smtClean="0">
                <a:latin typeface="宋体" panose="02010600030101010101" pitchFamily="2" charset="-122"/>
                <a:ea typeface="宋体" panose="02010600030101010101" pitchFamily="2" charset="-122"/>
              </a:rPr>
              <a:t>	</a:t>
            </a:r>
          </a:p>
          <a:p>
            <a:pPr marL="68580" indent="0">
              <a:buNone/>
            </a:pPr>
            <a:r>
              <a:rPr lang="en-US" altLang="zh-CN" sz="3500" b="1" dirty="0">
                <a:latin typeface="宋体" panose="02010600030101010101" pitchFamily="2" charset="-122"/>
                <a:ea typeface="宋体" panose="02010600030101010101" pitchFamily="2" charset="-122"/>
              </a:rPr>
              <a:t>	</a:t>
            </a:r>
            <a:r>
              <a:rPr lang="zh-CN" altLang="en-US" sz="3500" b="1" dirty="0" smtClean="0">
                <a:latin typeface="宋体" panose="02010600030101010101" pitchFamily="2" charset="-122"/>
                <a:ea typeface="宋体" panose="02010600030101010101" pitchFamily="2" charset="-122"/>
              </a:rPr>
              <a:t>在</a:t>
            </a:r>
            <a:r>
              <a:rPr lang="en-US" altLang="zh-CN" sz="3500" b="1" dirty="0">
                <a:latin typeface="宋体" panose="02010600030101010101" pitchFamily="2" charset="-122"/>
                <a:ea typeface="宋体" panose="02010600030101010101" pitchFamily="2" charset="-122"/>
              </a:rPr>
              <a:t>RS485</a:t>
            </a:r>
            <a:r>
              <a:rPr lang="zh-CN" altLang="en-US" sz="3500" b="1" dirty="0">
                <a:latin typeface="宋体" panose="02010600030101010101" pitchFamily="2" charset="-122"/>
                <a:ea typeface="宋体" panose="02010600030101010101" pitchFamily="2" charset="-122"/>
              </a:rPr>
              <a:t>通讯系统中，还要注意将</a:t>
            </a:r>
            <a:r>
              <a:rPr lang="en-US" altLang="zh-CN" sz="3500" b="1" dirty="0">
                <a:latin typeface="宋体" panose="02010600030101010101" pitchFamily="2" charset="-122"/>
                <a:ea typeface="宋体" panose="02010600030101010101" pitchFamily="2" charset="-122"/>
              </a:rPr>
              <a:t>RS485</a:t>
            </a:r>
            <a:r>
              <a:rPr lang="zh-CN" altLang="en-US" sz="3500" b="1" dirty="0">
                <a:latin typeface="宋体" panose="02010600030101010101" pitchFamily="2" charset="-122"/>
                <a:ea typeface="宋体" panose="02010600030101010101" pitchFamily="2" charset="-122"/>
              </a:rPr>
              <a:t>接口芯片设为接收使能状态</a:t>
            </a:r>
            <a:r>
              <a:rPr lang="en-US" altLang="zh-CN" sz="3500" b="1" dirty="0">
                <a:latin typeface="宋体" panose="02010600030101010101" pitchFamily="2" charset="-122"/>
                <a:ea typeface="宋体" panose="02010600030101010101" pitchFamily="2" charset="-122"/>
              </a:rPr>
              <a:t>;</a:t>
            </a:r>
            <a:r>
              <a:rPr lang="zh-CN" altLang="en-US" sz="3500" b="1" dirty="0">
                <a:latin typeface="宋体" panose="02010600030101010101" pitchFamily="2" charset="-122"/>
                <a:ea typeface="宋体" panose="02010600030101010101" pitchFamily="2" charset="-122"/>
              </a:rPr>
              <a:t>当</a:t>
            </a:r>
            <a:r>
              <a:rPr lang="en-US" altLang="zh-CN" sz="3500" b="1" dirty="0" err="1">
                <a:latin typeface="宋体" panose="02010600030101010101" pitchFamily="2" charset="-122"/>
                <a:ea typeface="宋体" panose="02010600030101010101" pitchFamily="2" charset="-122"/>
              </a:rPr>
              <a:t>xTxEnable</a:t>
            </a:r>
            <a:r>
              <a:rPr lang="zh-CN" altLang="en-US" sz="3500" b="1" dirty="0">
                <a:latin typeface="宋体" panose="02010600030101010101" pitchFamily="2" charset="-122"/>
                <a:ea typeface="宋体" panose="02010600030101010101" pitchFamily="2" charset="-122"/>
              </a:rPr>
              <a:t>为真时，应使能串口发送及发送中断。在</a:t>
            </a:r>
            <a:r>
              <a:rPr lang="en-US" altLang="zh-CN" sz="3500" b="1" dirty="0">
                <a:latin typeface="宋体" panose="02010600030101010101" pitchFamily="2" charset="-122"/>
                <a:ea typeface="宋体" panose="02010600030101010101" pitchFamily="2" charset="-122"/>
              </a:rPr>
              <a:t>RS485</a:t>
            </a:r>
            <a:r>
              <a:rPr lang="zh-CN" altLang="en-US" sz="3500" b="1" dirty="0">
                <a:latin typeface="宋体" panose="02010600030101010101" pitchFamily="2" charset="-122"/>
                <a:ea typeface="宋体" panose="02010600030101010101" pitchFamily="2" charset="-122"/>
              </a:rPr>
              <a:t>通讯系统中，还要注意将</a:t>
            </a:r>
            <a:r>
              <a:rPr lang="en-US" altLang="zh-CN" sz="3500" b="1" dirty="0">
                <a:latin typeface="宋体" panose="02010600030101010101" pitchFamily="2" charset="-122"/>
                <a:ea typeface="宋体" panose="02010600030101010101" pitchFamily="2" charset="-122"/>
              </a:rPr>
              <a:t>RS485</a:t>
            </a:r>
            <a:r>
              <a:rPr lang="zh-CN" altLang="en-US" sz="3500" b="1" dirty="0">
                <a:latin typeface="宋体" panose="02010600030101010101" pitchFamily="2" charset="-122"/>
                <a:ea typeface="宋体" panose="02010600030101010101" pitchFamily="2" charset="-122"/>
              </a:rPr>
              <a:t>接口芯片设为发送使能状态。</a:t>
            </a:r>
            <a:endParaRPr lang="en-US" altLang="zh-CN" sz="3500" b="1" dirty="0">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2472695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Font typeface="Wingdings" panose="05000000000000000000" pitchFamily="2" charset="2"/>
              <a:buChar char="Ø"/>
            </a:pPr>
            <a:endParaRPr lang="en-US" altLang="zh-CN" sz="3500" b="1" i="1" dirty="0" smtClean="0">
              <a:latin typeface="Adobe Gothic Std B" pitchFamily="34" charset="-128"/>
              <a:ea typeface="Adobe Gothic Std B" pitchFamily="34" charset="-128"/>
            </a:endParaRPr>
          </a:p>
          <a:p>
            <a:pPr>
              <a:buFont typeface="Wingdings" panose="05000000000000000000" pitchFamily="2" charset="2"/>
              <a:buChar char="Ø"/>
            </a:pPr>
            <a:r>
              <a:rPr lang="en-US" altLang="zh-CN" sz="3500" b="1" i="1" dirty="0" smtClean="0">
                <a:latin typeface="Adobe Gothic Std B" pitchFamily="34" charset="-128"/>
                <a:ea typeface="Adobe Gothic Std B" pitchFamily="34" charset="-128"/>
              </a:rPr>
              <a:t>(</a:t>
            </a:r>
            <a:r>
              <a:rPr lang="en-US" altLang="zh-CN" sz="3500" b="1" i="1" dirty="0">
                <a:latin typeface="Adobe Gothic Std B" pitchFamily="34" charset="-128"/>
                <a:ea typeface="Adobe Gothic Std B" pitchFamily="34" charset="-128"/>
              </a:rPr>
              <a:t>2) void </a:t>
            </a:r>
            <a:r>
              <a:rPr lang="en-US" altLang="zh-CN" sz="3500" b="1" i="1" dirty="0" err="1">
                <a:latin typeface="Adobe Gothic Std B" pitchFamily="34" charset="-128"/>
                <a:ea typeface="Adobe Gothic Std B" pitchFamily="34" charset="-128"/>
              </a:rPr>
              <a:t>vMBPortClose</a:t>
            </a:r>
            <a:r>
              <a:rPr lang="en-US" altLang="zh-CN" sz="3500" b="1" i="1" dirty="0">
                <a:latin typeface="Adobe Gothic Std B" pitchFamily="34" charset="-128"/>
                <a:ea typeface="Adobe Gothic Std B" pitchFamily="34" charset="-128"/>
              </a:rPr>
              <a:t>( void )</a:t>
            </a:r>
          </a:p>
          <a:p>
            <a:r>
              <a:rPr lang="zh-CN" altLang="en-US" sz="3500" b="1" dirty="0">
                <a:latin typeface="宋体" panose="02010600030101010101" pitchFamily="2" charset="-122"/>
                <a:ea typeface="宋体" panose="02010600030101010101" pitchFamily="2" charset="-122"/>
              </a:rPr>
              <a:t>此函数的功能是关闭</a:t>
            </a:r>
            <a:r>
              <a:rPr lang="en-US" altLang="zh-CN" sz="3500" b="1" i="1" dirty="0">
                <a:latin typeface="宋体" panose="02010600030101010101" pitchFamily="2" charset="-122"/>
                <a:ea typeface="宋体" panose="02010600030101010101" pitchFamily="2" charset="-122"/>
              </a:rPr>
              <a:t>Modbus</a:t>
            </a:r>
            <a:r>
              <a:rPr lang="zh-CN" altLang="en-US" sz="3500" b="1" dirty="0">
                <a:latin typeface="宋体" panose="02010600030101010101" pitchFamily="2" charset="-122"/>
                <a:ea typeface="宋体" panose="02010600030101010101" pitchFamily="2" charset="-122"/>
              </a:rPr>
              <a:t>通讯端口，具体的，应在此函数中关闭通讯端口的发送使能及接收使能</a:t>
            </a:r>
            <a:r>
              <a:rPr lang="zh-CN" altLang="en-US" sz="3500" dirty="0"/>
              <a:t>。</a:t>
            </a:r>
            <a:endParaRPr lang="en-US" altLang="zh-CN" sz="3500" dirty="0"/>
          </a:p>
          <a:p>
            <a:pPr>
              <a:buFont typeface="Wingdings" panose="05000000000000000000" pitchFamily="2" charset="2"/>
              <a:buChar char="Ø"/>
            </a:pPr>
            <a:r>
              <a:rPr lang="en-US" altLang="zh-CN" sz="3500" b="1" i="1" dirty="0">
                <a:latin typeface="Adobe Gothic Std B" pitchFamily="34" charset="-128"/>
                <a:ea typeface="Adobe Gothic Std B" pitchFamily="34" charset="-128"/>
              </a:rPr>
              <a:t>(3)BOOL </a:t>
            </a:r>
            <a:r>
              <a:rPr lang="en-US" altLang="zh-CN" sz="3500" b="1" i="1" dirty="0" err="1">
                <a:latin typeface="Adobe Gothic Std B" pitchFamily="34" charset="-128"/>
                <a:ea typeface="Adobe Gothic Std B" pitchFamily="34" charset="-128"/>
              </a:rPr>
              <a:t>xMBPortSerialInit</a:t>
            </a:r>
            <a:r>
              <a:rPr lang="en-US" altLang="zh-CN" sz="3500" b="1" i="1" dirty="0">
                <a:latin typeface="Adobe Gothic Std B" pitchFamily="34" charset="-128"/>
                <a:ea typeface="Adobe Gothic Std B" pitchFamily="34" charset="-128"/>
              </a:rPr>
              <a:t>(UCHAR </a:t>
            </a:r>
            <a:r>
              <a:rPr lang="en-US" altLang="zh-CN" sz="3500" b="1" i="1" dirty="0" err="1">
                <a:latin typeface="Adobe Gothic Std B" pitchFamily="34" charset="-128"/>
                <a:ea typeface="Adobe Gothic Std B" pitchFamily="34" charset="-128"/>
              </a:rPr>
              <a:t>ucPORT</a:t>
            </a:r>
            <a:r>
              <a:rPr lang="en-US" altLang="zh-CN" sz="3500" b="1" i="1" dirty="0">
                <a:latin typeface="Adobe Gothic Std B" pitchFamily="34" charset="-128"/>
                <a:ea typeface="Adobe Gothic Std B" pitchFamily="34" charset="-128"/>
              </a:rPr>
              <a:t>, ULONG </a:t>
            </a:r>
            <a:r>
              <a:rPr lang="en-US" altLang="zh-CN" sz="3500" b="1" i="1" dirty="0" err="1">
                <a:latin typeface="Adobe Gothic Std B" pitchFamily="34" charset="-128"/>
                <a:ea typeface="Adobe Gothic Std B" pitchFamily="34" charset="-128"/>
              </a:rPr>
              <a:t>ulBaudRate</a:t>
            </a:r>
            <a:r>
              <a:rPr lang="en-US" altLang="zh-CN" sz="3500" b="1" i="1" dirty="0">
                <a:latin typeface="Adobe Gothic Std B" pitchFamily="34" charset="-128"/>
                <a:ea typeface="Adobe Gothic Std B" pitchFamily="34" charset="-128"/>
              </a:rPr>
              <a:t>, UCHAR </a:t>
            </a:r>
            <a:r>
              <a:rPr lang="en-US" altLang="zh-CN" sz="3500" b="1" i="1" dirty="0" err="1">
                <a:latin typeface="Adobe Gothic Std B" pitchFamily="34" charset="-128"/>
                <a:ea typeface="Adobe Gothic Std B" pitchFamily="34" charset="-128"/>
              </a:rPr>
              <a:t>ucDataBits</a:t>
            </a:r>
            <a:r>
              <a:rPr lang="en-US" altLang="zh-CN" sz="3500" b="1" i="1" dirty="0">
                <a:latin typeface="Adobe Gothic Std B" pitchFamily="34" charset="-128"/>
                <a:ea typeface="Adobe Gothic Std B" pitchFamily="34" charset="-128"/>
              </a:rPr>
              <a:t>, </a:t>
            </a:r>
            <a:r>
              <a:rPr lang="en-US" altLang="zh-CN" sz="3500" b="1" i="1" dirty="0" err="1">
                <a:latin typeface="Adobe Gothic Std B" pitchFamily="34" charset="-128"/>
                <a:ea typeface="Adobe Gothic Std B" pitchFamily="34" charset="-128"/>
              </a:rPr>
              <a:t>eMBParity</a:t>
            </a:r>
            <a:r>
              <a:rPr lang="en-US" altLang="zh-CN" sz="3500" b="1" i="1" dirty="0">
                <a:latin typeface="Adobe Gothic Std B" pitchFamily="34" charset="-128"/>
                <a:ea typeface="Adobe Gothic Std B" pitchFamily="34" charset="-128"/>
              </a:rPr>
              <a:t> </a:t>
            </a:r>
            <a:r>
              <a:rPr lang="en-US" altLang="zh-CN" sz="3500" b="1" i="1" dirty="0" err="1">
                <a:latin typeface="Adobe Gothic Std B" pitchFamily="34" charset="-128"/>
                <a:ea typeface="Adobe Gothic Std B" pitchFamily="34" charset="-128"/>
              </a:rPr>
              <a:t>eParity</a:t>
            </a:r>
            <a:r>
              <a:rPr lang="en-US" altLang="zh-CN" sz="3500" b="1" i="1" dirty="0">
                <a:latin typeface="Adobe Gothic Std B" pitchFamily="34" charset="-128"/>
                <a:ea typeface="Adobe Gothic Std B" pitchFamily="34" charset="-128"/>
              </a:rPr>
              <a:t>)</a:t>
            </a:r>
            <a:endParaRPr lang="zh-CN" altLang="en-US" sz="3500" b="1" i="1" dirty="0">
              <a:latin typeface="Adobe Gothic Std B" pitchFamily="34" charset="-128"/>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1336645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80920" cy="6192688"/>
          </a:xfrm>
        </p:spPr>
        <p:txBody>
          <a:bodyPr/>
          <a:lstStyle/>
          <a:p>
            <a:endParaRPr lang="en-US" altLang="zh-CN" sz="3500" b="1" dirty="0" smtClean="0">
              <a:latin typeface="宋体" panose="02010600030101010101" pitchFamily="2" charset="-122"/>
              <a:ea typeface="宋体" panose="02010600030101010101" pitchFamily="2" charset="-122"/>
            </a:endParaRPr>
          </a:p>
          <a:p>
            <a:r>
              <a:rPr lang="zh-CN" altLang="en-US" sz="3500" b="1" dirty="0" smtClean="0">
                <a:latin typeface="宋体" panose="02010600030101010101" pitchFamily="2" charset="-122"/>
                <a:ea typeface="宋体" panose="02010600030101010101" pitchFamily="2" charset="-122"/>
              </a:rPr>
              <a:t>此</a:t>
            </a:r>
            <a:r>
              <a:rPr lang="zh-CN" altLang="en-US" sz="3500" b="1" dirty="0">
                <a:latin typeface="宋体" panose="02010600030101010101" pitchFamily="2" charset="-122"/>
                <a:ea typeface="宋体" panose="02010600030101010101" pitchFamily="2" charset="-122"/>
              </a:rPr>
              <a:t>函数的功能是初始化串行通讯端口。有四个参数</a:t>
            </a:r>
            <a:r>
              <a:rPr lang="en-US" altLang="zh-CN" sz="3500" b="1" dirty="0">
                <a:latin typeface="宋体" panose="02010600030101010101" pitchFamily="2" charset="-122"/>
                <a:ea typeface="宋体" panose="02010600030101010101" pitchFamily="2" charset="-122"/>
              </a:rPr>
              <a:t>:</a:t>
            </a:r>
            <a:r>
              <a:rPr lang="en-US" altLang="zh-CN" sz="3500" b="1" i="1" dirty="0" err="1">
                <a:latin typeface="宋体" panose="02010600030101010101" pitchFamily="2" charset="-122"/>
                <a:ea typeface="宋体" panose="02010600030101010101" pitchFamily="2" charset="-122"/>
              </a:rPr>
              <a:t>ucPORT</a:t>
            </a:r>
            <a:r>
              <a:rPr lang="zh-CN" altLang="en-US" sz="3500" b="1" i="1" dirty="0">
                <a:latin typeface="宋体" panose="02010600030101010101" pitchFamily="2" charset="-122"/>
                <a:ea typeface="宋体" panose="02010600030101010101" pitchFamily="2" charset="-122"/>
              </a:rPr>
              <a:t>、</a:t>
            </a:r>
            <a:r>
              <a:rPr lang="en-US" altLang="zh-CN" sz="3500" b="1" i="1" dirty="0" err="1">
                <a:latin typeface="宋体" panose="02010600030101010101" pitchFamily="2" charset="-122"/>
                <a:ea typeface="宋体" panose="02010600030101010101" pitchFamily="2" charset="-122"/>
              </a:rPr>
              <a:t>ulBaudRate</a:t>
            </a:r>
            <a:r>
              <a:rPr lang="zh-CN" altLang="en-US" sz="3500" b="1" i="1" dirty="0">
                <a:latin typeface="宋体" panose="02010600030101010101" pitchFamily="2" charset="-122"/>
                <a:ea typeface="宋体" panose="02010600030101010101" pitchFamily="2" charset="-122"/>
              </a:rPr>
              <a:t>、</a:t>
            </a:r>
            <a:r>
              <a:rPr lang="en-US" altLang="zh-CN" sz="3500" b="1" i="1" dirty="0" err="1">
                <a:latin typeface="宋体" panose="02010600030101010101" pitchFamily="2" charset="-122"/>
                <a:ea typeface="宋体" panose="02010600030101010101" pitchFamily="2" charset="-122"/>
              </a:rPr>
              <a:t>ucDataBits</a:t>
            </a:r>
            <a:r>
              <a:rPr lang="zh-CN" altLang="en-US" sz="3500" b="1" dirty="0">
                <a:latin typeface="宋体" panose="02010600030101010101" pitchFamily="2" charset="-122"/>
                <a:ea typeface="宋体" panose="02010600030101010101" pitchFamily="2" charset="-122"/>
              </a:rPr>
              <a:t>及</a:t>
            </a:r>
            <a:r>
              <a:rPr lang="en-US" altLang="zh-CN" sz="3500" b="1" i="1" dirty="0" err="1">
                <a:latin typeface="宋体" panose="02010600030101010101" pitchFamily="2" charset="-122"/>
                <a:ea typeface="宋体" panose="02010600030101010101" pitchFamily="2" charset="-122"/>
              </a:rPr>
              <a:t>eParity</a:t>
            </a:r>
            <a:r>
              <a:rPr lang="zh-CN" altLang="en-US" sz="3500" b="1" dirty="0">
                <a:latin typeface="宋体" panose="02010600030101010101" pitchFamily="2" charset="-122"/>
                <a:ea typeface="宋体" panose="02010600030101010101" pitchFamily="2" charset="-122"/>
              </a:rPr>
              <a:t>。参数</a:t>
            </a:r>
            <a:r>
              <a:rPr lang="en-US" altLang="zh-CN" sz="3500" b="1" i="1" dirty="0" err="1">
                <a:latin typeface="宋体" panose="02010600030101010101" pitchFamily="2" charset="-122"/>
                <a:ea typeface="宋体" panose="02010600030101010101" pitchFamily="2" charset="-122"/>
              </a:rPr>
              <a:t>ucPORT</a:t>
            </a:r>
            <a:r>
              <a:rPr lang="zh-CN" altLang="en-US" sz="3500" b="1" dirty="0">
                <a:latin typeface="宋体" panose="02010600030101010101" pitchFamily="2" charset="-122"/>
                <a:ea typeface="宋体" panose="02010600030101010101" pitchFamily="2" charset="-122"/>
              </a:rPr>
              <a:t>可以忽略</a:t>
            </a:r>
            <a:r>
              <a:rPr lang="en-US" altLang="zh-CN" sz="3500" b="1" dirty="0">
                <a:latin typeface="宋体" panose="02010600030101010101" pitchFamily="2" charset="-122"/>
                <a:ea typeface="宋体" panose="02010600030101010101" pitchFamily="2" charset="-122"/>
              </a:rPr>
              <a:t>;</a:t>
            </a:r>
            <a:r>
              <a:rPr lang="zh-CN" altLang="en-US" sz="3500" b="1" dirty="0">
                <a:latin typeface="宋体" panose="02010600030101010101" pitchFamily="2" charset="-122"/>
                <a:ea typeface="宋体" panose="02010600030101010101" pitchFamily="2" charset="-122"/>
              </a:rPr>
              <a:t>参数</a:t>
            </a:r>
            <a:r>
              <a:rPr lang="en-US" altLang="zh-CN" sz="3500" b="1" i="1" dirty="0" err="1">
                <a:latin typeface="宋体" panose="02010600030101010101" pitchFamily="2" charset="-122"/>
                <a:ea typeface="宋体" panose="02010600030101010101" pitchFamily="2" charset="-122"/>
              </a:rPr>
              <a:t>ulBaudRate</a:t>
            </a:r>
            <a:r>
              <a:rPr lang="zh-CN" altLang="en-US" sz="3500" b="1" dirty="0">
                <a:latin typeface="宋体" panose="02010600030101010101" pitchFamily="2" charset="-122"/>
                <a:ea typeface="宋体" panose="02010600030101010101" pitchFamily="2" charset="-122"/>
              </a:rPr>
              <a:t>是通讯端口的波特率，应根据此数值设置所使用硬件端口的波特率</a:t>
            </a:r>
            <a:r>
              <a:rPr lang="en-US" altLang="zh-CN" sz="3500" b="1" dirty="0">
                <a:latin typeface="宋体" panose="02010600030101010101" pitchFamily="2" charset="-122"/>
                <a:ea typeface="宋体" panose="02010600030101010101" pitchFamily="2" charset="-122"/>
              </a:rPr>
              <a:t>;</a:t>
            </a:r>
            <a:r>
              <a:rPr lang="zh-CN" altLang="en-US" sz="3500" b="1" dirty="0">
                <a:latin typeface="宋体" panose="02010600030101010101" pitchFamily="2" charset="-122"/>
                <a:ea typeface="宋体" panose="02010600030101010101" pitchFamily="2" charset="-122"/>
              </a:rPr>
              <a:t>参数</a:t>
            </a:r>
            <a:r>
              <a:rPr lang="en-US" altLang="zh-CN" sz="3500" b="1" i="1" dirty="0" err="1">
                <a:latin typeface="宋体" panose="02010600030101010101" pitchFamily="2" charset="-122"/>
                <a:ea typeface="宋体" panose="02010600030101010101" pitchFamily="2" charset="-122"/>
              </a:rPr>
              <a:t>ucDataBits</a:t>
            </a:r>
            <a:r>
              <a:rPr lang="zh-CN" altLang="en-US" sz="3500" b="1" dirty="0">
                <a:latin typeface="宋体" panose="02010600030101010101" pitchFamily="2" charset="-122"/>
                <a:ea typeface="宋体" panose="02010600030101010101" pitchFamily="2" charset="-122"/>
              </a:rPr>
              <a:t>为通讯时所使用的数据位宽，注意，若使用</a:t>
            </a:r>
            <a:r>
              <a:rPr lang="en-US" altLang="zh-CN" sz="3500" b="1" dirty="0">
                <a:latin typeface="宋体" panose="02010600030101010101" pitchFamily="2" charset="-122"/>
                <a:ea typeface="宋体" panose="02010600030101010101" pitchFamily="2" charset="-122"/>
              </a:rPr>
              <a:t>RTU</a:t>
            </a:r>
            <a:r>
              <a:rPr lang="zh-CN" altLang="en-US" sz="3500" b="1" dirty="0">
                <a:latin typeface="宋体" panose="02010600030101010101" pitchFamily="2" charset="-122"/>
                <a:ea typeface="宋体" panose="02010600030101010101" pitchFamily="2" charset="-122"/>
              </a:rPr>
              <a:t>模式，则有</a:t>
            </a:r>
            <a:r>
              <a:rPr lang="en-US" altLang="zh-CN" sz="3500" b="1" i="1" dirty="0" err="1">
                <a:latin typeface="宋体" panose="02010600030101010101" pitchFamily="2" charset="-122"/>
                <a:ea typeface="宋体" panose="02010600030101010101" pitchFamily="2" charset="-122"/>
              </a:rPr>
              <a:t>ucDataBits</a:t>
            </a:r>
            <a:r>
              <a:rPr lang="en-US" altLang="zh-CN" sz="3500" b="1" i="1" dirty="0">
                <a:latin typeface="宋体" panose="02010600030101010101" pitchFamily="2" charset="-122"/>
                <a:ea typeface="宋体" panose="02010600030101010101" pitchFamily="2" charset="-122"/>
              </a:rPr>
              <a:t>=8</a:t>
            </a:r>
            <a:endParaRPr lang="zh-CN" altLang="en-US" sz="3500" b="1" i="1"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4095597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endParaRPr lang="en-US" altLang="zh-CN" sz="3500" b="1" dirty="0" smtClean="0">
              <a:latin typeface="宋体" panose="02010600030101010101" pitchFamily="2" charset="-122"/>
              <a:ea typeface="宋体" panose="02010600030101010101" pitchFamily="2" charset="-122"/>
            </a:endParaRPr>
          </a:p>
          <a:p>
            <a:r>
              <a:rPr lang="zh-CN" altLang="en-US" sz="3500" b="1" dirty="0" smtClean="0">
                <a:latin typeface="宋体" panose="02010600030101010101" pitchFamily="2" charset="-122"/>
                <a:ea typeface="宋体" panose="02010600030101010101" pitchFamily="2" charset="-122"/>
              </a:rPr>
              <a:t>若使</a:t>
            </a:r>
            <a:r>
              <a:rPr lang="zh-CN" altLang="en-US" sz="3500" b="1" dirty="0">
                <a:latin typeface="宋体" panose="02010600030101010101" pitchFamily="2" charset="-122"/>
                <a:ea typeface="宋体" panose="02010600030101010101" pitchFamily="2" charset="-122"/>
              </a:rPr>
              <a:t>用</a:t>
            </a:r>
            <a:r>
              <a:rPr lang="en-US" altLang="zh-CN" sz="3500" b="1" i="1" dirty="0">
                <a:latin typeface="宋体" panose="02010600030101010101" pitchFamily="2" charset="-122"/>
                <a:ea typeface="宋体" panose="02010600030101010101" pitchFamily="2" charset="-122"/>
              </a:rPr>
              <a:t>ASCII</a:t>
            </a:r>
            <a:r>
              <a:rPr lang="zh-CN" altLang="en-US" sz="3500" b="1" dirty="0">
                <a:latin typeface="宋体" panose="02010600030101010101" pitchFamily="2" charset="-122"/>
                <a:ea typeface="宋体" panose="02010600030101010101" pitchFamily="2" charset="-122"/>
              </a:rPr>
              <a:t>模式，则有</a:t>
            </a:r>
            <a:r>
              <a:rPr lang="en-US" altLang="zh-CN" sz="3500" b="1" i="1" dirty="0" err="1">
                <a:latin typeface="宋体" panose="02010600030101010101" pitchFamily="2" charset="-122"/>
                <a:ea typeface="宋体" panose="02010600030101010101" pitchFamily="2" charset="-122"/>
              </a:rPr>
              <a:t>ucDataBits</a:t>
            </a:r>
            <a:r>
              <a:rPr lang="en-US" altLang="zh-CN" sz="3500" b="1" i="1" dirty="0">
                <a:latin typeface="宋体" panose="02010600030101010101" pitchFamily="2" charset="-122"/>
                <a:ea typeface="宋体" panose="02010600030101010101" pitchFamily="2" charset="-122"/>
              </a:rPr>
              <a:t>=7</a:t>
            </a:r>
            <a:r>
              <a:rPr lang="zh-CN" altLang="en-US" sz="3500" b="1" dirty="0">
                <a:latin typeface="宋体" panose="02010600030101010101" pitchFamily="2" charset="-122"/>
                <a:ea typeface="宋体" panose="02010600030101010101" pitchFamily="2" charset="-122"/>
              </a:rPr>
              <a:t>，应根据此参数设置所使用硬件端口的数据位宽</a:t>
            </a:r>
            <a:r>
              <a:rPr lang="en-US" altLang="zh-CN" sz="3500" b="1" dirty="0">
                <a:latin typeface="宋体" panose="02010600030101010101" pitchFamily="2" charset="-122"/>
                <a:ea typeface="宋体" panose="02010600030101010101" pitchFamily="2" charset="-122"/>
              </a:rPr>
              <a:t>;</a:t>
            </a:r>
            <a:r>
              <a:rPr lang="en-US" altLang="zh-CN" sz="3500" b="1" i="1" dirty="0" err="1">
                <a:latin typeface="宋体" panose="02010600030101010101" pitchFamily="2" charset="-122"/>
                <a:ea typeface="宋体" panose="02010600030101010101" pitchFamily="2" charset="-122"/>
              </a:rPr>
              <a:t>eParity</a:t>
            </a:r>
            <a:r>
              <a:rPr lang="zh-CN" altLang="en-US" sz="3500" b="1" dirty="0">
                <a:latin typeface="宋体" panose="02010600030101010101" pitchFamily="2" charset="-122"/>
                <a:ea typeface="宋体" panose="02010600030101010101" pitchFamily="2" charset="-122"/>
              </a:rPr>
              <a:t>为校验方式，</a:t>
            </a:r>
            <a:r>
              <a:rPr lang="en-US" altLang="zh-CN" sz="3500" b="1" i="1" dirty="0" err="1">
                <a:latin typeface="宋体" panose="02010600030101010101" pitchFamily="2" charset="-122"/>
                <a:ea typeface="宋体" panose="02010600030101010101" pitchFamily="2" charset="-122"/>
              </a:rPr>
              <a:t>eParity</a:t>
            </a:r>
            <a:r>
              <a:rPr lang="en-US" altLang="zh-CN" sz="3500" b="1" i="1" dirty="0">
                <a:latin typeface="宋体" panose="02010600030101010101" pitchFamily="2" charset="-122"/>
                <a:ea typeface="宋体" panose="02010600030101010101" pitchFamily="2" charset="-122"/>
              </a:rPr>
              <a:t>=MB_PAR_NONE</a:t>
            </a:r>
            <a:r>
              <a:rPr lang="zh-CN" altLang="en-US" sz="3500" b="1" dirty="0">
                <a:latin typeface="宋体" panose="02010600030101010101" pitchFamily="2" charset="-122"/>
                <a:ea typeface="宋体" panose="02010600030101010101" pitchFamily="2" charset="-122"/>
              </a:rPr>
              <a:t>为无校验，此时硬件端口应设置为无校验方式及两个停止位，</a:t>
            </a:r>
            <a:r>
              <a:rPr lang="en-US" altLang="zh-CN" sz="3500" b="1" i="1" dirty="0" err="1">
                <a:latin typeface="宋体" panose="02010600030101010101" pitchFamily="2" charset="-122"/>
                <a:ea typeface="宋体" panose="02010600030101010101" pitchFamily="2" charset="-122"/>
              </a:rPr>
              <a:t>eParity</a:t>
            </a:r>
            <a:r>
              <a:rPr lang="en-US" altLang="zh-CN" sz="3500" b="1" i="1" dirty="0">
                <a:latin typeface="宋体" panose="02010600030101010101" pitchFamily="2" charset="-122"/>
                <a:ea typeface="宋体" panose="02010600030101010101" pitchFamily="2" charset="-122"/>
              </a:rPr>
              <a:t>=MB_PAR_ODD</a:t>
            </a:r>
            <a:r>
              <a:rPr lang="zh-CN" altLang="en-US" sz="3500" b="1" dirty="0">
                <a:latin typeface="宋体" panose="02010600030101010101" pitchFamily="2" charset="-122"/>
                <a:ea typeface="宋体" panose="02010600030101010101" pitchFamily="2" charset="-122"/>
              </a:rPr>
              <a:t>为奇校验，此时硬件端口应设置为奇校验方式及一个停止位</a:t>
            </a:r>
          </a:p>
          <a:p>
            <a:endParaRPr lang="zh-CN" altLang="en-US" dirty="0"/>
          </a:p>
        </p:txBody>
      </p:sp>
    </p:spTree>
    <p:extLst>
      <p:ext uri="{BB962C8B-B14F-4D97-AF65-F5344CB8AC3E}">
        <p14:creationId xmlns:p14="http://schemas.microsoft.com/office/powerpoint/2010/main" val="24429698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80920" cy="6192688"/>
          </a:xfrm>
        </p:spPr>
        <p:txBody>
          <a:bodyPr/>
          <a:lstStyle/>
          <a:p>
            <a:r>
              <a:rPr lang="en-US" altLang="zh-CN" sz="3500" b="1" i="1" dirty="0" err="1">
                <a:latin typeface="宋体" panose="02010600030101010101" pitchFamily="2" charset="-122"/>
                <a:ea typeface="宋体" panose="02010600030101010101" pitchFamily="2" charset="-122"/>
              </a:rPr>
              <a:t>eParity</a:t>
            </a:r>
            <a:r>
              <a:rPr lang="en-US" altLang="zh-CN" sz="3500" b="1" i="1" dirty="0">
                <a:latin typeface="宋体" panose="02010600030101010101" pitchFamily="2" charset="-122"/>
                <a:ea typeface="宋体" panose="02010600030101010101" pitchFamily="2" charset="-122"/>
              </a:rPr>
              <a:t>= MB_PAR_EVEN</a:t>
            </a:r>
            <a:r>
              <a:rPr lang="zh-CN" altLang="en-US" sz="3500" b="1" dirty="0">
                <a:latin typeface="宋体" panose="02010600030101010101" pitchFamily="2" charset="-122"/>
                <a:ea typeface="宋体" panose="02010600030101010101" pitchFamily="2" charset="-122"/>
              </a:rPr>
              <a:t>为偶校验，此时硬件端口应设置为偶校验方式及一个停止位。函数返回值务必为</a:t>
            </a:r>
            <a:r>
              <a:rPr lang="en-US" altLang="zh-CN" sz="3500" b="1" dirty="0">
                <a:latin typeface="宋体" panose="02010600030101010101" pitchFamily="2" charset="-122"/>
                <a:ea typeface="宋体" panose="02010600030101010101" pitchFamily="2" charset="-122"/>
              </a:rPr>
              <a:t>TRUE</a:t>
            </a:r>
            <a:r>
              <a:rPr lang="zh-CN" altLang="en-US" sz="3500" b="1" dirty="0">
                <a:latin typeface="宋体" panose="02010600030101010101" pitchFamily="2" charset="-122"/>
                <a:ea typeface="宋体" panose="02010600030101010101" pitchFamily="2" charset="-122"/>
              </a:rPr>
              <a:t>。</a:t>
            </a:r>
            <a:endParaRPr lang="en-US" altLang="zh-CN" sz="3500" b="1" dirty="0">
              <a:latin typeface="宋体" panose="02010600030101010101" pitchFamily="2" charset="-122"/>
              <a:ea typeface="宋体" panose="02010600030101010101" pitchFamily="2" charset="-122"/>
            </a:endParaRPr>
          </a:p>
          <a:p>
            <a:r>
              <a:rPr lang="en-US" altLang="zh-CN" sz="3500" b="1" dirty="0">
                <a:latin typeface="宋体" panose="02010600030101010101" pitchFamily="2" charset="-122"/>
                <a:ea typeface="宋体" panose="02010600030101010101" pitchFamily="2" charset="-122"/>
              </a:rPr>
              <a:t>(4)</a:t>
            </a:r>
            <a:r>
              <a:rPr lang="en-US" altLang="zh-CN" sz="3500" dirty="0"/>
              <a:t>  </a:t>
            </a:r>
            <a:r>
              <a:rPr lang="en-US" altLang="zh-CN" sz="3500" b="1" i="1" dirty="0"/>
              <a:t>BOOL </a:t>
            </a:r>
            <a:r>
              <a:rPr lang="en-US" altLang="zh-CN" sz="3500" b="1" i="1" dirty="0" err="1"/>
              <a:t>xMBPortSerialPutByte</a:t>
            </a:r>
            <a:r>
              <a:rPr lang="en-US" altLang="zh-CN" sz="3500" b="1" i="1" dirty="0"/>
              <a:t>(CHAR </a:t>
            </a:r>
            <a:r>
              <a:rPr lang="en-US" altLang="zh-CN" sz="3500" b="1" i="1" dirty="0" err="1"/>
              <a:t>ucByte</a:t>
            </a:r>
            <a:r>
              <a:rPr lang="en-US" altLang="zh-CN" sz="3500" b="1" i="1" dirty="0"/>
              <a:t>)</a:t>
            </a:r>
          </a:p>
          <a:p>
            <a:r>
              <a:rPr lang="zh-CN" altLang="en-US" sz="3500" b="1" dirty="0">
                <a:latin typeface="宋体" panose="02010600030101010101" pitchFamily="2" charset="-122"/>
                <a:ea typeface="宋体" panose="02010600030101010101" pitchFamily="2" charset="-122"/>
              </a:rPr>
              <a:t>此函数的功能为通讯端口发送一字节数据。参数为</a:t>
            </a:r>
            <a:r>
              <a:rPr lang="en-US" altLang="zh-CN" sz="3500" b="1" dirty="0">
                <a:latin typeface="宋体" panose="02010600030101010101" pitchFamily="2" charset="-122"/>
                <a:ea typeface="宋体" panose="02010600030101010101" pitchFamily="2" charset="-122"/>
              </a:rPr>
              <a:t>:</a:t>
            </a:r>
            <a:r>
              <a:rPr lang="en-US" altLang="zh-CN" sz="3500" b="1" i="1" dirty="0" err="1">
                <a:latin typeface="宋体" panose="02010600030101010101" pitchFamily="2" charset="-122"/>
                <a:ea typeface="宋体" panose="02010600030101010101" pitchFamily="2" charset="-122"/>
              </a:rPr>
              <a:t>ucByte</a:t>
            </a:r>
            <a:r>
              <a:rPr lang="zh-CN" altLang="en-US" sz="3500" b="1" dirty="0">
                <a:latin typeface="宋体" panose="02010600030101010101" pitchFamily="2" charset="-122"/>
                <a:ea typeface="宋体" panose="02010600030101010101" pitchFamily="2" charset="-122"/>
              </a:rPr>
              <a:t>，待发送的数据。应在此函数中编写发送一字节数据的函数。注意，由于使用的是中断发送，故只需将数据放到发送寄存器即可。函数返回值务必为</a:t>
            </a:r>
            <a:r>
              <a:rPr lang="en-US" altLang="zh-CN" sz="3500" b="1" i="1" dirty="0">
                <a:latin typeface="宋体" panose="02010600030101010101" pitchFamily="2" charset="-122"/>
                <a:ea typeface="宋体" panose="02010600030101010101" pitchFamily="2" charset="-122"/>
              </a:rPr>
              <a:t>TRUE</a:t>
            </a:r>
            <a:r>
              <a:rPr lang="zh-CN" altLang="en-US" sz="3500" b="1" i="1" dirty="0">
                <a:latin typeface="宋体" panose="02010600030101010101" pitchFamily="2" charset="-122"/>
                <a:ea typeface="宋体" panose="02010600030101010101" pitchFamily="2" charset="-122"/>
              </a:rPr>
              <a:t>。</a:t>
            </a:r>
          </a:p>
          <a:p>
            <a:pPr marL="68580" indent="0">
              <a:buNone/>
            </a:pPr>
            <a:endParaRPr lang="zh-CN" altLang="en-US" dirty="0"/>
          </a:p>
        </p:txBody>
      </p:sp>
    </p:spTree>
    <p:extLst>
      <p:ext uri="{BB962C8B-B14F-4D97-AF65-F5344CB8AC3E}">
        <p14:creationId xmlns:p14="http://schemas.microsoft.com/office/powerpoint/2010/main" val="2811020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Font typeface="Wingdings" panose="05000000000000000000" pitchFamily="2" charset="2"/>
              <a:buChar char="Ø"/>
            </a:pPr>
            <a:r>
              <a:rPr lang="en-US" altLang="zh-CN" sz="3500" b="1" i="1" dirty="0"/>
              <a:t>(5) BOOL </a:t>
            </a:r>
            <a:r>
              <a:rPr lang="en-US" altLang="zh-CN" sz="3500" b="1" i="1" dirty="0" err="1"/>
              <a:t>xMBPortSerialGetByte</a:t>
            </a:r>
            <a:r>
              <a:rPr lang="en-US" altLang="zh-CN" sz="3500" b="1" i="1" dirty="0"/>
              <a:t>( CHAR * </a:t>
            </a:r>
            <a:r>
              <a:rPr lang="en-US" altLang="zh-CN" sz="3500" b="1" i="1" dirty="0" err="1"/>
              <a:t>pucByte</a:t>
            </a:r>
            <a:r>
              <a:rPr lang="en-US" altLang="zh-CN" sz="3500" b="1" i="1" dirty="0"/>
              <a:t> )</a:t>
            </a:r>
          </a:p>
          <a:p>
            <a:r>
              <a:rPr lang="zh-CN" altLang="en-US" sz="3500" b="1" dirty="0">
                <a:latin typeface="宋体" panose="02010600030101010101" pitchFamily="2" charset="-122"/>
                <a:ea typeface="宋体" panose="02010600030101010101" pitchFamily="2" charset="-122"/>
              </a:rPr>
              <a:t>此函数的功能为通讯端口接收一字节数据。参数为</a:t>
            </a:r>
            <a:r>
              <a:rPr lang="en-US" altLang="zh-CN" sz="3500" b="1" dirty="0">
                <a:latin typeface="宋体" panose="02010600030101010101" pitchFamily="2" charset="-122"/>
                <a:ea typeface="宋体" panose="02010600030101010101" pitchFamily="2" charset="-122"/>
              </a:rPr>
              <a:t>:* </a:t>
            </a:r>
            <a:r>
              <a:rPr lang="en-US" altLang="zh-CN" sz="3500" b="1" i="1" dirty="0" err="1">
                <a:latin typeface="宋体" panose="02010600030101010101" pitchFamily="2" charset="-122"/>
                <a:ea typeface="宋体" panose="02010600030101010101" pitchFamily="2" charset="-122"/>
              </a:rPr>
              <a:t>pucByte</a:t>
            </a:r>
            <a:r>
              <a:rPr lang="zh-CN" altLang="en-US" sz="3500" b="1" dirty="0">
                <a:latin typeface="宋体" panose="02010600030101010101" pitchFamily="2" charset="-122"/>
                <a:ea typeface="宋体" panose="02010600030101010101" pitchFamily="2" charset="-122"/>
              </a:rPr>
              <a:t>，接收到的数据。应在此函数中编写接收的函数。注意，由于使用的是中断接收，故只需将接收寄存器的值放到* </a:t>
            </a:r>
            <a:r>
              <a:rPr lang="en-US" altLang="zh-CN" sz="3500" b="1" i="1" dirty="0" err="1">
                <a:latin typeface="宋体" panose="02010600030101010101" pitchFamily="2" charset="-122"/>
                <a:ea typeface="宋体" panose="02010600030101010101" pitchFamily="2" charset="-122"/>
              </a:rPr>
              <a:t>pucByte</a:t>
            </a:r>
            <a:r>
              <a:rPr lang="zh-CN" altLang="en-US" sz="3500" b="1" dirty="0">
                <a:latin typeface="宋体" panose="02010600030101010101" pitchFamily="2" charset="-122"/>
                <a:ea typeface="宋体" panose="02010600030101010101" pitchFamily="2" charset="-122"/>
              </a:rPr>
              <a:t>即可。函数返回值务必为</a:t>
            </a:r>
            <a:r>
              <a:rPr lang="en-US" altLang="zh-CN" sz="3500" b="1" i="1" dirty="0">
                <a:latin typeface="宋体" panose="02010600030101010101" pitchFamily="2" charset="-122"/>
                <a:ea typeface="宋体" panose="02010600030101010101" pitchFamily="2" charset="-122"/>
              </a:rPr>
              <a:t>TRUE</a:t>
            </a:r>
            <a:r>
              <a:rPr lang="zh-CN" altLang="en-US" sz="3500" b="1" i="1" dirty="0">
                <a:latin typeface="宋体" panose="02010600030101010101" pitchFamily="2" charset="-122"/>
                <a:ea typeface="宋体" panose="02010600030101010101" pitchFamily="2" charset="-122"/>
              </a:rPr>
              <a:t>。</a:t>
            </a:r>
          </a:p>
          <a:p>
            <a:pPr marL="68580" indent="0">
              <a:buNone/>
            </a:pPr>
            <a:endParaRPr lang="zh-CN" altLang="en-US" dirty="0"/>
          </a:p>
        </p:txBody>
      </p:sp>
    </p:spTree>
    <p:extLst>
      <p:ext uri="{BB962C8B-B14F-4D97-AF65-F5344CB8AC3E}">
        <p14:creationId xmlns:p14="http://schemas.microsoft.com/office/powerpoint/2010/main" val="1488683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a:bodyPr>
          <a:lstStyle/>
          <a:p>
            <a:pPr>
              <a:buFont typeface="Wingdings" panose="05000000000000000000" pitchFamily="2" charset="2"/>
              <a:buChar char="Ø"/>
            </a:pPr>
            <a:r>
              <a:rPr lang="en-US" altLang="zh-CN" sz="3500" b="1" i="1" dirty="0">
                <a:latin typeface="Adobe Gothic Std B" pitchFamily="34" charset="-128"/>
                <a:ea typeface="Adobe Gothic Std B" pitchFamily="34" charset="-128"/>
              </a:rPr>
              <a:t>(6) void </a:t>
            </a:r>
            <a:r>
              <a:rPr lang="en-US" altLang="zh-CN" sz="3500" b="1" i="1" dirty="0" err="1">
                <a:latin typeface="Adobe Gothic Std B" pitchFamily="34" charset="-128"/>
                <a:ea typeface="Adobe Gothic Std B" pitchFamily="34" charset="-128"/>
              </a:rPr>
              <a:t>prvvUARTTxReadyISR</a:t>
            </a:r>
            <a:r>
              <a:rPr lang="en-US" altLang="zh-CN" sz="3500" b="1" i="1" dirty="0">
                <a:latin typeface="Adobe Gothic Std B" pitchFamily="34" charset="-128"/>
                <a:ea typeface="Adobe Gothic Std B" pitchFamily="34" charset="-128"/>
              </a:rPr>
              <a:t>(void)</a:t>
            </a:r>
          </a:p>
          <a:p>
            <a:r>
              <a:rPr lang="zh-CN" altLang="en-US" sz="3500" b="1" dirty="0">
                <a:latin typeface="宋体" panose="02010600030101010101" pitchFamily="2" charset="-122"/>
                <a:ea typeface="宋体" panose="02010600030101010101" pitchFamily="2" charset="-122"/>
              </a:rPr>
              <a:t>发送中断函数。此函数无需修改。只需在用户的发送中断函数中调用此函数即可，同时，用户应在调用此函数后，清除发送中断标志位。</a:t>
            </a:r>
            <a:endParaRPr lang="en-US" altLang="zh-CN" sz="35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3500" b="1" i="1" dirty="0">
                <a:latin typeface="Adobe Gothic Std B" pitchFamily="34" charset="-128"/>
                <a:ea typeface="Adobe Gothic Std B" pitchFamily="34" charset="-128"/>
              </a:rPr>
              <a:t>(7) void </a:t>
            </a:r>
            <a:r>
              <a:rPr lang="en-US" altLang="zh-CN" sz="3500" b="1" i="1" dirty="0" err="1">
                <a:latin typeface="Adobe Gothic Std B" pitchFamily="34" charset="-128"/>
                <a:ea typeface="Adobe Gothic Std B" pitchFamily="34" charset="-128"/>
              </a:rPr>
              <a:t>prvvUARTRxISR</a:t>
            </a:r>
            <a:r>
              <a:rPr lang="en-US" altLang="zh-CN" sz="3500" b="1" i="1" dirty="0">
                <a:latin typeface="Adobe Gothic Std B" pitchFamily="34" charset="-128"/>
                <a:ea typeface="Adobe Gothic Std B" pitchFamily="34" charset="-128"/>
              </a:rPr>
              <a:t>(void)</a:t>
            </a:r>
          </a:p>
          <a:p>
            <a:r>
              <a:rPr lang="zh-CN" altLang="en-US" sz="3500" b="1" dirty="0">
                <a:latin typeface="宋体" panose="02010600030101010101" pitchFamily="2" charset="-122"/>
                <a:ea typeface="宋体" panose="02010600030101010101" pitchFamily="2" charset="-122"/>
              </a:rPr>
              <a:t>发送中断函数。此函数无需修改。只需在用户的接收中断函数中调用此函数即可，同时，用户应在调用此函数后，清除接收中断标志位。</a:t>
            </a:r>
          </a:p>
        </p:txBody>
      </p:sp>
    </p:spTree>
    <p:extLst>
      <p:ext uri="{BB962C8B-B14F-4D97-AF65-F5344CB8AC3E}">
        <p14:creationId xmlns:p14="http://schemas.microsoft.com/office/powerpoint/2010/main" val="966238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601136"/>
          </a:xfrm>
        </p:spPr>
        <p:txBody>
          <a:bodyPr>
            <a:normAutofit fontScale="90000"/>
          </a:bodyPr>
          <a:lstStyle/>
          <a:p>
            <a:r>
              <a:rPr lang="en-US" altLang="zh-CN" i="1" dirty="0" err="1" smtClean="0">
                <a:solidFill>
                  <a:srgbClr val="FF0000"/>
                </a:solidFill>
                <a:latin typeface="Adobe Gothic Std B" pitchFamily="34" charset="-128"/>
                <a:ea typeface="Adobe Gothic Std B" pitchFamily="34" charset="-128"/>
              </a:rPr>
              <a:t>porttimer.c</a:t>
            </a:r>
            <a:r>
              <a:rPr lang="zh-CN" altLang="en-US" i="1" dirty="0">
                <a:solidFill>
                  <a:srgbClr val="FF0000"/>
                </a:solidFill>
                <a:latin typeface="Adobe Gothic Std B" pitchFamily="34" charset="-128"/>
              </a:rPr>
              <a:t>中函数的修改</a:t>
            </a:r>
            <a:r>
              <a:rPr lang="en-US" altLang="zh-CN" i="1" dirty="0">
                <a:solidFill>
                  <a:srgbClr val="FF0000"/>
                </a:solidFill>
                <a:latin typeface="Adobe Gothic Std B" pitchFamily="34" charset="-128"/>
                <a:ea typeface="Adobe Gothic Std B" pitchFamily="34" charset="-128"/>
              </a:rPr>
              <a:t>:</a:t>
            </a:r>
            <a:endParaRPr lang="zh-CN" altLang="en-US" dirty="0"/>
          </a:p>
        </p:txBody>
      </p:sp>
      <p:sp>
        <p:nvSpPr>
          <p:cNvPr id="3" name="内容占位符 2"/>
          <p:cNvSpPr>
            <a:spLocks noGrp="1"/>
          </p:cNvSpPr>
          <p:nvPr>
            <p:ph idx="1"/>
          </p:nvPr>
        </p:nvSpPr>
        <p:spPr>
          <a:xfrm>
            <a:off x="1043492" y="1700808"/>
            <a:ext cx="6777317" cy="4131821"/>
          </a:xfrm>
        </p:spPr>
        <p:txBody>
          <a:bodyPr>
            <a:normAutofit fontScale="92500" lnSpcReduction="20000"/>
          </a:bodyPr>
          <a:lstStyle/>
          <a:p>
            <a:pPr>
              <a:buFont typeface="Wingdings" panose="05000000000000000000" pitchFamily="2" charset="2"/>
              <a:buChar char="Ø"/>
            </a:pPr>
            <a:r>
              <a:rPr lang="en-US" altLang="zh-CN" sz="3500" b="1" i="1" dirty="0">
                <a:latin typeface="Adobe Gothic Std B" pitchFamily="34" charset="-128"/>
                <a:ea typeface="Adobe Gothic Std B" pitchFamily="34" charset="-128"/>
              </a:rPr>
              <a:t>(1) BOOL </a:t>
            </a:r>
            <a:r>
              <a:rPr lang="en-US" altLang="zh-CN" sz="3500" b="1" i="1" dirty="0" err="1">
                <a:latin typeface="Adobe Gothic Std B" pitchFamily="34" charset="-128"/>
                <a:ea typeface="Adobe Gothic Std B" pitchFamily="34" charset="-128"/>
              </a:rPr>
              <a:t>xMBPortTimersInit</a:t>
            </a:r>
            <a:r>
              <a:rPr lang="en-US" altLang="zh-CN" sz="3500" b="1" i="1" dirty="0">
                <a:latin typeface="Adobe Gothic Std B" pitchFamily="34" charset="-128"/>
                <a:ea typeface="Adobe Gothic Std B" pitchFamily="34" charset="-128"/>
              </a:rPr>
              <a:t>( USHORT usTim1Timerout50us )</a:t>
            </a:r>
          </a:p>
          <a:p>
            <a:r>
              <a:rPr lang="zh-CN" altLang="en-US" sz="3500" dirty="0"/>
              <a:t>此函数的功能为初始化超时定时器。参数为</a:t>
            </a:r>
            <a:r>
              <a:rPr lang="en-US" altLang="zh-CN" sz="3500" dirty="0"/>
              <a:t>:</a:t>
            </a:r>
            <a:r>
              <a:rPr lang="en-US" altLang="zh-CN" sz="3500" i="1" dirty="0"/>
              <a:t>usTim1Timerout50us</a:t>
            </a:r>
            <a:r>
              <a:rPr lang="zh-CN" altLang="en-US" sz="3500" i="1" dirty="0"/>
              <a:t>，</a:t>
            </a:r>
            <a:r>
              <a:rPr lang="en-US" altLang="zh-CN" sz="3500" i="1" dirty="0"/>
              <a:t>50us</a:t>
            </a:r>
            <a:r>
              <a:rPr lang="zh-CN" altLang="en-US" sz="3500" dirty="0"/>
              <a:t>的个数。用户应根据所使用的硬件初始化超时定时器，使之能产生中断时间为</a:t>
            </a:r>
            <a:r>
              <a:rPr lang="en-US" altLang="zh-CN" sz="3500" i="1" dirty="0"/>
              <a:t>usTim1Timerout50us*50us</a:t>
            </a:r>
            <a:r>
              <a:rPr lang="zh-CN" altLang="en-US" sz="3500" dirty="0"/>
              <a:t>的中断。函数返回值务必为</a:t>
            </a:r>
            <a:r>
              <a:rPr lang="en-US" altLang="zh-CN" sz="3500" i="1" dirty="0"/>
              <a:t>TRUE</a:t>
            </a:r>
            <a:r>
              <a:rPr lang="zh-CN" altLang="en-US" sz="3500" i="1" dirty="0"/>
              <a:t>。</a:t>
            </a:r>
          </a:p>
          <a:p>
            <a:endParaRPr lang="zh-CN" altLang="en-US" dirty="0"/>
          </a:p>
        </p:txBody>
      </p:sp>
    </p:spTree>
    <p:extLst>
      <p:ext uri="{BB962C8B-B14F-4D97-AF65-F5344CB8AC3E}">
        <p14:creationId xmlns:p14="http://schemas.microsoft.com/office/powerpoint/2010/main" val="2988772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08912" cy="6120680"/>
          </a:xfrm>
        </p:spPr>
        <p:txBody>
          <a:bodyPr>
            <a:normAutofit/>
          </a:bodyPr>
          <a:lstStyle/>
          <a:p>
            <a:pPr marL="68580" indent="0">
              <a:buNone/>
            </a:pPr>
            <a:r>
              <a:rPr lang="zh-CN" altLang="en-US" sz="5400" dirty="0" smtClean="0"/>
              <a:t>三、总体描述</a:t>
            </a:r>
            <a:endParaRPr lang="en-US" altLang="zh-CN" sz="5400" dirty="0" smtClean="0"/>
          </a:p>
          <a:p>
            <a:pPr marL="68580" indent="0">
              <a:buNone/>
            </a:pPr>
            <a:r>
              <a:rPr lang="en-US" altLang="zh-CN" sz="5000" dirty="0" smtClean="0"/>
              <a:t>3.1 </a:t>
            </a:r>
            <a:r>
              <a:rPr lang="zh-CN" altLang="en-US" sz="5000" dirty="0" smtClean="0"/>
              <a:t>协议描述</a:t>
            </a:r>
            <a:endParaRPr lang="en-US" altLang="zh-CN" sz="5000" dirty="0" smtClean="0"/>
          </a:p>
          <a:p>
            <a:pPr marL="68580" indent="0">
              <a:buNone/>
            </a:pPr>
            <a:r>
              <a:rPr lang="en-US" altLang="zh-CN" sz="5400" dirty="0" smtClean="0"/>
              <a:t>	</a:t>
            </a:r>
            <a:r>
              <a:rPr lang="en-US" altLang="zh-CN" sz="4300" dirty="0" smtClean="0"/>
              <a:t>MODBUS</a:t>
            </a:r>
            <a:r>
              <a:rPr lang="zh-CN" altLang="en-US" sz="4300" dirty="0" smtClean="0"/>
              <a:t>协议定义了一个与基础通信层无关的简单协议数据单元（</a:t>
            </a:r>
            <a:r>
              <a:rPr lang="en-US" altLang="zh-CN" sz="4300" dirty="0" smtClean="0"/>
              <a:t>PDU</a:t>
            </a:r>
            <a:r>
              <a:rPr lang="zh-CN" altLang="en-US" sz="4300" dirty="0" smtClean="0"/>
              <a:t>）。特定总线或网络上的</a:t>
            </a:r>
            <a:r>
              <a:rPr lang="en-US" altLang="zh-CN" sz="4300" dirty="0" smtClean="0"/>
              <a:t>MODBUS</a:t>
            </a:r>
            <a:r>
              <a:rPr lang="zh-CN" altLang="en-US" sz="4300" dirty="0" smtClean="0"/>
              <a:t>协议映射能够在应用数据单元（</a:t>
            </a:r>
            <a:r>
              <a:rPr lang="en-US" altLang="zh-CN" sz="4300" dirty="0" smtClean="0"/>
              <a:t>ADU</a:t>
            </a:r>
            <a:r>
              <a:rPr lang="zh-CN" altLang="en-US" sz="4300" dirty="0" smtClean="0"/>
              <a:t>）上引入一些附加域</a:t>
            </a:r>
            <a:r>
              <a:rPr lang="en-US" altLang="zh-CN" sz="4300" dirty="0" smtClean="0"/>
              <a:t>;</a:t>
            </a:r>
            <a:endParaRPr lang="zh-CN" altLang="en-US" sz="4300" dirty="0"/>
          </a:p>
        </p:txBody>
      </p:sp>
    </p:spTree>
    <p:extLst>
      <p:ext uri="{BB962C8B-B14F-4D97-AF65-F5344CB8AC3E}">
        <p14:creationId xmlns:p14="http://schemas.microsoft.com/office/powerpoint/2010/main" val="4357779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Font typeface="Wingdings" panose="05000000000000000000" pitchFamily="2" charset="2"/>
              <a:buChar char="Ø"/>
            </a:pPr>
            <a:endParaRPr lang="en-US" altLang="zh-CN" sz="3000" b="1" i="1" dirty="0" smtClean="0">
              <a:latin typeface="Adobe Gothic Std B" pitchFamily="34" charset="-128"/>
              <a:ea typeface="Adobe Gothic Std B" pitchFamily="34" charset="-128"/>
            </a:endParaRPr>
          </a:p>
          <a:p>
            <a:pPr>
              <a:buFont typeface="Wingdings" panose="05000000000000000000" pitchFamily="2" charset="2"/>
              <a:buChar char="Ø"/>
            </a:pPr>
            <a:r>
              <a:rPr lang="en-US" altLang="zh-CN" sz="3000" b="1" i="1" dirty="0" smtClean="0">
                <a:latin typeface="Adobe Gothic Std B" pitchFamily="34" charset="-128"/>
                <a:ea typeface="Adobe Gothic Std B" pitchFamily="34" charset="-128"/>
              </a:rPr>
              <a:t>(</a:t>
            </a:r>
            <a:r>
              <a:rPr lang="en-US" altLang="zh-CN" sz="3000" b="1" i="1" dirty="0">
                <a:latin typeface="Adobe Gothic Std B" pitchFamily="34" charset="-128"/>
                <a:ea typeface="Adobe Gothic Std B" pitchFamily="34" charset="-128"/>
              </a:rPr>
              <a:t>2) void </a:t>
            </a:r>
            <a:r>
              <a:rPr lang="en-US" altLang="zh-CN" sz="3000" b="1" i="1" dirty="0" err="1">
                <a:latin typeface="Adobe Gothic Std B" pitchFamily="34" charset="-128"/>
                <a:ea typeface="Adobe Gothic Std B" pitchFamily="34" charset="-128"/>
              </a:rPr>
              <a:t>vMBPortTimersEnable</a:t>
            </a:r>
            <a:r>
              <a:rPr lang="en-US" altLang="zh-CN" sz="3000" b="1" i="1" dirty="0">
                <a:latin typeface="Adobe Gothic Std B" pitchFamily="34" charset="-128"/>
                <a:ea typeface="Adobe Gothic Std B" pitchFamily="34" charset="-128"/>
              </a:rPr>
              <a:t>( )</a:t>
            </a:r>
          </a:p>
          <a:p>
            <a:r>
              <a:rPr lang="zh-CN" altLang="en-US" sz="3000" b="1" dirty="0">
                <a:latin typeface="宋体" panose="02010600030101010101" pitchFamily="2" charset="-122"/>
                <a:ea typeface="宋体" panose="02010600030101010101" pitchFamily="2" charset="-122"/>
              </a:rPr>
              <a:t>此函数的功能为使能超时定时器。用户需在此函数中清除中断标志位、清零定时器计数值，并重新使能定时器中断。</a:t>
            </a:r>
            <a:endParaRPr lang="en-US" altLang="zh-CN" sz="3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3000" b="1" i="1" dirty="0">
                <a:latin typeface="Adobe Gothic Std B" pitchFamily="34" charset="-128"/>
                <a:ea typeface="Adobe Gothic Std B" pitchFamily="34" charset="-128"/>
              </a:rPr>
              <a:t>(3) void </a:t>
            </a:r>
            <a:r>
              <a:rPr lang="en-US" altLang="zh-CN" sz="3000" b="1" i="1" dirty="0" err="1">
                <a:latin typeface="Adobe Gothic Std B" pitchFamily="34" charset="-128"/>
                <a:ea typeface="Adobe Gothic Std B" pitchFamily="34" charset="-128"/>
              </a:rPr>
              <a:t>vMBPortTimersDisable</a:t>
            </a:r>
            <a:r>
              <a:rPr lang="en-US" altLang="zh-CN" sz="3000" b="1" i="1" dirty="0">
                <a:latin typeface="Adobe Gothic Std B" pitchFamily="34" charset="-128"/>
                <a:ea typeface="Adobe Gothic Std B" pitchFamily="34" charset="-128"/>
              </a:rPr>
              <a:t>( )</a:t>
            </a:r>
          </a:p>
          <a:p>
            <a:r>
              <a:rPr lang="zh-CN" altLang="en-US" sz="3000" b="1" dirty="0">
                <a:latin typeface="宋体" panose="02010600030101010101" pitchFamily="2" charset="-122"/>
                <a:ea typeface="宋体" panose="02010600030101010101" pitchFamily="2" charset="-122"/>
              </a:rPr>
              <a:t>此函数的功能为关闭超时定时器。用户需在此函数中清零定时器计数值，并关闭定时器中断。</a:t>
            </a:r>
          </a:p>
          <a:p>
            <a:pPr marL="68580" indent="0">
              <a:buNone/>
            </a:pPr>
            <a:endParaRPr lang="zh-CN" altLang="en-US" dirty="0"/>
          </a:p>
        </p:txBody>
      </p:sp>
    </p:spTree>
    <p:extLst>
      <p:ext uri="{BB962C8B-B14F-4D97-AF65-F5344CB8AC3E}">
        <p14:creationId xmlns:p14="http://schemas.microsoft.com/office/powerpoint/2010/main" val="3424270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Font typeface="Wingdings" panose="05000000000000000000" pitchFamily="2" charset="2"/>
              <a:buChar char="Ø"/>
            </a:pPr>
            <a:endParaRPr lang="en-US" altLang="zh-CN" sz="3000" b="1" i="1" dirty="0" smtClean="0">
              <a:latin typeface="Adobe Gothic Std B" pitchFamily="34" charset="-128"/>
              <a:ea typeface="Adobe Gothic Std B" pitchFamily="34" charset="-128"/>
            </a:endParaRPr>
          </a:p>
          <a:p>
            <a:pPr>
              <a:buFont typeface="Wingdings" panose="05000000000000000000" pitchFamily="2" charset="2"/>
              <a:buChar char="Ø"/>
            </a:pPr>
            <a:r>
              <a:rPr lang="en-US" altLang="zh-CN" sz="3000" b="1" i="1" dirty="0" smtClean="0">
                <a:latin typeface="Adobe Gothic Std B" pitchFamily="34" charset="-128"/>
                <a:ea typeface="Adobe Gothic Std B" pitchFamily="34" charset="-128"/>
              </a:rPr>
              <a:t>(</a:t>
            </a:r>
            <a:r>
              <a:rPr lang="en-US" altLang="zh-CN" sz="3000" b="1" i="1" dirty="0">
                <a:latin typeface="Adobe Gothic Std B" pitchFamily="34" charset="-128"/>
                <a:ea typeface="Adobe Gothic Std B" pitchFamily="34" charset="-128"/>
              </a:rPr>
              <a:t>4) void </a:t>
            </a:r>
            <a:r>
              <a:rPr lang="en-US" altLang="zh-CN" sz="3000" b="1" i="1" dirty="0" err="1">
                <a:latin typeface="Adobe Gothic Std B" pitchFamily="34" charset="-128"/>
                <a:ea typeface="Adobe Gothic Std B" pitchFamily="34" charset="-128"/>
              </a:rPr>
              <a:t>TIMERExpiredISR</a:t>
            </a:r>
            <a:r>
              <a:rPr lang="en-US" altLang="zh-CN" sz="3000" b="1" i="1" dirty="0">
                <a:latin typeface="Adobe Gothic Std B" pitchFamily="34" charset="-128"/>
                <a:ea typeface="Adobe Gothic Std B" pitchFamily="34" charset="-128"/>
              </a:rPr>
              <a:t>( void )</a:t>
            </a:r>
          </a:p>
          <a:p>
            <a:r>
              <a:rPr lang="zh-CN" altLang="en-US" sz="3000" b="1" dirty="0">
                <a:latin typeface="宋体" panose="02010600030101010101" pitchFamily="2" charset="-122"/>
                <a:ea typeface="宋体" panose="02010600030101010101" pitchFamily="2" charset="-122"/>
              </a:rPr>
              <a:t>定时器中断函数。此函数无需修改。只需在用户的定时器中断中调用此函数即可，同时，用户应在调用此函数后清除中断标志位。</a:t>
            </a:r>
          </a:p>
          <a:p>
            <a:pPr marL="68580" indent="0">
              <a:buNone/>
            </a:pPr>
            <a:endParaRPr lang="zh-CN" altLang="en-US" dirty="0"/>
          </a:p>
        </p:txBody>
      </p:sp>
    </p:spTree>
    <p:extLst>
      <p:ext uri="{BB962C8B-B14F-4D97-AF65-F5344CB8AC3E}">
        <p14:creationId xmlns:p14="http://schemas.microsoft.com/office/powerpoint/2010/main" val="11397854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95000"/>
                    <a:lumOff val="5000"/>
                  </a:schemeClr>
                </a:solidFill>
                <a:latin typeface="宋体" panose="02010600030101010101" pitchFamily="2" charset="-122"/>
                <a:ea typeface="宋体" panose="02010600030101010101" pitchFamily="2" charset="-122"/>
              </a:rPr>
              <a:t>应用层回函数的修改</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zh-CN" altLang="en-US" sz="3000" b="1" dirty="0">
                <a:latin typeface="宋体" panose="02010600030101010101" pitchFamily="2" charset="-122"/>
                <a:ea typeface="宋体" panose="02010600030101010101" pitchFamily="2" charset="-122"/>
              </a:rPr>
              <a:t>在应用层，用户需要定义所需要使用的寄存器，并修改对应的回函数。回函数有如下几个</a:t>
            </a:r>
            <a:r>
              <a:rPr lang="en-US" altLang="zh-CN" sz="3000" b="1" dirty="0">
                <a:latin typeface="宋体" panose="02010600030101010101" pitchFamily="2" charset="-122"/>
                <a:ea typeface="宋体" panose="02010600030101010101" pitchFamily="2" charset="-122"/>
              </a:rPr>
              <a:t>:</a:t>
            </a:r>
          </a:p>
          <a:p>
            <a:pPr>
              <a:buFont typeface="Wingdings" panose="05000000000000000000" pitchFamily="2" charset="2"/>
              <a:buChar char="Ø"/>
            </a:pPr>
            <a:r>
              <a:rPr lang="en-US" altLang="zh-CN" sz="3000" b="1" i="1" dirty="0">
                <a:latin typeface="Adobe Gothic Std B" pitchFamily="34" charset="-128"/>
                <a:ea typeface="Adobe Gothic Std B" pitchFamily="34" charset="-128"/>
              </a:rPr>
              <a:t>(1) </a:t>
            </a:r>
            <a:r>
              <a:rPr lang="en-US" altLang="zh-CN" sz="3000" b="1" i="1" dirty="0" err="1">
                <a:latin typeface="Adobe Gothic Std B" pitchFamily="34" charset="-128"/>
                <a:ea typeface="Adobe Gothic Std B" pitchFamily="34" charset="-128"/>
              </a:rPr>
              <a:t>eMBErrorCode</a:t>
            </a:r>
            <a:r>
              <a:rPr lang="en-US" altLang="zh-CN" sz="3000" b="1" i="1" dirty="0">
                <a:latin typeface="Adobe Gothic Std B" pitchFamily="34" charset="-128"/>
                <a:ea typeface="Adobe Gothic Std B" pitchFamily="34" charset="-128"/>
              </a:rPr>
              <a:t> </a:t>
            </a:r>
            <a:r>
              <a:rPr lang="en-US" altLang="zh-CN" sz="3000" b="1" i="1" dirty="0" err="1">
                <a:latin typeface="Adobe Gothic Std B" pitchFamily="34" charset="-128"/>
                <a:ea typeface="Adobe Gothic Std B" pitchFamily="34" charset="-128"/>
              </a:rPr>
              <a:t>eMBRegInputCB</a:t>
            </a:r>
            <a:r>
              <a:rPr lang="en-US" altLang="zh-CN" sz="3000" b="1" i="1" dirty="0">
                <a:latin typeface="Adobe Gothic Std B" pitchFamily="34" charset="-128"/>
                <a:ea typeface="Adobe Gothic Std B" pitchFamily="34" charset="-128"/>
              </a:rPr>
              <a:t>( UCHAR * </a:t>
            </a:r>
            <a:r>
              <a:rPr lang="en-US" altLang="zh-CN" sz="3000" b="1" i="1" dirty="0" err="1">
                <a:latin typeface="Adobe Gothic Std B" pitchFamily="34" charset="-128"/>
                <a:ea typeface="Adobe Gothic Std B" pitchFamily="34" charset="-128"/>
              </a:rPr>
              <a:t>pucRegBuffer</a:t>
            </a:r>
            <a:r>
              <a:rPr lang="en-US" altLang="zh-CN" sz="3000" b="1" i="1" dirty="0">
                <a:latin typeface="Adobe Gothic Std B" pitchFamily="34" charset="-128"/>
                <a:ea typeface="Adobe Gothic Std B" pitchFamily="34" charset="-128"/>
              </a:rPr>
              <a:t>, USHORT </a:t>
            </a:r>
            <a:r>
              <a:rPr lang="en-US" altLang="zh-CN" sz="3000" b="1" i="1" dirty="0" err="1">
                <a:latin typeface="Adobe Gothic Std B" pitchFamily="34" charset="-128"/>
                <a:ea typeface="Adobe Gothic Std B" pitchFamily="34" charset="-128"/>
              </a:rPr>
              <a:t>usAddress</a:t>
            </a:r>
            <a:r>
              <a:rPr lang="en-US" altLang="zh-CN" sz="3000" b="1" i="1" dirty="0">
                <a:latin typeface="Adobe Gothic Std B" pitchFamily="34" charset="-128"/>
                <a:ea typeface="Adobe Gothic Std B" pitchFamily="34" charset="-128"/>
              </a:rPr>
              <a:t>, USHORT </a:t>
            </a:r>
            <a:r>
              <a:rPr lang="en-US" altLang="zh-CN" sz="3000" b="1" i="1" dirty="0" err="1">
                <a:latin typeface="Adobe Gothic Std B" pitchFamily="34" charset="-128"/>
                <a:ea typeface="Adobe Gothic Std B" pitchFamily="34" charset="-128"/>
              </a:rPr>
              <a:t>usNRegs</a:t>
            </a:r>
            <a:r>
              <a:rPr lang="en-US" altLang="zh-CN" sz="3000" b="1" i="1" dirty="0">
                <a:latin typeface="Adobe Gothic Std B" pitchFamily="34" charset="-128"/>
                <a:ea typeface="Adobe Gothic Std B" pitchFamily="34" charset="-128"/>
              </a:rPr>
              <a:t> )</a:t>
            </a:r>
            <a:endParaRPr lang="zh-CN" altLang="en-US" sz="3000" b="1" i="1" dirty="0">
              <a:latin typeface="Adobe Gothic Std B" pitchFamily="34" charset="-128"/>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8287203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sz="3000" b="1" dirty="0" smtClean="0">
                <a:latin typeface="宋体" panose="02010600030101010101" pitchFamily="2" charset="-122"/>
                <a:ea typeface="宋体" panose="02010600030101010101" pitchFamily="2" charset="-122"/>
              </a:rPr>
              <a:t>	</a:t>
            </a:r>
          </a:p>
          <a:p>
            <a:pPr marL="68580" indent="0">
              <a:buNone/>
            </a:pPr>
            <a:r>
              <a:rPr lang="en-US" altLang="zh-CN" sz="3000" b="1" dirty="0">
                <a:latin typeface="宋体" panose="02010600030101010101" pitchFamily="2" charset="-122"/>
                <a:ea typeface="宋体" panose="02010600030101010101" pitchFamily="2" charset="-122"/>
              </a:rPr>
              <a:t>	</a:t>
            </a:r>
            <a:r>
              <a:rPr lang="zh-CN" altLang="en-US" sz="3000" b="1" dirty="0" smtClean="0">
                <a:latin typeface="宋体" panose="02010600030101010101" pitchFamily="2" charset="-122"/>
                <a:ea typeface="宋体" panose="02010600030101010101" pitchFamily="2" charset="-122"/>
              </a:rPr>
              <a:t>输入寄存器</a:t>
            </a:r>
            <a:r>
              <a:rPr lang="zh-CN" altLang="en-US" sz="3000" b="1" dirty="0">
                <a:latin typeface="宋体" panose="02010600030101010101" pitchFamily="2" charset="-122"/>
                <a:ea typeface="宋体" panose="02010600030101010101" pitchFamily="2" charset="-122"/>
              </a:rPr>
              <a:t>回函数</a:t>
            </a:r>
            <a:r>
              <a:rPr lang="zh-CN" altLang="en-US" sz="3000" b="1" i="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pucRegBuffer</a:t>
            </a:r>
            <a:r>
              <a:rPr lang="zh-CN" altLang="en-US" sz="3000" b="1" dirty="0">
                <a:latin typeface="宋体" panose="02010600030101010101" pitchFamily="2" charset="-122"/>
                <a:ea typeface="宋体" panose="02010600030101010101" pitchFamily="2" charset="-122"/>
              </a:rPr>
              <a:t>为要添加到协议中的数据，</a:t>
            </a:r>
            <a:r>
              <a:rPr lang="en-US" altLang="zh-CN" sz="3000" b="1" i="1" dirty="0" err="1">
                <a:latin typeface="宋体" panose="02010600030101010101" pitchFamily="2" charset="-122"/>
                <a:ea typeface="宋体" panose="02010600030101010101" pitchFamily="2" charset="-122"/>
              </a:rPr>
              <a:t>usAddress</a:t>
            </a:r>
            <a:r>
              <a:rPr lang="zh-CN" altLang="en-US" sz="3000" b="1" dirty="0">
                <a:latin typeface="宋体" panose="02010600030101010101" pitchFamily="2" charset="-122"/>
                <a:ea typeface="宋体" panose="02010600030101010101" pitchFamily="2" charset="-122"/>
              </a:rPr>
              <a:t>为输入寄存器地址，</a:t>
            </a:r>
            <a:r>
              <a:rPr lang="en-US" altLang="zh-CN" sz="3000" b="1" i="1" dirty="0" err="1">
                <a:latin typeface="宋体" panose="02010600030101010101" pitchFamily="2" charset="-122"/>
                <a:ea typeface="宋体" panose="02010600030101010101" pitchFamily="2" charset="-122"/>
              </a:rPr>
              <a:t>usNRegs</a:t>
            </a:r>
            <a:r>
              <a:rPr lang="zh-CN" altLang="en-US" sz="3000" b="1" dirty="0">
                <a:latin typeface="宋体" panose="02010600030101010101" pitchFamily="2" charset="-122"/>
                <a:ea typeface="宋体" panose="02010600030101010101" pitchFamily="2" charset="-122"/>
              </a:rPr>
              <a:t>为要读取寄存器的个数。用户应根据要访问的寄存器地址</a:t>
            </a:r>
            <a:r>
              <a:rPr lang="en-US" altLang="zh-CN" sz="3000" b="1" i="1" dirty="0" err="1">
                <a:latin typeface="宋体" panose="02010600030101010101" pitchFamily="2" charset="-122"/>
                <a:ea typeface="宋体" panose="02010600030101010101" pitchFamily="2" charset="-122"/>
              </a:rPr>
              <a:t>usAddress</a:t>
            </a:r>
            <a:r>
              <a:rPr lang="zh-CN" altLang="en-US" sz="3000" b="1" dirty="0">
                <a:latin typeface="宋体" panose="02010600030101010101" pitchFamily="2" charset="-122"/>
                <a:ea typeface="宋体" panose="02010600030101010101" pitchFamily="2" charset="-122"/>
              </a:rPr>
              <a:t>将相应输入寄存器的值按顺序添加到</a:t>
            </a:r>
            <a:r>
              <a:rPr lang="en-US" altLang="zh-CN" sz="3000" b="1" i="1" dirty="0" err="1">
                <a:latin typeface="宋体" panose="02010600030101010101" pitchFamily="2" charset="-122"/>
                <a:ea typeface="宋体" panose="02010600030101010101" pitchFamily="2" charset="-122"/>
              </a:rPr>
              <a:t>pucRegBuffer</a:t>
            </a:r>
            <a:r>
              <a:rPr lang="zh-CN" altLang="en-US" sz="3000" b="1" dirty="0">
                <a:latin typeface="宋体" panose="02010600030101010101" pitchFamily="2" charset="-122"/>
                <a:ea typeface="宋体" panose="02010600030101010101" pitchFamily="2" charset="-122"/>
              </a:rPr>
              <a:t>中。</a:t>
            </a:r>
          </a:p>
          <a:p>
            <a:pPr marL="68580" indent="0">
              <a:buNone/>
            </a:pPr>
            <a:endParaRPr lang="zh-CN" altLang="en-US" dirty="0"/>
          </a:p>
        </p:txBody>
      </p:sp>
    </p:spTree>
    <p:extLst>
      <p:ext uri="{BB962C8B-B14F-4D97-AF65-F5344CB8AC3E}">
        <p14:creationId xmlns:p14="http://schemas.microsoft.com/office/powerpoint/2010/main" val="29184613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Font typeface="Wingdings" panose="05000000000000000000" pitchFamily="2" charset="2"/>
              <a:buChar char="Ø"/>
            </a:pPr>
            <a:endParaRPr lang="en-US" altLang="zh-CN" sz="3000" b="1" i="1" dirty="0" smtClean="0">
              <a:latin typeface="Adobe Gothic Std B" pitchFamily="34" charset="-128"/>
              <a:ea typeface="Adobe Gothic Std B" pitchFamily="34" charset="-128"/>
            </a:endParaRPr>
          </a:p>
          <a:p>
            <a:pPr>
              <a:buFont typeface="Wingdings" panose="05000000000000000000" pitchFamily="2" charset="2"/>
              <a:buChar char="Ø"/>
            </a:pPr>
            <a:r>
              <a:rPr lang="en-US" altLang="zh-CN" sz="3000" b="1" i="1" dirty="0" smtClean="0">
                <a:latin typeface="Adobe Gothic Std B" pitchFamily="34" charset="-128"/>
                <a:ea typeface="Adobe Gothic Std B" pitchFamily="34" charset="-128"/>
              </a:rPr>
              <a:t>(</a:t>
            </a:r>
            <a:r>
              <a:rPr lang="en-US" altLang="zh-CN" sz="3000" b="1" i="1" dirty="0">
                <a:latin typeface="Adobe Gothic Std B" pitchFamily="34" charset="-128"/>
                <a:ea typeface="Adobe Gothic Std B" pitchFamily="34" charset="-128"/>
              </a:rPr>
              <a:t>2) </a:t>
            </a:r>
            <a:r>
              <a:rPr lang="en-US" altLang="zh-CN" sz="3000" b="1" i="1" dirty="0" err="1">
                <a:latin typeface="Adobe Gothic Std B" pitchFamily="34" charset="-128"/>
                <a:ea typeface="Adobe Gothic Std B" pitchFamily="34" charset="-128"/>
              </a:rPr>
              <a:t>eMBErrorCode</a:t>
            </a:r>
            <a:r>
              <a:rPr lang="en-US" altLang="zh-CN" sz="3000" b="1" i="1" dirty="0">
                <a:latin typeface="Adobe Gothic Std B" pitchFamily="34" charset="-128"/>
                <a:ea typeface="Adobe Gothic Std B" pitchFamily="34" charset="-128"/>
              </a:rPr>
              <a:t> </a:t>
            </a:r>
            <a:r>
              <a:rPr lang="en-US" altLang="zh-CN" sz="3000" b="1" i="1" dirty="0" err="1">
                <a:latin typeface="Adobe Gothic Std B" pitchFamily="34" charset="-128"/>
                <a:ea typeface="Adobe Gothic Std B" pitchFamily="34" charset="-128"/>
              </a:rPr>
              <a:t>eMBRegHoldingCB</a:t>
            </a:r>
            <a:r>
              <a:rPr lang="en-US" altLang="zh-CN" sz="3000" b="1" i="1" dirty="0">
                <a:latin typeface="Adobe Gothic Std B" pitchFamily="34" charset="-128"/>
                <a:ea typeface="Adobe Gothic Std B" pitchFamily="34" charset="-128"/>
              </a:rPr>
              <a:t>( UCHAR * </a:t>
            </a:r>
            <a:r>
              <a:rPr lang="en-US" altLang="zh-CN" sz="3000" b="1" i="1" dirty="0" err="1">
                <a:latin typeface="Adobe Gothic Std B" pitchFamily="34" charset="-128"/>
                <a:ea typeface="Adobe Gothic Std B" pitchFamily="34" charset="-128"/>
              </a:rPr>
              <a:t>pucRegBuffer</a:t>
            </a:r>
            <a:r>
              <a:rPr lang="en-US" altLang="zh-CN" sz="3000" b="1" i="1" dirty="0">
                <a:latin typeface="Adobe Gothic Std B" pitchFamily="34" charset="-128"/>
                <a:ea typeface="Adobe Gothic Std B" pitchFamily="34" charset="-128"/>
              </a:rPr>
              <a:t>, USHORT </a:t>
            </a:r>
            <a:r>
              <a:rPr lang="en-US" altLang="zh-CN" sz="3000" b="1" i="1" dirty="0" err="1">
                <a:latin typeface="Adobe Gothic Std B" pitchFamily="34" charset="-128"/>
                <a:ea typeface="Adobe Gothic Std B" pitchFamily="34" charset="-128"/>
              </a:rPr>
              <a:t>usAddress</a:t>
            </a:r>
            <a:r>
              <a:rPr lang="en-US" altLang="zh-CN" sz="3000" b="1" i="1" dirty="0">
                <a:latin typeface="Adobe Gothic Std B" pitchFamily="34" charset="-128"/>
                <a:ea typeface="Adobe Gothic Std B" pitchFamily="34" charset="-128"/>
              </a:rPr>
              <a:t>, USHORT </a:t>
            </a:r>
            <a:r>
              <a:rPr lang="en-US" altLang="zh-CN" sz="3000" b="1" i="1" dirty="0" err="1">
                <a:latin typeface="Adobe Gothic Std B" pitchFamily="34" charset="-128"/>
                <a:ea typeface="Adobe Gothic Std B" pitchFamily="34" charset="-128"/>
              </a:rPr>
              <a:t>usNRegs</a:t>
            </a:r>
            <a:r>
              <a:rPr lang="en-US" altLang="zh-CN" sz="3000" b="1" i="1" dirty="0">
                <a:latin typeface="Adobe Gothic Std B" pitchFamily="34" charset="-128"/>
                <a:ea typeface="Adobe Gothic Std B" pitchFamily="34" charset="-128"/>
              </a:rPr>
              <a:t>, </a:t>
            </a:r>
            <a:r>
              <a:rPr lang="en-US" altLang="zh-CN" sz="3000" b="1" i="1" dirty="0" err="1">
                <a:latin typeface="Adobe Gothic Std B" pitchFamily="34" charset="-128"/>
                <a:ea typeface="Adobe Gothic Std B" pitchFamily="34" charset="-128"/>
              </a:rPr>
              <a:t>eMBRegisterMode</a:t>
            </a:r>
            <a:r>
              <a:rPr lang="en-US" altLang="zh-CN" sz="3000" b="1" i="1" dirty="0">
                <a:latin typeface="Adobe Gothic Std B" pitchFamily="34" charset="-128"/>
                <a:ea typeface="Adobe Gothic Std B" pitchFamily="34" charset="-128"/>
              </a:rPr>
              <a:t> </a:t>
            </a:r>
            <a:r>
              <a:rPr lang="en-US" altLang="zh-CN" sz="3000" b="1" i="1" dirty="0" err="1">
                <a:latin typeface="Adobe Gothic Std B" pitchFamily="34" charset="-128"/>
                <a:ea typeface="Adobe Gothic Std B" pitchFamily="34" charset="-128"/>
              </a:rPr>
              <a:t>eMode</a:t>
            </a:r>
            <a:r>
              <a:rPr lang="en-US" altLang="zh-CN" sz="3000" b="1" i="1" dirty="0">
                <a:latin typeface="Adobe Gothic Std B" pitchFamily="34" charset="-128"/>
                <a:ea typeface="Adobe Gothic Std B" pitchFamily="34" charset="-128"/>
              </a:rPr>
              <a:t> )</a:t>
            </a:r>
          </a:p>
          <a:p>
            <a:pPr>
              <a:buNone/>
            </a:pPr>
            <a:r>
              <a:rPr lang="zh-CN" altLang="en-US" sz="3000" b="1" dirty="0">
                <a:latin typeface="宋体" panose="02010600030101010101" pitchFamily="2" charset="-122"/>
                <a:ea typeface="宋体" panose="02010600030101010101" pitchFamily="2" charset="-122"/>
              </a:rPr>
              <a:t> 保持寄存器回函数</a:t>
            </a:r>
            <a:r>
              <a:rPr lang="zh-CN" altLang="en-US" sz="3000" b="1" i="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pucRegBuffer</a:t>
            </a:r>
            <a:r>
              <a:rPr lang="zh-CN" altLang="en-US" sz="3000" b="1" dirty="0">
                <a:latin typeface="宋体" panose="02010600030101010101" pitchFamily="2" charset="-122"/>
                <a:ea typeface="宋体" panose="02010600030101010101" pitchFamily="2" charset="-122"/>
              </a:rPr>
              <a:t>为要协议中的数据，</a:t>
            </a:r>
            <a:r>
              <a:rPr lang="en-US" altLang="zh-CN" sz="3000" b="1" i="1" dirty="0" err="1">
                <a:latin typeface="宋体" panose="02010600030101010101" pitchFamily="2" charset="-122"/>
                <a:ea typeface="宋体" panose="02010600030101010101" pitchFamily="2" charset="-122"/>
              </a:rPr>
              <a:t>usAddress</a:t>
            </a:r>
            <a:r>
              <a:rPr lang="zh-CN" altLang="en-US" sz="3000" b="1" dirty="0">
                <a:latin typeface="宋体" panose="02010600030101010101" pitchFamily="2" charset="-122"/>
                <a:ea typeface="宋体" panose="02010600030101010101" pitchFamily="2" charset="-122"/>
              </a:rPr>
              <a:t>为输入寄存器地址</a:t>
            </a:r>
            <a:r>
              <a:rPr lang="zh-CN" altLang="en-US" sz="3000" b="1" i="1" dirty="0">
                <a:latin typeface="宋体" panose="02010600030101010101" pitchFamily="2" charset="-122"/>
                <a:ea typeface="宋体" panose="02010600030101010101" pitchFamily="2" charset="-122"/>
              </a:rPr>
              <a:t>，</a:t>
            </a:r>
            <a:r>
              <a:rPr lang="en-US" altLang="zh-CN" sz="3000" b="1" i="1" dirty="0" err="1">
                <a:latin typeface="宋体" panose="02010600030101010101" pitchFamily="2" charset="-122"/>
                <a:ea typeface="宋体" panose="02010600030101010101" pitchFamily="2" charset="-122"/>
              </a:rPr>
              <a:t>usNRegs</a:t>
            </a:r>
            <a:r>
              <a:rPr lang="zh-CN" altLang="en-US" sz="3000" b="1" dirty="0">
                <a:latin typeface="宋体" panose="02010600030101010101" pitchFamily="2" charset="-122"/>
                <a:ea typeface="宋体" panose="02010600030101010101" pitchFamily="2" charset="-122"/>
              </a:rPr>
              <a:t>为访问寄存器的个数，</a:t>
            </a:r>
            <a:r>
              <a:rPr lang="en-US" altLang="zh-CN" sz="3000" b="1" i="1" dirty="0" err="1">
                <a:latin typeface="宋体" panose="02010600030101010101" pitchFamily="2" charset="-122"/>
                <a:ea typeface="宋体" panose="02010600030101010101" pitchFamily="2" charset="-122"/>
              </a:rPr>
              <a:t>eMode</a:t>
            </a:r>
            <a:r>
              <a:rPr lang="zh-CN" altLang="en-US" sz="3000" b="1" dirty="0">
                <a:latin typeface="宋体" panose="02010600030101010101" pitchFamily="2" charset="-122"/>
                <a:ea typeface="宋体" panose="02010600030101010101" pitchFamily="2" charset="-122"/>
              </a:rPr>
              <a:t>为访问类型</a:t>
            </a:r>
            <a:r>
              <a:rPr lang="en-US" altLang="zh-CN" sz="3000" b="1" dirty="0">
                <a:latin typeface="宋体" panose="02010600030101010101" pitchFamily="2" charset="-122"/>
                <a:ea typeface="宋体" panose="02010600030101010101" pitchFamily="2" charset="-122"/>
              </a:rPr>
              <a:t>(</a:t>
            </a:r>
            <a:r>
              <a:rPr lang="en-US" altLang="zh-CN" sz="3000" b="1" i="1" dirty="0">
                <a:latin typeface="宋体" panose="02010600030101010101" pitchFamily="2" charset="-122"/>
                <a:ea typeface="宋体" panose="02010600030101010101" pitchFamily="2" charset="-122"/>
              </a:rPr>
              <a:t>MB_REG_READ</a:t>
            </a:r>
            <a:r>
              <a:rPr lang="zh-CN" altLang="en-US" sz="3000" b="1" dirty="0">
                <a:latin typeface="宋体" panose="02010600030101010101" pitchFamily="2" charset="-122"/>
                <a:ea typeface="宋体" panose="02010600030101010101" pitchFamily="2" charset="-122"/>
              </a:rPr>
              <a:t>为读保持寄存器，</a:t>
            </a:r>
            <a:r>
              <a:rPr lang="en-US" altLang="zh-CN" sz="3000" b="1" i="1" dirty="0">
                <a:latin typeface="宋体" panose="02010600030101010101" pitchFamily="2" charset="-122"/>
                <a:ea typeface="宋体" panose="02010600030101010101" pitchFamily="2" charset="-122"/>
              </a:rPr>
              <a:t>MB_REG_WRITE</a:t>
            </a:r>
            <a:r>
              <a:rPr lang="zh-CN" altLang="en-US" sz="3000" b="1" dirty="0">
                <a:latin typeface="宋体" panose="02010600030101010101" pitchFamily="2" charset="-122"/>
                <a:ea typeface="宋体" panose="02010600030101010101" pitchFamily="2" charset="-122"/>
              </a:rPr>
              <a:t>为写保持寄存器</a:t>
            </a:r>
            <a:r>
              <a:rPr lang="en-US" altLang="zh-CN" sz="3000" b="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a:t>
            </a:r>
            <a:endParaRPr lang="zh-CN" altLang="en-US" sz="3000" b="1" i="1" dirty="0">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3971748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Font typeface="Wingdings" panose="05000000000000000000" pitchFamily="2" charset="2"/>
              <a:buChar char="Ø"/>
            </a:pPr>
            <a:endParaRPr lang="en-US" altLang="zh-CN" sz="3000" b="1" dirty="0" smtClean="0">
              <a:latin typeface="Adobe Gothic Std B" pitchFamily="34" charset="-128"/>
              <a:ea typeface="Adobe Gothic Std B" pitchFamily="34" charset="-128"/>
            </a:endParaRPr>
          </a:p>
          <a:p>
            <a:pPr>
              <a:buFont typeface="Wingdings" panose="05000000000000000000" pitchFamily="2" charset="2"/>
              <a:buChar char="Ø"/>
            </a:pPr>
            <a:r>
              <a:rPr lang="en-US" altLang="zh-CN" sz="3000" b="1" dirty="0" smtClean="0">
                <a:latin typeface="Adobe Gothic Std B" pitchFamily="34" charset="-128"/>
                <a:ea typeface="Adobe Gothic Std B" pitchFamily="34" charset="-128"/>
              </a:rPr>
              <a:t>(</a:t>
            </a:r>
            <a:r>
              <a:rPr lang="en-US" altLang="zh-CN" sz="3000" b="1" dirty="0">
                <a:latin typeface="Adobe Gothic Std B" pitchFamily="34" charset="-128"/>
                <a:ea typeface="Adobe Gothic Std B" pitchFamily="34" charset="-128"/>
              </a:rPr>
              <a:t>3) </a:t>
            </a:r>
            <a:r>
              <a:rPr lang="en-US" altLang="zh-CN" sz="3000" b="1" dirty="0" err="1">
                <a:latin typeface="Adobe Gothic Std B" pitchFamily="34" charset="-128"/>
                <a:ea typeface="Adobe Gothic Std B" pitchFamily="34" charset="-128"/>
              </a:rPr>
              <a:t>eMBErrorCode</a:t>
            </a:r>
            <a:r>
              <a:rPr lang="en-US" altLang="zh-CN" sz="3000" b="1" dirty="0">
                <a:latin typeface="Adobe Gothic Std B" pitchFamily="34" charset="-128"/>
                <a:ea typeface="Adobe Gothic Std B" pitchFamily="34" charset="-128"/>
              </a:rPr>
              <a:t> </a:t>
            </a:r>
            <a:r>
              <a:rPr lang="en-US" altLang="zh-CN" sz="3000" b="1" dirty="0" err="1">
                <a:latin typeface="Adobe Gothic Std B" pitchFamily="34" charset="-128"/>
                <a:ea typeface="Adobe Gothic Std B" pitchFamily="34" charset="-128"/>
              </a:rPr>
              <a:t>eMBRegCoilsCB</a:t>
            </a:r>
            <a:r>
              <a:rPr lang="en-US" altLang="zh-CN" sz="3000" b="1" dirty="0">
                <a:latin typeface="Adobe Gothic Std B" pitchFamily="34" charset="-128"/>
                <a:ea typeface="Adobe Gothic Std B" pitchFamily="34" charset="-128"/>
              </a:rPr>
              <a:t>( UCHAR * </a:t>
            </a:r>
            <a:r>
              <a:rPr lang="en-US" altLang="zh-CN" sz="3000" b="1" dirty="0" err="1">
                <a:latin typeface="Adobe Gothic Std B" pitchFamily="34" charset="-128"/>
                <a:ea typeface="Adobe Gothic Std B" pitchFamily="34" charset="-128"/>
              </a:rPr>
              <a:t>pucRegBuffer</a:t>
            </a:r>
            <a:r>
              <a:rPr lang="en-US" altLang="zh-CN" sz="3000" b="1" dirty="0">
                <a:latin typeface="Adobe Gothic Std B" pitchFamily="34" charset="-128"/>
                <a:ea typeface="Adobe Gothic Std B" pitchFamily="34" charset="-128"/>
              </a:rPr>
              <a:t>, USHORT </a:t>
            </a:r>
            <a:r>
              <a:rPr lang="en-US" altLang="zh-CN" sz="3000" b="1" dirty="0" err="1">
                <a:latin typeface="Adobe Gothic Std B" pitchFamily="34" charset="-128"/>
                <a:ea typeface="Adobe Gothic Std B" pitchFamily="34" charset="-128"/>
              </a:rPr>
              <a:t>usAddress</a:t>
            </a:r>
            <a:r>
              <a:rPr lang="en-US" altLang="zh-CN" sz="3000" b="1" dirty="0">
                <a:latin typeface="Adobe Gothic Std B" pitchFamily="34" charset="-128"/>
                <a:ea typeface="Adobe Gothic Std B" pitchFamily="34" charset="-128"/>
              </a:rPr>
              <a:t>, USHORT </a:t>
            </a:r>
            <a:r>
              <a:rPr lang="en-US" altLang="zh-CN" sz="3000" b="1" dirty="0" err="1">
                <a:latin typeface="Adobe Gothic Std B" pitchFamily="34" charset="-128"/>
                <a:ea typeface="Adobe Gothic Std B" pitchFamily="34" charset="-128"/>
              </a:rPr>
              <a:t>usNCoils</a:t>
            </a:r>
            <a:r>
              <a:rPr lang="en-US" altLang="zh-CN" sz="3000" b="1" dirty="0">
                <a:latin typeface="Adobe Gothic Std B" pitchFamily="34" charset="-128"/>
                <a:ea typeface="Adobe Gothic Std B" pitchFamily="34" charset="-128"/>
              </a:rPr>
              <a:t>, </a:t>
            </a:r>
            <a:r>
              <a:rPr lang="en-US" altLang="zh-CN" sz="3000" b="1" dirty="0" err="1">
                <a:latin typeface="Adobe Gothic Std B" pitchFamily="34" charset="-128"/>
                <a:ea typeface="Adobe Gothic Std B" pitchFamily="34" charset="-128"/>
              </a:rPr>
              <a:t>eMBRegisterMode</a:t>
            </a:r>
            <a:r>
              <a:rPr lang="en-US" altLang="zh-CN" sz="3000" b="1" dirty="0">
                <a:latin typeface="Adobe Gothic Std B" pitchFamily="34" charset="-128"/>
                <a:ea typeface="Adobe Gothic Std B" pitchFamily="34" charset="-128"/>
              </a:rPr>
              <a:t> </a:t>
            </a:r>
            <a:r>
              <a:rPr lang="en-US" altLang="zh-CN" sz="3000" b="1" dirty="0" err="1">
                <a:latin typeface="Adobe Gothic Std B" pitchFamily="34" charset="-128"/>
                <a:ea typeface="Adobe Gothic Std B" pitchFamily="34" charset="-128"/>
              </a:rPr>
              <a:t>eMode</a:t>
            </a:r>
            <a:r>
              <a:rPr lang="en-US" altLang="zh-CN" sz="3000" b="1" dirty="0">
                <a:latin typeface="Adobe Gothic Std B" pitchFamily="34" charset="-128"/>
                <a:ea typeface="Adobe Gothic Std B" pitchFamily="34" charset="-128"/>
              </a:rPr>
              <a:t> )</a:t>
            </a:r>
          </a:p>
          <a:p>
            <a:pPr>
              <a:buNone/>
            </a:pPr>
            <a:r>
              <a:rPr lang="zh-CN" altLang="en-US" sz="3000" b="1" dirty="0">
                <a:latin typeface="宋体" panose="02010600030101010101" pitchFamily="2" charset="-122"/>
                <a:ea typeface="宋体" panose="02010600030101010101" pitchFamily="2" charset="-122"/>
              </a:rPr>
              <a:t> 读写线圈回函数</a:t>
            </a:r>
            <a:r>
              <a:rPr lang="zh-CN" altLang="en-US" sz="3000" b="1" i="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pucRegBuffer</a:t>
            </a:r>
            <a:r>
              <a:rPr lang="zh-CN" altLang="en-US" sz="3000" b="1" dirty="0">
                <a:latin typeface="宋体" panose="02010600030101010101" pitchFamily="2" charset="-122"/>
                <a:ea typeface="宋体" panose="02010600030101010101" pitchFamily="2" charset="-122"/>
              </a:rPr>
              <a:t>为要添加到协议中的数据，</a:t>
            </a:r>
            <a:r>
              <a:rPr lang="en-US" altLang="zh-CN" sz="3000" b="1" i="1" dirty="0" err="1">
                <a:latin typeface="宋体" panose="02010600030101010101" pitchFamily="2" charset="-122"/>
                <a:ea typeface="宋体" panose="02010600030101010101" pitchFamily="2" charset="-122"/>
              </a:rPr>
              <a:t>usAddress</a:t>
            </a:r>
            <a:r>
              <a:rPr lang="zh-CN" altLang="en-US" sz="3000" b="1" dirty="0">
                <a:latin typeface="宋体" panose="02010600030101010101" pitchFamily="2" charset="-122"/>
                <a:ea typeface="宋体" panose="02010600030101010101" pitchFamily="2" charset="-122"/>
              </a:rPr>
              <a:t>为线圈地址，</a:t>
            </a:r>
            <a:r>
              <a:rPr lang="en-US" altLang="zh-CN" sz="3000" b="1" i="1" dirty="0" err="1">
                <a:latin typeface="宋体" panose="02010600030101010101" pitchFamily="2" charset="-122"/>
                <a:ea typeface="宋体" panose="02010600030101010101" pitchFamily="2" charset="-122"/>
              </a:rPr>
              <a:t>usNCoils</a:t>
            </a:r>
            <a:r>
              <a:rPr lang="zh-CN" altLang="en-US" sz="3000" b="1" dirty="0">
                <a:latin typeface="宋体" panose="02010600030101010101" pitchFamily="2" charset="-122"/>
                <a:ea typeface="宋体" panose="02010600030101010101" pitchFamily="2" charset="-122"/>
              </a:rPr>
              <a:t>为要访问线圈的个数，</a:t>
            </a:r>
            <a:r>
              <a:rPr lang="en-US" altLang="zh-CN" sz="3000" b="1" i="1" dirty="0" err="1">
                <a:latin typeface="宋体" panose="02010600030101010101" pitchFamily="2" charset="-122"/>
                <a:ea typeface="宋体" panose="02010600030101010101" pitchFamily="2" charset="-122"/>
              </a:rPr>
              <a:t>eMode</a:t>
            </a:r>
            <a:r>
              <a:rPr lang="zh-CN" altLang="en-US" sz="3000" b="1" dirty="0">
                <a:latin typeface="宋体" panose="02010600030101010101" pitchFamily="2" charset="-122"/>
                <a:ea typeface="宋体" panose="02010600030101010101" pitchFamily="2" charset="-122"/>
              </a:rPr>
              <a:t>为访问类型</a:t>
            </a:r>
            <a:r>
              <a:rPr lang="en-US" altLang="zh-CN" sz="3000" b="1" dirty="0">
                <a:latin typeface="宋体" panose="02010600030101010101" pitchFamily="2" charset="-122"/>
                <a:ea typeface="宋体" panose="02010600030101010101" pitchFamily="2" charset="-122"/>
              </a:rPr>
              <a:t>(</a:t>
            </a:r>
            <a:r>
              <a:rPr lang="en-US" altLang="zh-CN" sz="3000" b="1" i="1" dirty="0">
                <a:latin typeface="宋体" panose="02010600030101010101" pitchFamily="2" charset="-122"/>
                <a:ea typeface="宋体" panose="02010600030101010101" pitchFamily="2" charset="-122"/>
              </a:rPr>
              <a:t>MB_REG_READ</a:t>
            </a:r>
            <a:r>
              <a:rPr lang="zh-CN" altLang="en-US" sz="3000" b="1" dirty="0">
                <a:latin typeface="宋体" panose="02010600030101010101" pitchFamily="2" charset="-122"/>
                <a:ea typeface="宋体" panose="02010600030101010101" pitchFamily="2" charset="-122"/>
              </a:rPr>
              <a:t>为读线圈状态，</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MB_REG_WRITE</a:t>
            </a:r>
            <a:r>
              <a:rPr lang="zh-CN" altLang="en-US" sz="3000" b="1" dirty="0">
                <a:latin typeface="宋体" panose="02010600030101010101" pitchFamily="2" charset="-122"/>
                <a:ea typeface="宋体" panose="02010600030101010101" pitchFamily="2" charset="-122"/>
              </a:rPr>
              <a:t>为写线圈</a:t>
            </a:r>
            <a:r>
              <a:rPr lang="en-US" altLang="zh-CN" sz="3000" b="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a:t>
            </a:r>
            <a:endParaRPr lang="en-US" altLang="zh-CN" sz="3000" b="1" dirty="0">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40440215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endParaRPr lang="en-US" altLang="zh-CN" sz="3000" b="1" dirty="0" smtClean="0">
              <a:latin typeface="宋体" panose="02010600030101010101" pitchFamily="2" charset="-122"/>
              <a:ea typeface="宋体" panose="02010600030101010101" pitchFamily="2" charset="-122"/>
            </a:endParaRPr>
          </a:p>
          <a:p>
            <a:r>
              <a:rPr lang="zh-CN" altLang="en-US" sz="3000" b="1" dirty="0" smtClean="0">
                <a:latin typeface="宋体" panose="02010600030101010101" pitchFamily="2" charset="-122"/>
                <a:ea typeface="宋体" panose="02010600030101010101" pitchFamily="2" charset="-122"/>
              </a:rPr>
              <a:t>用户</a:t>
            </a:r>
            <a:r>
              <a:rPr lang="zh-CN" altLang="en-US" sz="3000" b="1" dirty="0">
                <a:latin typeface="宋体" panose="02010600030101010101" pitchFamily="2" charset="-122"/>
                <a:ea typeface="宋体" panose="02010600030101010101" pitchFamily="2" charset="-122"/>
              </a:rPr>
              <a:t>应根据要访问的线圈地址</a:t>
            </a:r>
            <a:r>
              <a:rPr lang="en-US" altLang="zh-CN" sz="3000" b="1" i="1" dirty="0" err="1">
                <a:latin typeface="宋体" panose="02010600030101010101" pitchFamily="2" charset="-122"/>
                <a:ea typeface="宋体" panose="02010600030101010101" pitchFamily="2" charset="-122"/>
              </a:rPr>
              <a:t>usAddress</a:t>
            </a:r>
            <a:r>
              <a:rPr lang="zh-CN" altLang="en-US" sz="3000" b="1" dirty="0">
                <a:latin typeface="宋体" panose="02010600030101010101" pitchFamily="2" charset="-122"/>
                <a:ea typeface="宋体" panose="02010600030101010101" pitchFamily="2" charset="-122"/>
              </a:rPr>
              <a:t>将相应线圈的值按顺序添加到</a:t>
            </a:r>
            <a:r>
              <a:rPr lang="en-US" altLang="zh-CN" sz="3000" b="1" i="1" dirty="0" err="1">
                <a:latin typeface="宋体" panose="02010600030101010101" pitchFamily="2" charset="-122"/>
                <a:ea typeface="宋体" panose="02010600030101010101" pitchFamily="2" charset="-122"/>
              </a:rPr>
              <a:t>pucRegBuffer</a:t>
            </a:r>
            <a:r>
              <a:rPr lang="zh-CN" altLang="en-US" sz="3000" b="1" dirty="0">
                <a:latin typeface="宋体" panose="02010600030101010101" pitchFamily="2" charset="-122"/>
                <a:ea typeface="宋体" panose="02010600030101010101" pitchFamily="2" charset="-122"/>
              </a:rPr>
              <a:t>中，或将协议中的数据根据要访问的线圈地址</a:t>
            </a:r>
            <a:r>
              <a:rPr lang="en-US" altLang="zh-CN" sz="3000" b="1" i="1" dirty="0" err="1">
                <a:latin typeface="宋体" panose="02010600030101010101" pitchFamily="2" charset="-122"/>
                <a:ea typeface="宋体" panose="02010600030101010101" pitchFamily="2" charset="-122"/>
              </a:rPr>
              <a:t>usAddress</a:t>
            </a:r>
            <a:r>
              <a:rPr lang="zh-CN" altLang="en-US" sz="3000" b="1" dirty="0">
                <a:latin typeface="宋体" panose="02010600030101010101" pitchFamily="2" charset="-122"/>
                <a:ea typeface="宋体" panose="02010600030101010101" pitchFamily="2" charset="-122"/>
              </a:rPr>
              <a:t>放到相应线圈中。</a:t>
            </a:r>
            <a:endParaRPr lang="en-US" altLang="zh-CN" sz="3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3000" b="1" i="1" dirty="0">
                <a:latin typeface="Adobe Gothic Std B" pitchFamily="34" charset="-128"/>
                <a:ea typeface="Adobe Gothic Std B" pitchFamily="34" charset="-128"/>
              </a:rPr>
              <a:t>(4) </a:t>
            </a:r>
            <a:r>
              <a:rPr lang="en-US" altLang="zh-CN" sz="3000" b="1" i="1" dirty="0" err="1">
                <a:latin typeface="Adobe Gothic Std B" pitchFamily="34" charset="-128"/>
                <a:ea typeface="Adobe Gothic Std B" pitchFamily="34" charset="-128"/>
              </a:rPr>
              <a:t>eMBErrorCode</a:t>
            </a:r>
            <a:r>
              <a:rPr lang="en-US" altLang="zh-CN" sz="3000" b="1" i="1" dirty="0">
                <a:latin typeface="Adobe Gothic Std B" pitchFamily="34" charset="-128"/>
                <a:ea typeface="Adobe Gothic Std B" pitchFamily="34" charset="-128"/>
              </a:rPr>
              <a:t> </a:t>
            </a:r>
            <a:r>
              <a:rPr lang="en-US" altLang="zh-CN" sz="3000" b="1" i="1" dirty="0" err="1">
                <a:latin typeface="Adobe Gothic Std B" pitchFamily="34" charset="-128"/>
                <a:ea typeface="Adobe Gothic Std B" pitchFamily="34" charset="-128"/>
              </a:rPr>
              <a:t>eMBRegDiscreteCB</a:t>
            </a:r>
            <a:r>
              <a:rPr lang="en-US" altLang="zh-CN" sz="3000" b="1" i="1" dirty="0">
                <a:latin typeface="Adobe Gothic Std B" pitchFamily="34" charset="-128"/>
                <a:ea typeface="Adobe Gothic Std B" pitchFamily="34" charset="-128"/>
              </a:rPr>
              <a:t>( UCHAR * </a:t>
            </a:r>
            <a:r>
              <a:rPr lang="en-US" altLang="zh-CN" sz="3000" b="1" i="1" dirty="0" err="1">
                <a:latin typeface="Adobe Gothic Std B" pitchFamily="34" charset="-128"/>
                <a:ea typeface="Adobe Gothic Std B" pitchFamily="34" charset="-128"/>
              </a:rPr>
              <a:t>pucRegBuffer</a:t>
            </a:r>
            <a:r>
              <a:rPr lang="en-US" altLang="zh-CN" sz="3000" b="1" i="1" dirty="0">
                <a:latin typeface="Adobe Gothic Std B" pitchFamily="34" charset="-128"/>
                <a:ea typeface="Adobe Gothic Std B" pitchFamily="34" charset="-128"/>
              </a:rPr>
              <a:t>, USHORT </a:t>
            </a:r>
            <a:r>
              <a:rPr lang="en-US" altLang="zh-CN" sz="3000" b="1" i="1" dirty="0" err="1">
                <a:latin typeface="Adobe Gothic Std B" pitchFamily="34" charset="-128"/>
                <a:ea typeface="Adobe Gothic Std B" pitchFamily="34" charset="-128"/>
              </a:rPr>
              <a:t>usAddress</a:t>
            </a:r>
            <a:r>
              <a:rPr lang="en-US" altLang="zh-CN" sz="3000" b="1" i="1" dirty="0">
                <a:latin typeface="Adobe Gothic Std B" pitchFamily="34" charset="-128"/>
                <a:ea typeface="Adobe Gothic Std B" pitchFamily="34" charset="-128"/>
              </a:rPr>
              <a:t>, USHORT </a:t>
            </a:r>
            <a:r>
              <a:rPr lang="en-US" altLang="zh-CN" sz="3000" b="1" i="1" dirty="0" err="1">
                <a:latin typeface="Adobe Gothic Std B" pitchFamily="34" charset="-128"/>
                <a:ea typeface="Adobe Gothic Std B" pitchFamily="34" charset="-128"/>
              </a:rPr>
              <a:t>usNDiscrete</a:t>
            </a:r>
            <a:r>
              <a:rPr lang="en-US" altLang="zh-CN" sz="3000" b="1" i="1" dirty="0">
                <a:latin typeface="Adobe Gothic Std B" pitchFamily="34" charset="-128"/>
                <a:ea typeface="Adobe Gothic Std B" pitchFamily="34" charset="-128"/>
              </a:rPr>
              <a:t> )</a:t>
            </a:r>
            <a:endParaRPr lang="zh-CN" altLang="en-US" sz="3000" b="1" i="1" dirty="0">
              <a:latin typeface="Adobe Gothic Std B" pitchFamily="34" charset="-128"/>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21078347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b="1" dirty="0">
                <a:latin typeface="宋体" panose="02010600030101010101" pitchFamily="2" charset="-122"/>
                <a:ea typeface="宋体" panose="02010600030101010101" pitchFamily="2" charset="-122"/>
              </a:rPr>
              <a:t> </a:t>
            </a:r>
            <a:endParaRPr lang="en-US" altLang="zh-CN" b="1" dirty="0" smtClean="0">
              <a:latin typeface="宋体" panose="02010600030101010101" pitchFamily="2" charset="-122"/>
              <a:ea typeface="宋体" panose="02010600030101010101" pitchFamily="2" charset="-122"/>
            </a:endParaRPr>
          </a:p>
          <a:p>
            <a:pPr marL="68580" indent="0">
              <a:buNone/>
            </a:pPr>
            <a:r>
              <a:rPr lang="en-US" altLang="zh-CN" sz="3000" b="1" dirty="0">
                <a:latin typeface="宋体" panose="02010600030101010101" pitchFamily="2" charset="-122"/>
                <a:ea typeface="宋体" panose="02010600030101010101" pitchFamily="2" charset="-122"/>
              </a:rPr>
              <a:t>	</a:t>
            </a:r>
            <a:r>
              <a:rPr lang="zh-CN" altLang="en-US" sz="3000" b="1" dirty="0" smtClean="0">
                <a:latin typeface="宋体" panose="02010600030101010101" pitchFamily="2" charset="-122"/>
                <a:ea typeface="宋体" panose="02010600030101010101" pitchFamily="2" charset="-122"/>
              </a:rPr>
              <a:t>读</a:t>
            </a:r>
            <a:r>
              <a:rPr lang="zh-CN" altLang="en-US" sz="3000" b="1" dirty="0">
                <a:latin typeface="宋体" panose="02010600030101010101" pitchFamily="2" charset="-122"/>
                <a:ea typeface="宋体" panose="02010600030101010101" pitchFamily="2" charset="-122"/>
              </a:rPr>
              <a:t>离散线圈回函数</a:t>
            </a:r>
            <a:r>
              <a:rPr lang="zh-CN" altLang="en-US" sz="3000" b="1" i="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pucRegBuffer</a:t>
            </a:r>
            <a:r>
              <a:rPr lang="zh-CN" altLang="en-US" sz="3000" b="1" dirty="0">
                <a:latin typeface="宋体" panose="02010600030101010101" pitchFamily="2" charset="-122"/>
                <a:ea typeface="宋体" panose="02010600030101010101" pitchFamily="2" charset="-122"/>
              </a:rPr>
              <a:t>为要添加到协议中的数据，</a:t>
            </a:r>
            <a:r>
              <a:rPr lang="en-US" altLang="zh-CN" sz="3000" b="1" i="1" dirty="0" err="1">
                <a:latin typeface="宋体" panose="02010600030101010101" pitchFamily="2" charset="-122"/>
                <a:ea typeface="宋体" panose="02010600030101010101" pitchFamily="2" charset="-122"/>
              </a:rPr>
              <a:t>usAddress</a:t>
            </a:r>
            <a:r>
              <a:rPr lang="zh-CN" altLang="en-US" sz="3000" b="1" dirty="0">
                <a:latin typeface="宋体" panose="02010600030101010101" pitchFamily="2" charset="-122"/>
                <a:ea typeface="宋体" panose="02010600030101010101" pitchFamily="2" charset="-122"/>
              </a:rPr>
              <a:t>为线圈地址，</a:t>
            </a:r>
            <a:r>
              <a:rPr lang="en-US" altLang="zh-CN" sz="3000" b="1" i="1" dirty="0" err="1">
                <a:latin typeface="宋体" panose="02010600030101010101" pitchFamily="2" charset="-122"/>
                <a:ea typeface="宋体" panose="02010600030101010101" pitchFamily="2" charset="-122"/>
              </a:rPr>
              <a:t>usNDiscrete</a:t>
            </a:r>
            <a:r>
              <a:rPr lang="zh-CN" altLang="en-US" sz="3000" b="1" dirty="0">
                <a:latin typeface="宋体" panose="02010600030101010101" pitchFamily="2" charset="-122"/>
                <a:ea typeface="宋体" panose="02010600030101010101" pitchFamily="2" charset="-122"/>
              </a:rPr>
              <a:t>为要访问线圈的个数。用户应根据要访问的线圈地址</a:t>
            </a:r>
            <a:r>
              <a:rPr lang="en-US" altLang="zh-CN" sz="3000" b="1" i="1" dirty="0" err="1">
                <a:latin typeface="宋体" panose="02010600030101010101" pitchFamily="2" charset="-122"/>
                <a:ea typeface="宋体" panose="02010600030101010101" pitchFamily="2" charset="-122"/>
              </a:rPr>
              <a:t>usAddress</a:t>
            </a:r>
            <a:r>
              <a:rPr lang="zh-CN" altLang="en-US" sz="3000" b="1" dirty="0">
                <a:latin typeface="宋体" panose="02010600030101010101" pitchFamily="2" charset="-122"/>
                <a:ea typeface="宋体" panose="02010600030101010101" pitchFamily="2" charset="-122"/>
              </a:rPr>
              <a:t>将相应线圈的值按顺序添加到</a:t>
            </a:r>
            <a:r>
              <a:rPr lang="en-US" altLang="zh-CN" sz="3000" b="1" i="1" dirty="0" err="1">
                <a:latin typeface="宋体" panose="02010600030101010101" pitchFamily="2" charset="-122"/>
                <a:ea typeface="宋体" panose="02010600030101010101" pitchFamily="2" charset="-122"/>
              </a:rPr>
              <a:t>pucRegBuffer</a:t>
            </a:r>
            <a:r>
              <a:rPr lang="zh-CN" altLang="en-US" sz="3000" b="1" dirty="0">
                <a:latin typeface="宋体" panose="02010600030101010101" pitchFamily="2" charset="-122"/>
                <a:ea typeface="宋体" panose="02010600030101010101" pitchFamily="2" charset="-122"/>
              </a:rPr>
              <a:t>中。</a:t>
            </a:r>
          </a:p>
          <a:p>
            <a:pPr marL="68580" indent="0">
              <a:buNone/>
            </a:pPr>
            <a:endParaRPr lang="zh-CN" altLang="en-US" dirty="0"/>
          </a:p>
        </p:txBody>
      </p:sp>
    </p:spTree>
    <p:extLst>
      <p:ext uri="{BB962C8B-B14F-4D97-AF65-F5344CB8AC3E}">
        <p14:creationId xmlns:p14="http://schemas.microsoft.com/office/powerpoint/2010/main" val="34412391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宋体" panose="02010600030101010101" pitchFamily="2" charset="-122"/>
                <a:ea typeface="宋体" panose="02010600030101010101" pitchFamily="2" charset="-122"/>
              </a:rPr>
              <a:t> 应用层初始化及协议访问</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sz="3000" b="1" dirty="0" smtClean="0">
                <a:latin typeface="宋体" panose="02010600030101010101" pitchFamily="2" charset="-122"/>
                <a:ea typeface="宋体" panose="02010600030101010101" pitchFamily="2" charset="-122"/>
              </a:rPr>
              <a:t> 用户</a:t>
            </a:r>
            <a:r>
              <a:rPr lang="zh-CN" altLang="en-US" sz="3000" b="1" dirty="0">
                <a:latin typeface="宋体" panose="02010600030101010101" pitchFamily="2" charset="-122"/>
                <a:ea typeface="宋体" panose="02010600030101010101" pitchFamily="2" charset="-122"/>
              </a:rPr>
              <a:t>只需在主函数中调用协议初始化代码，及消息处理函数即可。需用户调用的函数有如下几个</a:t>
            </a:r>
            <a:r>
              <a:rPr lang="en-US" altLang="zh-CN" sz="3000" b="1" dirty="0">
                <a:latin typeface="宋体" panose="02010600030101010101" pitchFamily="2" charset="-122"/>
                <a:ea typeface="宋体" panose="02010600030101010101" pitchFamily="2" charset="-122"/>
              </a:rPr>
              <a:t>:</a:t>
            </a:r>
          </a:p>
          <a:p>
            <a:pPr>
              <a:buFont typeface="Wingdings" panose="05000000000000000000" pitchFamily="2" charset="2"/>
              <a:buChar char="Ø"/>
            </a:pPr>
            <a:r>
              <a:rPr lang="en-US" altLang="zh-CN" sz="3000" b="1" i="1" dirty="0"/>
              <a:t>(1) </a:t>
            </a:r>
            <a:r>
              <a:rPr lang="en-US" altLang="zh-CN" sz="3000" b="1" i="1" dirty="0" err="1"/>
              <a:t>eMBErrorCode</a:t>
            </a:r>
            <a:r>
              <a:rPr lang="en-US" altLang="zh-CN" sz="3000" b="1" i="1" dirty="0"/>
              <a:t> </a:t>
            </a:r>
            <a:r>
              <a:rPr lang="en-US" altLang="zh-CN" sz="3000" b="1" i="1" dirty="0" err="1"/>
              <a:t>eMBInit</a:t>
            </a:r>
            <a:r>
              <a:rPr lang="en-US" altLang="zh-CN" sz="3000" b="1" i="1" dirty="0"/>
              <a:t>( </a:t>
            </a:r>
            <a:r>
              <a:rPr lang="en-US" altLang="zh-CN" sz="3000" b="1" i="1" dirty="0" err="1"/>
              <a:t>eMBMode</a:t>
            </a:r>
            <a:r>
              <a:rPr lang="en-US" altLang="zh-CN" sz="3000" b="1" i="1" dirty="0"/>
              <a:t> </a:t>
            </a:r>
            <a:r>
              <a:rPr lang="en-US" altLang="zh-CN" sz="3000" b="1" i="1" dirty="0" err="1"/>
              <a:t>eMode</a:t>
            </a:r>
            <a:r>
              <a:rPr lang="en-US" altLang="zh-CN" sz="3000" b="1" i="1" dirty="0"/>
              <a:t>, UCHAR </a:t>
            </a:r>
            <a:r>
              <a:rPr lang="en-US" altLang="zh-CN" sz="3000" b="1" i="1" dirty="0" err="1"/>
              <a:t>ucSlaveAddress</a:t>
            </a:r>
            <a:r>
              <a:rPr lang="en-US" altLang="zh-CN" sz="3000" b="1" i="1" dirty="0"/>
              <a:t>, UCHAR </a:t>
            </a:r>
            <a:r>
              <a:rPr lang="en-US" altLang="zh-CN" sz="3000" b="1" i="1" dirty="0" err="1"/>
              <a:t>ucPort</a:t>
            </a:r>
            <a:r>
              <a:rPr lang="en-US" altLang="zh-CN" sz="3000" b="1" i="1" dirty="0"/>
              <a:t>, ULONG </a:t>
            </a:r>
            <a:r>
              <a:rPr lang="en-US" altLang="zh-CN" sz="3000" b="1" i="1" dirty="0" err="1"/>
              <a:t>ulBaudRate</a:t>
            </a:r>
            <a:r>
              <a:rPr lang="en-US" altLang="zh-CN" sz="3000" b="1" i="1" dirty="0"/>
              <a:t>, </a:t>
            </a:r>
            <a:r>
              <a:rPr lang="en-US" altLang="zh-CN" sz="3000" b="1" i="1" dirty="0" err="1"/>
              <a:t>eMBParity</a:t>
            </a:r>
            <a:r>
              <a:rPr lang="en-US" altLang="zh-CN" sz="3000" b="1" i="1" dirty="0"/>
              <a:t> </a:t>
            </a:r>
            <a:r>
              <a:rPr lang="en-US" altLang="zh-CN" sz="3000" b="1" i="1" dirty="0" err="1"/>
              <a:t>eParity</a:t>
            </a:r>
            <a:r>
              <a:rPr lang="en-US" altLang="zh-CN" sz="3000" b="1" i="1" dirty="0"/>
              <a:t> )</a:t>
            </a:r>
            <a:endParaRPr lang="zh-CN" altLang="en-US" sz="3000" b="1" i="1" dirty="0">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37206652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sz="3000" b="1" dirty="0" smtClean="0">
                <a:solidFill>
                  <a:schemeClr val="tx1">
                    <a:lumMod val="95000"/>
                    <a:lumOff val="5000"/>
                  </a:schemeClr>
                </a:solidFill>
                <a:latin typeface="宋体" panose="02010600030101010101" pitchFamily="2" charset="-122"/>
                <a:ea typeface="宋体" panose="02010600030101010101" pitchFamily="2" charset="-122"/>
              </a:rPr>
              <a:t>	</a:t>
            </a:r>
          </a:p>
          <a:p>
            <a:pPr marL="68580" indent="0">
              <a:buNone/>
            </a:pPr>
            <a:r>
              <a:rPr lang="en-US" altLang="zh-CN" sz="3000" b="1" dirty="0">
                <a:solidFill>
                  <a:schemeClr val="tx1">
                    <a:lumMod val="95000"/>
                    <a:lumOff val="5000"/>
                  </a:schemeClr>
                </a:solidFill>
                <a:latin typeface="宋体" panose="02010600030101010101" pitchFamily="2" charset="-122"/>
                <a:ea typeface="宋体" panose="02010600030101010101" pitchFamily="2" charset="-122"/>
              </a:rPr>
              <a:t>	</a:t>
            </a:r>
            <a:r>
              <a:rPr lang="zh-CN" altLang="en-US" sz="3000" b="1" dirty="0" smtClean="0">
                <a:solidFill>
                  <a:schemeClr val="tx1">
                    <a:lumMod val="95000"/>
                    <a:lumOff val="5000"/>
                  </a:schemeClr>
                </a:solidFill>
                <a:latin typeface="宋体" panose="02010600030101010101" pitchFamily="2" charset="-122"/>
                <a:ea typeface="宋体" panose="02010600030101010101" pitchFamily="2" charset="-122"/>
              </a:rPr>
              <a:t>协议</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初始化函数。</a:t>
            </a:r>
            <a:r>
              <a:rPr lang="en-US" altLang="zh-CN" sz="3000" b="1" i="1" dirty="0" err="1">
                <a:solidFill>
                  <a:schemeClr val="tx1">
                    <a:lumMod val="95000"/>
                    <a:lumOff val="5000"/>
                  </a:schemeClr>
                </a:solidFill>
                <a:latin typeface="宋体" panose="02010600030101010101" pitchFamily="2" charset="-122"/>
                <a:ea typeface="宋体" panose="02010600030101010101" pitchFamily="2" charset="-122"/>
              </a:rPr>
              <a:t>eMode</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为所要使用的模式，用户可选</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MB_RTU(RTU</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模式</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MB_ASCII(ASCII</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模式</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或</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MB_TCP(TCP</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模式</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a:t>
            </a:r>
            <a:r>
              <a:rPr lang="en-US" altLang="zh-CN" sz="3000" b="1" dirty="0">
                <a:solidFill>
                  <a:schemeClr val="tx1">
                    <a:lumMod val="95000"/>
                    <a:lumOff val="5000"/>
                  </a:schemeClr>
                </a:solidFill>
                <a:latin typeface="宋体" panose="02010600030101010101" pitchFamily="2" charset="-122"/>
                <a:ea typeface="宋体" panose="02010600030101010101" pitchFamily="2" charset="-122"/>
              </a:rPr>
              <a:t>;</a:t>
            </a:r>
            <a:r>
              <a:rPr lang="en-US" altLang="zh-CN" sz="3000" b="1" i="1" dirty="0" err="1">
                <a:solidFill>
                  <a:schemeClr val="tx1">
                    <a:lumMod val="95000"/>
                    <a:lumOff val="5000"/>
                  </a:schemeClr>
                </a:solidFill>
                <a:latin typeface="宋体" panose="02010600030101010101" pitchFamily="2" charset="-122"/>
                <a:ea typeface="宋体" panose="02010600030101010101" pitchFamily="2" charset="-122"/>
              </a:rPr>
              <a:t>ucSlaveAddress</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为从机地址，用户根据需要，取值为</a:t>
            </a:r>
            <a:r>
              <a:rPr lang="en-US" altLang="zh-CN" sz="3000" b="1" dirty="0">
                <a:solidFill>
                  <a:schemeClr val="tx1">
                    <a:lumMod val="95000"/>
                    <a:lumOff val="5000"/>
                  </a:schemeClr>
                </a:solidFill>
                <a:latin typeface="宋体" panose="02010600030101010101" pitchFamily="2" charset="-122"/>
                <a:ea typeface="宋体" panose="02010600030101010101" pitchFamily="2" charset="-122"/>
              </a:rPr>
              <a:t>1~247</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a:t>
            </a:r>
            <a:r>
              <a:rPr lang="en-US" altLang="zh-CN" sz="3000" b="1" dirty="0">
                <a:solidFill>
                  <a:schemeClr val="tx1">
                    <a:lumMod val="95000"/>
                    <a:lumOff val="5000"/>
                  </a:schemeClr>
                </a:solidFill>
                <a:latin typeface="宋体" panose="02010600030101010101" pitchFamily="2" charset="-122"/>
                <a:ea typeface="宋体" panose="02010600030101010101" pitchFamily="2" charset="-122"/>
              </a:rPr>
              <a:t>0</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为广播地址，</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248~255</a:t>
            </a:r>
            <a:r>
              <a:rPr lang="zh-CN" altLang="en-US" sz="3000" b="1" dirty="0">
                <a:solidFill>
                  <a:schemeClr val="tx1">
                    <a:lumMod val="95000"/>
                    <a:lumOff val="5000"/>
                  </a:schemeClr>
                </a:solidFill>
                <a:latin typeface="宋体" panose="02010600030101010101" pitchFamily="2" charset="-122"/>
                <a:ea typeface="宋体" panose="02010600030101010101" pitchFamily="2" charset="-122"/>
              </a:rPr>
              <a:t>协议保留</a:t>
            </a:r>
            <a:r>
              <a:rPr lang="en-US" altLang="zh-CN" sz="3000" b="1" i="1" dirty="0">
                <a:solidFill>
                  <a:schemeClr val="tx1">
                    <a:lumMod val="95000"/>
                    <a:lumOff val="5000"/>
                  </a:schemeClr>
                </a:solidFill>
                <a:latin typeface="宋体" panose="02010600030101010101" pitchFamily="2" charset="-122"/>
                <a:ea typeface="宋体" panose="02010600030101010101" pitchFamily="2" charset="-122"/>
              </a:rPr>
              <a:t>)</a:t>
            </a:r>
            <a:r>
              <a:rPr lang="en-US" altLang="zh-CN" sz="3000" b="1" dirty="0">
                <a:solidFill>
                  <a:schemeClr val="tx1">
                    <a:lumMod val="95000"/>
                    <a:lumOff val="5000"/>
                  </a:schemeClr>
                </a:solidFill>
                <a:latin typeface="宋体" panose="02010600030101010101" pitchFamily="2" charset="-122"/>
                <a:ea typeface="宋体" panose="02010600030101010101" pitchFamily="2" charset="-122"/>
              </a:rPr>
              <a:t>;</a:t>
            </a:r>
            <a:endParaRPr lang="zh-CN" altLang="en-US" sz="3000" b="1" dirty="0">
              <a:solidFill>
                <a:schemeClr val="tx1">
                  <a:lumMod val="95000"/>
                  <a:lumOff val="5000"/>
                </a:schemeClr>
              </a:solidFill>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1999187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136904" cy="6120680"/>
          </a:xfrm>
        </p:spPr>
        <p:txBody>
          <a:bodyPr/>
          <a:lstStyle/>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11127"/>
            <a:ext cx="7992888"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592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endParaRPr lang="en-US" altLang="zh-CN" sz="3000" b="1" i="1" dirty="0" smtClean="0">
              <a:latin typeface="宋体" panose="02010600030101010101" pitchFamily="2" charset="-122"/>
              <a:ea typeface="宋体" panose="02010600030101010101" pitchFamily="2" charset="-122"/>
            </a:endParaRPr>
          </a:p>
          <a:p>
            <a:r>
              <a:rPr lang="en-US" altLang="zh-CN" sz="3000" b="1" i="1" dirty="0" err="1" smtClean="0">
                <a:latin typeface="宋体" panose="02010600030101010101" pitchFamily="2" charset="-122"/>
                <a:ea typeface="宋体" panose="02010600030101010101" pitchFamily="2" charset="-122"/>
              </a:rPr>
              <a:t>ulBaudRate</a:t>
            </a:r>
            <a:r>
              <a:rPr lang="zh-CN" altLang="en-US" sz="3000" b="1" dirty="0">
                <a:latin typeface="宋体" panose="02010600030101010101" pitchFamily="2" charset="-122"/>
                <a:ea typeface="宋体" panose="02010600030101010101" pitchFamily="2" charset="-122"/>
              </a:rPr>
              <a:t>为通信波特率，用户根据需要选用，但务必使主机能支持此波特率</a:t>
            </a:r>
            <a:r>
              <a:rPr lang="en-US" altLang="zh-CN" sz="3000" b="1" dirty="0">
                <a:latin typeface="宋体" panose="02010600030101010101" pitchFamily="2" charset="-122"/>
                <a:ea typeface="宋体" panose="02010600030101010101" pitchFamily="2" charset="-122"/>
              </a:rPr>
              <a:t>;</a:t>
            </a:r>
            <a:r>
              <a:rPr lang="en-US" altLang="zh-CN" sz="3000" b="1" i="1" dirty="0" err="1">
                <a:latin typeface="宋体" panose="02010600030101010101" pitchFamily="2" charset="-122"/>
                <a:ea typeface="宋体" panose="02010600030101010101" pitchFamily="2" charset="-122"/>
              </a:rPr>
              <a:t>eParity</a:t>
            </a:r>
            <a:r>
              <a:rPr lang="zh-CN" altLang="en-US" sz="3000" b="1" dirty="0">
                <a:latin typeface="宋体" panose="02010600030101010101" pitchFamily="2" charset="-122"/>
                <a:ea typeface="宋体" panose="02010600030101010101" pitchFamily="2" charset="-122"/>
              </a:rPr>
              <a:t>为校验方式，用户根据需要选用，但务必使主机能支持此校验方式。</a:t>
            </a:r>
            <a:endParaRPr lang="en-US" altLang="zh-CN" sz="3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3000" b="1" i="1" dirty="0">
                <a:latin typeface="Adobe Gothic Std B" pitchFamily="34" charset="-128"/>
                <a:ea typeface="Adobe Gothic Std B" pitchFamily="34" charset="-128"/>
              </a:rPr>
              <a:t>(2) </a:t>
            </a:r>
            <a:r>
              <a:rPr lang="en-US" altLang="zh-CN" sz="3000" b="1" i="1" dirty="0" err="1">
                <a:latin typeface="Adobe Gothic Std B" pitchFamily="34" charset="-128"/>
                <a:ea typeface="Adobe Gothic Std B" pitchFamily="34" charset="-128"/>
              </a:rPr>
              <a:t>eMBErrorCode</a:t>
            </a:r>
            <a:r>
              <a:rPr lang="en-US" altLang="zh-CN" sz="3000" b="1" i="1" dirty="0">
                <a:latin typeface="Adobe Gothic Std B" pitchFamily="34" charset="-128"/>
                <a:ea typeface="Adobe Gothic Std B" pitchFamily="34" charset="-128"/>
              </a:rPr>
              <a:t> </a:t>
            </a:r>
            <a:r>
              <a:rPr lang="en-US" altLang="zh-CN" sz="3000" b="1" i="1" dirty="0" err="1">
                <a:latin typeface="Adobe Gothic Std B" pitchFamily="34" charset="-128"/>
                <a:ea typeface="Adobe Gothic Std B" pitchFamily="34" charset="-128"/>
              </a:rPr>
              <a:t>eMBSetSlaveID</a:t>
            </a:r>
            <a:r>
              <a:rPr lang="en-US" altLang="zh-CN" sz="3000" b="1" i="1" dirty="0">
                <a:latin typeface="Adobe Gothic Std B" pitchFamily="34" charset="-128"/>
                <a:ea typeface="Adobe Gothic Std B" pitchFamily="34" charset="-128"/>
              </a:rPr>
              <a:t>( UCHAR </a:t>
            </a:r>
            <a:r>
              <a:rPr lang="en-US" altLang="zh-CN" sz="3000" b="1" i="1" dirty="0" err="1">
                <a:latin typeface="Adobe Gothic Std B" pitchFamily="34" charset="-128"/>
                <a:ea typeface="Adobe Gothic Std B" pitchFamily="34" charset="-128"/>
              </a:rPr>
              <a:t>ucSlaveID</a:t>
            </a:r>
            <a:r>
              <a:rPr lang="en-US" altLang="zh-CN" sz="3000" b="1" i="1" dirty="0">
                <a:latin typeface="Adobe Gothic Std B" pitchFamily="34" charset="-128"/>
                <a:ea typeface="Adobe Gothic Std B" pitchFamily="34" charset="-128"/>
              </a:rPr>
              <a:t>, BOOL </a:t>
            </a:r>
            <a:r>
              <a:rPr lang="en-US" altLang="zh-CN" sz="3000" b="1" i="1" dirty="0" err="1">
                <a:latin typeface="Adobe Gothic Std B" pitchFamily="34" charset="-128"/>
                <a:ea typeface="Adobe Gothic Std B" pitchFamily="34" charset="-128"/>
              </a:rPr>
              <a:t>xIsRunning</a:t>
            </a:r>
            <a:r>
              <a:rPr lang="en-US" altLang="zh-CN" sz="3000" b="1" i="1" dirty="0">
                <a:latin typeface="Adobe Gothic Std B" pitchFamily="34" charset="-128"/>
                <a:ea typeface="Adobe Gothic Std B" pitchFamily="34" charset="-128"/>
              </a:rPr>
              <a:t>, UCHAR </a:t>
            </a:r>
            <a:r>
              <a:rPr lang="en-US" altLang="zh-CN" sz="3000" b="1" i="1" dirty="0" err="1">
                <a:latin typeface="Adobe Gothic Std B" pitchFamily="34" charset="-128"/>
                <a:ea typeface="Adobe Gothic Std B" pitchFamily="34" charset="-128"/>
              </a:rPr>
              <a:t>const</a:t>
            </a:r>
            <a:r>
              <a:rPr lang="en-US" altLang="zh-CN" sz="3000" b="1" i="1" dirty="0">
                <a:latin typeface="Adobe Gothic Std B" pitchFamily="34" charset="-128"/>
                <a:ea typeface="Adobe Gothic Std B" pitchFamily="34" charset="-128"/>
              </a:rPr>
              <a:t> *</a:t>
            </a:r>
            <a:r>
              <a:rPr lang="en-US" altLang="zh-CN" sz="3000" b="1" i="1" dirty="0" err="1">
                <a:latin typeface="Adobe Gothic Std B" pitchFamily="34" charset="-128"/>
                <a:ea typeface="Adobe Gothic Std B" pitchFamily="34" charset="-128"/>
              </a:rPr>
              <a:t>pucAdditional</a:t>
            </a:r>
            <a:r>
              <a:rPr lang="en-US" altLang="zh-CN" sz="3000" b="1" i="1" dirty="0">
                <a:latin typeface="Adobe Gothic Std B" pitchFamily="34" charset="-128"/>
                <a:ea typeface="Adobe Gothic Std B" pitchFamily="34" charset="-128"/>
              </a:rPr>
              <a:t>, USHORT </a:t>
            </a:r>
            <a:r>
              <a:rPr lang="en-US" altLang="zh-CN" sz="3000" b="1" i="1" dirty="0" err="1">
                <a:latin typeface="Adobe Gothic Std B" pitchFamily="34" charset="-128"/>
                <a:ea typeface="Adobe Gothic Std B" pitchFamily="34" charset="-128"/>
              </a:rPr>
              <a:t>usAdditionalLen</a:t>
            </a:r>
            <a:r>
              <a:rPr lang="en-US" altLang="zh-CN" sz="3000" b="1" i="1" dirty="0">
                <a:latin typeface="Adobe Gothic Std B" pitchFamily="34" charset="-128"/>
                <a:ea typeface="Adobe Gothic Std B" pitchFamily="34" charset="-128"/>
              </a:rPr>
              <a:t> )</a:t>
            </a:r>
            <a:endParaRPr lang="zh-CN" altLang="en-US" sz="3000" b="1" i="1" dirty="0">
              <a:latin typeface="Adobe Gothic Std B" pitchFamily="34" charset="-128"/>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15239316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endParaRPr lang="en-US" altLang="zh-CN" sz="3000" b="1" dirty="0" smtClean="0">
              <a:latin typeface="宋体" panose="02010600030101010101" pitchFamily="2" charset="-122"/>
              <a:ea typeface="宋体" panose="02010600030101010101" pitchFamily="2" charset="-122"/>
            </a:endParaRPr>
          </a:p>
          <a:p>
            <a:pPr marL="68580" indent="0">
              <a:buNone/>
            </a:pPr>
            <a:r>
              <a:rPr lang="en-US" altLang="zh-CN" sz="3000" b="1" dirty="0">
                <a:latin typeface="宋体" panose="02010600030101010101" pitchFamily="2" charset="-122"/>
                <a:ea typeface="宋体" panose="02010600030101010101" pitchFamily="2" charset="-122"/>
              </a:rPr>
              <a:t>	</a:t>
            </a:r>
            <a:r>
              <a:rPr lang="zh-CN" altLang="en-US" sz="3000" b="1" dirty="0" smtClean="0">
                <a:latin typeface="宋体" panose="02010600030101010101" pitchFamily="2" charset="-122"/>
                <a:ea typeface="宋体" panose="02010600030101010101" pitchFamily="2" charset="-122"/>
              </a:rPr>
              <a:t>从机</a:t>
            </a:r>
            <a:r>
              <a:rPr lang="en-US" altLang="zh-CN" sz="3000" b="1" i="1" dirty="0" smtClean="0">
                <a:latin typeface="宋体" panose="02010600030101010101" pitchFamily="2" charset="-122"/>
                <a:ea typeface="宋体" panose="02010600030101010101" pitchFamily="2" charset="-122"/>
              </a:rPr>
              <a:t>ID</a:t>
            </a:r>
            <a:r>
              <a:rPr lang="zh-CN" altLang="en-US" sz="3000" b="1" dirty="0" smtClean="0">
                <a:latin typeface="宋体" panose="02010600030101010101" pitchFamily="2" charset="-122"/>
                <a:ea typeface="宋体" panose="02010600030101010101" pitchFamily="2" charset="-122"/>
              </a:rPr>
              <a:t>设置函数。注意，</a:t>
            </a:r>
            <a:r>
              <a:rPr lang="en-US" altLang="zh-CN" sz="3000" b="1" i="1" dirty="0" smtClean="0">
                <a:latin typeface="宋体" panose="02010600030101010101" pitchFamily="2" charset="-122"/>
                <a:ea typeface="宋体" panose="02010600030101010101" pitchFamily="2" charset="-122"/>
              </a:rPr>
              <a:t>ID</a:t>
            </a:r>
            <a:r>
              <a:rPr lang="zh-CN" altLang="en-US" sz="3000" b="1" dirty="0" smtClean="0">
                <a:latin typeface="宋体" panose="02010600030101010101" pitchFamily="2" charset="-122"/>
                <a:ea typeface="宋体" panose="02010600030101010101" pitchFamily="2" charset="-122"/>
              </a:rPr>
              <a:t>表示的是设备的类型，不同于</a:t>
            </a:r>
            <a:r>
              <a:rPr lang="en-US" altLang="zh-CN" sz="3000" b="1" i="1" dirty="0" err="1" smtClean="0">
                <a:latin typeface="宋体" panose="02010600030101010101" pitchFamily="2" charset="-122"/>
                <a:ea typeface="宋体" panose="02010600030101010101" pitchFamily="2" charset="-122"/>
              </a:rPr>
              <a:t>ucSlaveAddress</a:t>
            </a:r>
            <a:r>
              <a:rPr lang="en-US" altLang="zh-CN" sz="3000" b="1" dirty="0" smtClean="0">
                <a:latin typeface="宋体" panose="02010600030101010101" pitchFamily="2" charset="-122"/>
                <a:ea typeface="宋体" panose="02010600030101010101" pitchFamily="2" charset="-122"/>
              </a:rPr>
              <a:t>(</a:t>
            </a:r>
            <a:r>
              <a:rPr lang="zh-CN" altLang="en-US" sz="3000" b="1" dirty="0" smtClean="0">
                <a:latin typeface="宋体" panose="02010600030101010101" pitchFamily="2" charset="-122"/>
                <a:ea typeface="宋体" panose="02010600030101010101" pitchFamily="2" charset="-122"/>
              </a:rPr>
              <a:t>从机地址</a:t>
            </a:r>
            <a:r>
              <a:rPr lang="en-US" altLang="zh-CN" sz="3000" b="1" dirty="0" smtClean="0">
                <a:latin typeface="宋体" panose="02010600030101010101" pitchFamily="2" charset="-122"/>
                <a:ea typeface="宋体" panose="02010600030101010101" pitchFamily="2" charset="-122"/>
              </a:rPr>
              <a:t>)</a:t>
            </a:r>
            <a:r>
              <a:rPr lang="zh-CN" altLang="en-US" sz="3000" b="1" dirty="0" smtClean="0">
                <a:latin typeface="宋体" panose="02010600030101010101" pitchFamily="2" charset="-122"/>
                <a:ea typeface="宋体" panose="02010600030101010101" pitchFamily="2" charset="-122"/>
              </a:rPr>
              <a:t>。对同一通讯系统中，可以有相同的</a:t>
            </a:r>
            <a:r>
              <a:rPr lang="en-US" altLang="zh-CN" sz="3000" b="1" i="1" dirty="0" err="1" smtClean="0">
                <a:latin typeface="宋体" panose="02010600030101010101" pitchFamily="2" charset="-122"/>
                <a:ea typeface="宋体" panose="02010600030101010101" pitchFamily="2" charset="-122"/>
              </a:rPr>
              <a:t>ucSlaveID</a:t>
            </a:r>
            <a:r>
              <a:rPr lang="zh-CN" altLang="en-US" sz="3000" b="1" dirty="0" smtClean="0">
                <a:latin typeface="宋体" panose="02010600030101010101" pitchFamily="2" charset="-122"/>
                <a:ea typeface="宋体" panose="02010600030101010101" pitchFamily="2" charset="-122"/>
              </a:rPr>
              <a:t>，但不可以有相同的</a:t>
            </a:r>
            <a:r>
              <a:rPr lang="en-US" altLang="zh-CN" sz="3000" b="1" i="1" dirty="0" err="1" smtClean="0">
                <a:latin typeface="宋体" panose="02010600030101010101" pitchFamily="2" charset="-122"/>
                <a:ea typeface="宋体" panose="02010600030101010101" pitchFamily="2" charset="-122"/>
              </a:rPr>
              <a:t>ucSlaveAddress</a:t>
            </a:r>
            <a:r>
              <a:rPr lang="zh-CN" altLang="en-US" sz="3000" b="1" dirty="0" smtClean="0">
                <a:latin typeface="宋体" panose="02010600030101010101" pitchFamily="2" charset="-122"/>
                <a:ea typeface="宋体" panose="02010600030101010101" pitchFamily="2" charset="-122"/>
              </a:rPr>
              <a:t>。</a:t>
            </a:r>
            <a:r>
              <a:rPr lang="en-US" altLang="zh-CN" sz="3000" b="1" i="1" dirty="0" err="1" smtClean="0">
                <a:latin typeface="宋体" panose="02010600030101010101" pitchFamily="2" charset="-122"/>
                <a:ea typeface="宋体" panose="02010600030101010101" pitchFamily="2" charset="-122"/>
              </a:rPr>
              <a:t>ucSlaveID</a:t>
            </a:r>
            <a:r>
              <a:rPr lang="zh-CN" altLang="en-US" sz="3000" b="1" dirty="0" smtClean="0">
                <a:latin typeface="宋体" panose="02010600030101010101" pitchFamily="2" charset="-122"/>
                <a:ea typeface="宋体" panose="02010600030101010101" pitchFamily="2" charset="-122"/>
              </a:rPr>
              <a:t>为一字节的设备</a:t>
            </a:r>
            <a:r>
              <a:rPr lang="en-US" altLang="zh-CN" sz="3000" b="1" i="1" dirty="0" smtClean="0">
                <a:latin typeface="宋体" panose="02010600030101010101" pitchFamily="2" charset="-122"/>
                <a:ea typeface="宋体" panose="02010600030101010101" pitchFamily="2" charset="-122"/>
              </a:rPr>
              <a:t>ID</a:t>
            </a:r>
            <a:r>
              <a:rPr lang="zh-CN" altLang="en-US" sz="3000" b="1" dirty="0" smtClean="0">
                <a:latin typeface="宋体" panose="02010600030101010101" pitchFamily="2" charset="-122"/>
                <a:ea typeface="宋体" panose="02010600030101010101" pitchFamily="2" charset="-122"/>
              </a:rPr>
              <a:t>号</a:t>
            </a:r>
            <a:r>
              <a:rPr lang="en-US" altLang="zh-CN" sz="3000" b="1" dirty="0" smtClean="0">
                <a:latin typeface="宋体" panose="02010600030101010101" pitchFamily="2" charset="-122"/>
                <a:ea typeface="宋体" panose="02010600030101010101" pitchFamily="2" charset="-122"/>
              </a:rPr>
              <a:t>;</a:t>
            </a:r>
            <a:r>
              <a:rPr lang="en-US" altLang="zh-CN" sz="3000" b="1" i="1" dirty="0" err="1" smtClean="0">
                <a:latin typeface="宋体" panose="02010600030101010101" pitchFamily="2" charset="-122"/>
                <a:ea typeface="宋体" panose="02010600030101010101" pitchFamily="2" charset="-122"/>
              </a:rPr>
              <a:t>xIsRunning</a:t>
            </a:r>
            <a:r>
              <a:rPr lang="zh-CN" altLang="en-US" sz="3000" b="1" dirty="0" smtClean="0">
                <a:latin typeface="宋体" panose="02010600030101010101" pitchFamily="2" charset="-122"/>
                <a:ea typeface="宋体" panose="02010600030101010101" pitchFamily="2" charset="-122"/>
              </a:rPr>
              <a:t>为设备的运行状态，</a:t>
            </a:r>
            <a:r>
              <a:rPr lang="en-US" altLang="zh-CN" sz="3000" b="1" i="1" dirty="0" smtClean="0">
                <a:latin typeface="宋体" panose="02010600030101010101" pitchFamily="2" charset="-122"/>
                <a:ea typeface="宋体" panose="02010600030101010101" pitchFamily="2" charset="-122"/>
              </a:rPr>
              <a:t>0xFF</a:t>
            </a:r>
            <a:r>
              <a:rPr lang="zh-CN" altLang="en-US" sz="3000" b="1" dirty="0" smtClean="0">
                <a:latin typeface="宋体" panose="02010600030101010101" pitchFamily="2" charset="-122"/>
                <a:ea typeface="宋体" panose="02010600030101010101" pitchFamily="2" charset="-122"/>
              </a:rPr>
              <a:t>为运行，</a:t>
            </a:r>
            <a:r>
              <a:rPr lang="en-US" altLang="zh-CN" sz="3000" b="1" i="1" dirty="0" smtClean="0">
                <a:latin typeface="宋体" panose="02010600030101010101" pitchFamily="2" charset="-122"/>
                <a:ea typeface="宋体" panose="02010600030101010101" pitchFamily="2" charset="-122"/>
              </a:rPr>
              <a:t>0x00</a:t>
            </a:r>
            <a:r>
              <a:rPr lang="zh-CN" altLang="en-US" sz="3000" b="1" dirty="0" smtClean="0">
                <a:latin typeface="宋体" panose="02010600030101010101" pitchFamily="2" charset="-122"/>
                <a:ea typeface="宋体" panose="02010600030101010101" pitchFamily="2" charset="-122"/>
              </a:rPr>
              <a:t>为停止</a:t>
            </a:r>
            <a:r>
              <a:rPr lang="en-US" altLang="zh-CN" sz="3000" b="1" dirty="0" smtClean="0">
                <a:latin typeface="宋体" panose="02010600030101010101" pitchFamily="2" charset="-122"/>
                <a:ea typeface="宋体" panose="02010600030101010101" pitchFamily="2" charset="-122"/>
              </a:rPr>
              <a:t>;</a:t>
            </a:r>
            <a:endParaRPr lang="zh-CN" altLang="en-US" sz="3000" b="1" dirty="0" smtClean="0">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6726693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sz="3000" b="1" i="1" dirty="0" smtClean="0">
                <a:latin typeface="宋体" panose="02010600030101010101" pitchFamily="2" charset="-122"/>
                <a:ea typeface="宋体" panose="02010600030101010101" pitchFamily="2" charset="-122"/>
              </a:rPr>
              <a:t>	</a:t>
            </a:r>
          </a:p>
          <a:p>
            <a:pPr marL="68580" indent="0">
              <a:buNone/>
            </a:pPr>
            <a:r>
              <a:rPr lang="en-US" altLang="zh-CN" sz="3000" b="1" i="1" dirty="0">
                <a:latin typeface="宋体" panose="02010600030101010101" pitchFamily="2" charset="-122"/>
                <a:ea typeface="宋体" panose="02010600030101010101" pitchFamily="2" charset="-122"/>
              </a:rPr>
              <a:t>	</a:t>
            </a:r>
            <a:r>
              <a:rPr lang="en-US" altLang="zh-CN" sz="3000" b="1" i="1" dirty="0" smtClean="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pucAdditional</a:t>
            </a:r>
            <a:r>
              <a:rPr lang="zh-CN" altLang="en-US" sz="3000" b="1" dirty="0">
                <a:latin typeface="宋体" panose="02010600030101010101" pitchFamily="2" charset="-122"/>
                <a:ea typeface="宋体" panose="02010600030101010101" pitchFamily="2" charset="-122"/>
              </a:rPr>
              <a:t>为设备的附加描述，根据需要添加</a:t>
            </a:r>
            <a:r>
              <a:rPr lang="en-US" altLang="zh-CN" sz="3000" b="1" dirty="0">
                <a:latin typeface="宋体" panose="02010600030101010101" pitchFamily="2" charset="-122"/>
                <a:ea typeface="宋体" panose="02010600030101010101" pitchFamily="2" charset="-122"/>
              </a:rPr>
              <a:t>;</a:t>
            </a:r>
            <a:r>
              <a:rPr lang="en-US" altLang="zh-CN" sz="3000" b="1" i="1" dirty="0" err="1">
                <a:latin typeface="宋体" panose="02010600030101010101" pitchFamily="2" charset="-122"/>
                <a:ea typeface="宋体" panose="02010600030101010101" pitchFamily="2" charset="-122"/>
              </a:rPr>
              <a:t>usAdditionalLen</a:t>
            </a:r>
            <a:r>
              <a:rPr lang="zh-CN" altLang="en-US" sz="3000" b="1" dirty="0">
                <a:latin typeface="宋体" panose="02010600030101010101" pitchFamily="2" charset="-122"/>
                <a:ea typeface="宋体" panose="02010600030101010101" pitchFamily="2" charset="-122"/>
              </a:rPr>
              <a:t>为附加描述的长度</a:t>
            </a:r>
            <a:r>
              <a:rPr lang="en-US" altLang="zh-CN" sz="3000" b="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按字节计算</a:t>
            </a:r>
            <a:r>
              <a:rPr lang="en-US" altLang="zh-CN" sz="3000" b="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。此函数不是必须调用的。但当一个</a:t>
            </a:r>
            <a:r>
              <a:rPr lang="en-US" altLang="zh-CN" sz="3000" b="1" i="1" dirty="0">
                <a:latin typeface="宋体" panose="02010600030101010101" pitchFamily="2" charset="-122"/>
                <a:ea typeface="宋体" panose="02010600030101010101" pitchFamily="2" charset="-122"/>
              </a:rPr>
              <a:t>Modbus</a:t>
            </a:r>
            <a:r>
              <a:rPr lang="zh-CN" altLang="en-US" sz="3000" b="1" dirty="0">
                <a:latin typeface="宋体" panose="02010600030101010101" pitchFamily="2" charset="-122"/>
                <a:ea typeface="宋体" panose="02010600030101010101" pitchFamily="2" charset="-122"/>
              </a:rPr>
              <a:t>通讯系统中有不同种设备时，应调用此函数添加对应设备的描述。</a:t>
            </a:r>
          </a:p>
          <a:p>
            <a:pPr marL="68580" indent="0">
              <a:buNone/>
            </a:pPr>
            <a:endParaRPr lang="zh-CN" altLang="en-US" dirty="0"/>
          </a:p>
        </p:txBody>
      </p:sp>
    </p:spTree>
    <p:extLst>
      <p:ext uri="{BB962C8B-B14F-4D97-AF65-F5344CB8AC3E}">
        <p14:creationId xmlns:p14="http://schemas.microsoft.com/office/powerpoint/2010/main" val="35080390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Font typeface="Wingdings" panose="05000000000000000000" pitchFamily="2" charset="2"/>
              <a:buChar char="Ø"/>
            </a:pPr>
            <a:endParaRPr lang="en-US" altLang="zh-CN" sz="3000" dirty="0" smtClean="0">
              <a:latin typeface="Adobe Gothic Std B" pitchFamily="34" charset="-128"/>
              <a:ea typeface="Adobe Gothic Std B" pitchFamily="34" charset="-128"/>
            </a:endParaRPr>
          </a:p>
          <a:p>
            <a:pPr>
              <a:buFont typeface="Wingdings" panose="05000000000000000000" pitchFamily="2" charset="2"/>
              <a:buChar char="Ø"/>
            </a:pPr>
            <a:r>
              <a:rPr lang="en-US" altLang="zh-CN" sz="3000" dirty="0" smtClean="0">
                <a:latin typeface="Adobe Gothic Std B" pitchFamily="34" charset="-128"/>
                <a:ea typeface="Adobe Gothic Std B" pitchFamily="34" charset="-128"/>
              </a:rPr>
              <a:t>(</a:t>
            </a:r>
            <a:r>
              <a:rPr lang="en-US" altLang="zh-CN" sz="3000" dirty="0">
                <a:latin typeface="Adobe Gothic Std B" pitchFamily="34" charset="-128"/>
                <a:ea typeface="Adobe Gothic Std B" pitchFamily="34" charset="-128"/>
              </a:rPr>
              <a:t>3) </a:t>
            </a:r>
            <a:r>
              <a:rPr lang="en-US" altLang="zh-CN" sz="3000" dirty="0" err="1">
                <a:latin typeface="Adobe Gothic Std B" pitchFamily="34" charset="-128"/>
                <a:ea typeface="Adobe Gothic Std B" pitchFamily="34" charset="-128"/>
              </a:rPr>
              <a:t>eMBErrorCode</a:t>
            </a:r>
            <a:r>
              <a:rPr lang="en-US" altLang="zh-CN" sz="3000" dirty="0">
                <a:latin typeface="Adobe Gothic Std B" pitchFamily="34" charset="-128"/>
                <a:ea typeface="Adobe Gothic Std B" pitchFamily="34" charset="-128"/>
              </a:rPr>
              <a:t> </a:t>
            </a:r>
            <a:r>
              <a:rPr lang="en-US" altLang="zh-CN" sz="3000" dirty="0" err="1">
                <a:latin typeface="Adobe Gothic Std B" pitchFamily="34" charset="-128"/>
                <a:ea typeface="Adobe Gothic Std B" pitchFamily="34" charset="-128"/>
              </a:rPr>
              <a:t>eMBPoll</a:t>
            </a:r>
            <a:r>
              <a:rPr lang="en-US" altLang="zh-CN" sz="3000" dirty="0">
                <a:latin typeface="Adobe Gothic Std B" pitchFamily="34" charset="-128"/>
                <a:ea typeface="Adobe Gothic Std B" pitchFamily="34" charset="-128"/>
              </a:rPr>
              <a:t>( void )</a:t>
            </a:r>
          </a:p>
          <a:p>
            <a:r>
              <a:rPr lang="zh-CN" altLang="en-US" sz="3000" b="1" dirty="0">
                <a:latin typeface="宋体" panose="02010600030101010101" pitchFamily="2" charset="-122"/>
                <a:ea typeface="宋体" panose="02010600030101010101" pitchFamily="2" charset="-122"/>
              </a:rPr>
              <a:t>轮询事件查询处理函数。用户需在主循环中调用此函数。对于使用操作系统的程序，应单独创建一个任务，使操作系统能周期调用此函数。</a:t>
            </a:r>
          </a:p>
          <a:p>
            <a:pPr marL="68580" indent="0">
              <a:buNone/>
            </a:pPr>
            <a:endParaRPr lang="zh-CN" altLang="en-US" dirty="0"/>
          </a:p>
        </p:txBody>
      </p:sp>
    </p:spTree>
    <p:extLst>
      <p:ext uri="{BB962C8B-B14F-4D97-AF65-F5344CB8AC3E}">
        <p14:creationId xmlns:p14="http://schemas.microsoft.com/office/powerpoint/2010/main" val="24050673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第四部分</a:t>
            </a:r>
            <a:endParaRPr lang="zh-CN" altLang="en-US" dirty="0"/>
          </a:p>
        </p:txBody>
      </p:sp>
      <p:sp>
        <p:nvSpPr>
          <p:cNvPr id="3" name="内容占位符 2"/>
          <p:cNvSpPr>
            <a:spLocks noGrp="1"/>
          </p:cNvSpPr>
          <p:nvPr>
            <p:ph idx="1"/>
          </p:nvPr>
        </p:nvSpPr>
        <p:spPr/>
        <p:txBody>
          <a:bodyPr>
            <a:normAutofit/>
          </a:bodyPr>
          <a:lstStyle/>
          <a:p>
            <a:pPr marL="68580" indent="0">
              <a:buNone/>
            </a:pPr>
            <a:endParaRPr lang="en-US" altLang="zh-CN" sz="4000" dirty="0" smtClean="0">
              <a:solidFill>
                <a:schemeClr val="tx1"/>
              </a:solidFill>
              <a:latin typeface="宋体" panose="02010600030101010101" pitchFamily="2" charset="-122"/>
              <a:ea typeface="宋体" panose="02010600030101010101" pitchFamily="2" charset="-122"/>
            </a:endParaRPr>
          </a:p>
          <a:p>
            <a:pPr marL="68580" indent="0">
              <a:buNone/>
            </a:pPr>
            <a:endParaRPr lang="en-US" altLang="zh-CN" sz="4000" dirty="0">
              <a:solidFill>
                <a:schemeClr val="tx1"/>
              </a:solidFill>
              <a:latin typeface="宋体" panose="02010600030101010101" pitchFamily="2" charset="-122"/>
              <a:ea typeface="宋体" panose="02010600030101010101" pitchFamily="2" charset="-122"/>
            </a:endParaRPr>
          </a:p>
          <a:p>
            <a:pPr marL="68580" indent="0">
              <a:buNone/>
            </a:pPr>
            <a:r>
              <a:rPr lang="en-US" altLang="zh-CN" sz="4000" dirty="0" smtClean="0">
                <a:solidFill>
                  <a:schemeClr val="tx1"/>
                </a:solidFill>
                <a:latin typeface="宋体" panose="02010600030101010101" pitchFamily="2" charset="-122"/>
                <a:ea typeface="宋体" panose="02010600030101010101" pitchFamily="2" charset="-122"/>
              </a:rPr>
              <a:t>    STM32 </a:t>
            </a:r>
            <a:r>
              <a:rPr lang="en-US" altLang="zh-CN" sz="4000" dirty="0">
                <a:solidFill>
                  <a:schemeClr val="tx1"/>
                </a:solidFill>
                <a:latin typeface="宋体" panose="02010600030101010101" pitchFamily="2" charset="-122"/>
                <a:ea typeface="宋体" panose="02010600030101010101" pitchFamily="2" charset="-122"/>
              </a:rPr>
              <a:t>RS485 </a:t>
            </a:r>
            <a:r>
              <a:rPr lang="zh-CN" altLang="en-US" sz="4000" dirty="0">
                <a:solidFill>
                  <a:schemeClr val="tx1"/>
                </a:solidFill>
                <a:latin typeface="宋体" panose="02010600030101010101" pitchFamily="2" charset="-122"/>
                <a:ea typeface="宋体" panose="02010600030101010101" pitchFamily="2" charset="-122"/>
              </a:rPr>
              <a:t>串口通讯</a:t>
            </a:r>
            <a:endParaRPr lang="zh-CN" altLang="en-US" sz="4000" dirty="0"/>
          </a:p>
        </p:txBody>
      </p:sp>
    </p:spTree>
    <p:extLst>
      <p:ext uri="{BB962C8B-B14F-4D97-AF65-F5344CB8AC3E}">
        <p14:creationId xmlns:p14="http://schemas.microsoft.com/office/powerpoint/2010/main" val="38964489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745152"/>
          </a:xfrm>
        </p:spPr>
        <p:txBody>
          <a:bodyPr/>
          <a:lstStyle/>
          <a:p>
            <a:r>
              <a:rPr lang="en-US" altLang="zh-CN" dirty="0">
                <a:solidFill>
                  <a:schemeClr val="tx1"/>
                </a:solidFill>
                <a:latin typeface="宋体" panose="02010600030101010101" pitchFamily="2" charset="-122"/>
                <a:ea typeface="宋体" panose="02010600030101010101" pitchFamily="2" charset="-122"/>
              </a:rPr>
              <a:t>STM32 RS485 </a:t>
            </a:r>
            <a:r>
              <a:rPr lang="zh-CN" altLang="en-US" dirty="0">
                <a:solidFill>
                  <a:schemeClr val="tx1"/>
                </a:solidFill>
                <a:latin typeface="宋体" panose="02010600030101010101" pitchFamily="2" charset="-122"/>
                <a:ea typeface="宋体" panose="02010600030101010101" pitchFamily="2" charset="-122"/>
              </a:rPr>
              <a:t>串口通讯</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3000" b="1" dirty="0">
                <a:latin typeface="宋体" panose="02010600030101010101" pitchFamily="2" charset="-122"/>
                <a:ea typeface="宋体" panose="02010600030101010101" pitchFamily="2" charset="-122"/>
              </a:rPr>
              <a:t>概述</a:t>
            </a:r>
            <a:endParaRPr lang="en-US" altLang="zh-CN" sz="3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3000" b="1" dirty="0">
                <a:latin typeface="宋体" panose="02010600030101010101" pitchFamily="2" charset="-122"/>
                <a:ea typeface="宋体" panose="02010600030101010101" pitchFamily="2" charset="-122"/>
              </a:rPr>
              <a:t>硬件设计</a:t>
            </a:r>
            <a:endParaRPr lang="en-US" altLang="zh-CN" sz="3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3000" b="1" dirty="0">
                <a:latin typeface="宋体" panose="02010600030101010101" pitchFamily="2" charset="-122"/>
                <a:ea typeface="宋体" panose="02010600030101010101" pitchFamily="2" charset="-122"/>
              </a:rPr>
              <a:t>软件设计</a:t>
            </a:r>
          </a:p>
          <a:p>
            <a:endParaRPr lang="zh-CN" altLang="en-US" dirty="0"/>
          </a:p>
        </p:txBody>
      </p:sp>
    </p:spTree>
    <p:extLst>
      <p:ext uri="{BB962C8B-B14F-4D97-AF65-F5344CB8AC3E}">
        <p14:creationId xmlns:p14="http://schemas.microsoft.com/office/powerpoint/2010/main" val="29068284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745152"/>
          </a:xfrm>
        </p:spPr>
        <p:txBody>
          <a:bodyPr/>
          <a:lstStyle/>
          <a:p>
            <a:r>
              <a:rPr lang="zh-CN" altLang="en-US" dirty="0">
                <a:solidFill>
                  <a:schemeClr val="tx1"/>
                </a:solidFill>
                <a:latin typeface="宋体" panose="02010600030101010101" pitchFamily="2" charset="-122"/>
                <a:ea typeface="宋体" panose="02010600030101010101" pitchFamily="2" charset="-122"/>
              </a:rPr>
              <a:t>概述</a:t>
            </a:r>
            <a:endParaRPr lang="zh-CN" altLang="en-US" dirty="0"/>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Ø"/>
            </a:pPr>
            <a:r>
              <a:rPr lang="en-US" altLang="zh-CN" sz="3000" b="1" dirty="0">
                <a:latin typeface="宋体" panose="02010600030101010101" pitchFamily="2" charset="-122"/>
                <a:ea typeface="宋体" panose="02010600030101010101" pitchFamily="2" charset="-122"/>
              </a:rPr>
              <a:t>RS485 </a:t>
            </a:r>
            <a:r>
              <a:rPr lang="zh-CN" altLang="en-US" sz="3000" b="1" dirty="0">
                <a:latin typeface="宋体" panose="02010600030101010101" pitchFamily="2" charset="-122"/>
                <a:ea typeface="宋体" panose="02010600030101010101" pitchFamily="2" charset="-122"/>
              </a:rPr>
              <a:t>串口通讯</a:t>
            </a:r>
            <a:endParaRPr lang="en-US" altLang="zh-CN" sz="3000" b="1" dirty="0">
              <a:latin typeface="宋体" panose="02010600030101010101" pitchFamily="2" charset="-122"/>
              <a:ea typeface="宋体" panose="02010600030101010101" pitchFamily="2" charset="-122"/>
            </a:endParaRPr>
          </a:p>
          <a:p>
            <a:pPr>
              <a:buNone/>
            </a:pPr>
            <a:r>
              <a:rPr lang="en-US" altLang="zh-CN" sz="3000" b="1" dirty="0">
                <a:latin typeface="宋体" panose="02010600030101010101" pitchFamily="2" charset="-122"/>
                <a:ea typeface="宋体" panose="02010600030101010101" pitchFamily="2" charset="-122"/>
              </a:rPr>
              <a:t> RS-485 </a:t>
            </a:r>
            <a:r>
              <a:rPr lang="zh-CN" altLang="en-US" sz="3000" b="1" dirty="0">
                <a:latin typeface="宋体" panose="02010600030101010101" pitchFamily="2" charset="-122"/>
                <a:ea typeface="宋体" panose="02010600030101010101" pitchFamily="2" charset="-122"/>
              </a:rPr>
              <a:t>接口具有良好的抗噪声干扰长的传输距离和多站能力等。上述优点就使其成为首选的串行接口。 因为工业 </a:t>
            </a:r>
            <a:r>
              <a:rPr lang="en-US" altLang="zh-CN" sz="3000" b="1" dirty="0">
                <a:latin typeface="宋体" panose="02010600030101010101" pitchFamily="2" charset="-122"/>
                <a:ea typeface="宋体" panose="02010600030101010101" pitchFamily="2" charset="-122"/>
              </a:rPr>
              <a:t>RS485 </a:t>
            </a:r>
            <a:r>
              <a:rPr lang="zh-CN" altLang="en-US" sz="3000" b="1" dirty="0">
                <a:latin typeface="宋体" panose="02010600030101010101" pitchFamily="2" charset="-122"/>
                <a:ea typeface="宋体" panose="02010600030101010101" pitchFamily="2" charset="-122"/>
              </a:rPr>
              <a:t>通讯接口组成的半双工网络，一般只需二根连线，所以工业 </a:t>
            </a:r>
            <a:r>
              <a:rPr lang="en-US" altLang="zh-CN" sz="3000" b="1" dirty="0">
                <a:latin typeface="宋体" panose="02010600030101010101" pitchFamily="2" charset="-122"/>
                <a:ea typeface="宋体" panose="02010600030101010101" pitchFamily="2" charset="-122"/>
              </a:rPr>
              <a:t>RS485 </a:t>
            </a:r>
            <a:r>
              <a:rPr lang="zh-CN" altLang="en-US" sz="3000" b="1" dirty="0">
                <a:latin typeface="宋体" panose="02010600030101010101" pitchFamily="2" charset="-122"/>
                <a:ea typeface="宋体" panose="02010600030101010101" pitchFamily="2" charset="-122"/>
              </a:rPr>
              <a:t>通讯接口均采用屏蔽双绞线传输。</a:t>
            </a:r>
          </a:p>
          <a:p>
            <a:endParaRPr lang="zh-CN" altLang="en-US" dirty="0"/>
          </a:p>
        </p:txBody>
      </p:sp>
    </p:spTree>
    <p:extLst>
      <p:ext uri="{BB962C8B-B14F-4D97-AF65-F5344CB8AC3E}">
        <p14:creationId xmlns:p14="http://schemas.microsoft.com/office/powerpoint/2010/main" val="24721419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745152"/>
          </a:xfrm>
        </p:spPr>
        <p:txBody>
          <a:bodyPr/>
          <a:lstStyle/>
          <a:p>
            <a:r>
              <a:rPr lang="zh-CN" altLang="en-US" dirty="0">
                <a:solidFill>
                  <a:schemeClr val="tx1"/>
                </a:solidFill>
                <a:latin typeface="宋体" panose="02010600030101010101" pitchFamily="2" charset="-122"/>
                <a:ea typeface="宋体" panose="02010600030101010101" pitchFamily="2" charset="-122"/>
              </a:rPr>
              <a:t>硬件设计</a:t>
            </a:r>
            <a:endParaRPr lang="zh-CN" altLang="en-US" dirty="0"/>
          </a:p>
        </p:txBody>
      </p:sp>
      <p:sp>
        <p:nvSpPr>
          <p:cNvPr id="3" name="内容占位符 2"/>
          <p:cNvSpPr>
            <a:spLocks noGrp="1"/>
          </p:cNvSpPr>
          <p:nvPr>
            <p:ph idx="1"/>
          </p:nvPr>
        </p:nvSpPr>
        <p:spPr/>
        <p:txBody>
          <a:bodyPr/>
          <a:lstStyle/>
          <a:p>
            <a:r>
              <a:rPr lang="zh-CN" altLang="en-US" sz="3000" b="1" dirty="0">
                <a:latin typeface="宋体" panose="02010600030101010101" pitchFamily="2" charset="-122"/>
                <a:ea typeface="宋体" panose="02010600030101010101" pitchFamily="2" charset="-122"/>
              </a:rPr>
              <a:t>在这里使用的串口通讯芯片是常规芯片 </a:t>
            </a:r>
            <a:r>
              <a:rPr lang="en-US" altLang="zh-CN" sz="3000" b="1" dirty="0">
                <a:latin typeface="宋体" panose="02010600030101010101" pitchFamily="2" charset="-122"/>
                <a:ea typeface="宋体" panose="02010600030101010101" pitchFamily="2" charset="-122"/>
              </a:rPr>
              <a:t>MXA485</a:t>
            </a:r>
            <a:r>
              <a:rPr lang="zh-CN" altLang="en-US" sz="3000" b="1" dirty="0">
                <a:latin typeface="宋体" panose="02010600030101010101" pitchFamily="2" charset="-122"/>
                <a:ea typeface="宋体" panose="02010600030101010101" pitchFamily="2" charset="-122"/>
              </a:rPr>
              <a:t>， </a:t>
            </a:r>
            <a:r>
              <a:rPr lang="en-US" altLang="zh-CN" sz="3000" b="1" dirty="0">
                <a:latin typeface="宋体" panose="02010600030101010101" pitchFamily="2" charset="-122"/>
                <a:ea typeface="宋体" panose="02010600030101010101" pitchFamily="2" charset="-122"/>
              </a:rPr>
              <a:t>RS485 </a:t>
            </a:r>
            <a:r>
              <a:rPr lang="zh-CN" altLang="en-US" sz="3000" b="1" dirty="0">
                <a:latin typeface="宋体" panose="02010600030101010101" pitchFamily="2" charset="-122"/>
                <a:ea typeface="宋体" panose="02010600030101010101" pitchFamily="2" charset="-122"/>
              </a:rPr>
              <a:t>串口通讯电路是</a:t>
            </a:r>
          </a:p>
          <a:p>
            <a:r>
              <a:rPr lang="zh-CN" altLang="en-US" sz="3000" b="1" dirty="0">
                <a:latin typeface="宋体" panose="02010600030101010101" pitchFamily="2" charset="-122"/>
                <a:ea typeface="宋体" panose="02010600030101010101" pitchFamily="2" charset="-122"/>
              </a:rPr>
              <a:t>一个很成熟的电路，电路大家都熟悉了（参考原理图纸）。从图中可以看出芯片 </a:t>
            </a:r>
            <a:r>
              <a:rPr lang="en-US" altLang="zh-CN" sz="3000" b="1" dirty="0">
                <a:latin typeface="宋体" panose="02010600030101010101" pitchFamily="2" charset="-122"/>
                <a:ea typeface="宋体" panose="02010600030101010101" pitchFamily="2" charset="-122"/>
              </a:rPr>
              <a:t>1#</a:t>
            </a:r>
            <a:r>
              <a:rPr lang="zh-CN" altLang="en-US" sz="3000" b="1" dirty="0">
                <a:latin typeface="宋体" panose="02010600030101010101" pitchFamily="2" charset="-122"/>
                <a:ea typeface="宋体" panose="02010600030101010101" pitchFamily="2" charset="-122"/>
              </a:rPr>
              <a:t>管脚是数据接收端，</a:t>
            </a:r>
            <a:r>
              <a:rPr lang="en-US" altLang="zh-CN" sz="3000" b="1" dirty="0">
                <a:latin typeface="宋体" panose="02010600030101010101" pitchFamily="2" charset="-122"/>
                <a:ea typeface="宋体" panose="02010600030101010101" pitchFamily="2" charset="-122"/>
              </a:rPr>
              <a:t>4#</a:t>
            </a:r>
            <a:r>
              <a:rPr lang="zh-CN" altLang="en-US" sz="3000" b="1" dirty="0">
                <a:latin typeface="宋体" panose="02010600030101010101" pitchFamily="2" charset="-122"/>
                <a:ea typeface="宋体" panose="02010600030101010101" pitchFamily="2" charset="-122"/>
              </a:rPr>
              <a:t>管脚是数据发送端；</a:t>
            </a:r>
            <a:r>
              <a:rPr lang="en-US" altLang="zh-CN" sz="3000" b="1" dirty="0">
                <a:latin typeface="宋体" panose="02010600030101010101" pitchFamily="2" charset="-122"/>
                <a:ea typeface="宋体" panose="02010600030101010101" pitchFamily="2" charset="-122"/>
              </a:rPr>
              <a:t>2#</a:t>
            </a:r>
            <a:r>
              <a:rPr lang="zh-CN" altLang="en-US" sz="3000" b="1" dirty="0">
                <a:latin typeface="宋体" panose="02010600030101010101" pitchFamily="2" charset="-122"/>
                <a:ea typeface="宋体" panose="02010600030101010101" pitchFamily="2" charset="-122"/>
              </a:rPr>
              <a:t>、</a:t>
            </a:r>
            <a:r>
              <a:rPr lang="en-US" altLang="zh-CN" sz="3000" b="1" dirty="0">
                <a:latin typeface="宋体" panose="02010600030101010101" pitchFamily="2" charset="-122"/>
                <a:ea typeface="宋体" panose="02010600030101010101" pitchFamily="2" charset="-122"/>
              </a:rPr>
              <a:t>3#</a:t>
            </a:r>
            <a:r>
              <a:rPr lang="zh-CN" altLang="en-US" sz="3000" b="1" dirty="0">
                <a:latin typeface="宋体" panose="02010600030101010101" pitchFamily="2" charset="-122"/>
                <a:ea typeface="宋体" panose="02010600030101010101" pitchFamily="2" charset="-122"/>
              </a:rPr>
              <a:t>管脚是发送</a:t>
            </a:r>
            <a:r>
              <a:rPr lang="en-US" altLang="zh-CN" sz="3000" b="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接收状态转换控制端</a:t>
            </a:r>
          </a:p>
          <a:p>
            <a:pPr marL="68580" indent="0">
              <a:buNone/>
            </a:pPr>
            <a:endParaRPr lang="zh-CN" altLang="en-US" dirty="0"/>
          </a:p>
        </p:txBody>
      </p:sp>
    </p:spTree>
    <p:extLst>
      <p:ext uri="{BB962C8B-B14F-4D97-AF65-F5344CB8AC3E}">
        <p14:creationId xmlns:p14="http://schemas.microsoft.com/office/powerpoint/2010/main" val="7829961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win7我的文档-桌面-收藏夹\Desktop\QQ截图20160604170748.png"/>
          <p:cNvPicPr>
            <a:picLocks noGrp="1" noChangeAspect="1" noChangeArrowheads="1"/>
          </p:cNvPicPr>
          <p:nvPr>
            <p:ph idx="1"/>
          </p:nvPr>
        </p:nvPicPr>
        <p:blipFill>
          <a:blip r:embed="rId2" cstate="print"/>
          <a:srcRect/>
          <a:stretch>
            <a:fillRect/>
          </a:stretch>
        </p:blipFill>
        <p:spPr bwMode="auto">
          <a:xfrm>
            <a:off x="467544" y="404664"/>
            <a:ext cx="8280919" cy="6120680"/>
          </a:xfrm>
          <a:prstGeom prst="rect">
            <a:avLst/>
          </a:prstGeom>
          <a:noFill/>
        </p:spPr>
      </p:pic>
    </p:spTree>
    <p:extLst>
      <p:ext uri="{BB962C8B-B14F-4D97-AF65-F5344CB8AC3E}">
        <p14:creationId xmlns:p14="http://schemas.microsoft.com/office/powerpoint/2010/main" val="33497916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817160"/>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rPr>
              <a:t>软件设计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3000" b="1" dirty="0">
                <a:latin typeface="宋体" panose="02010600030101010101" pitchFamily="2" charset="-122"/>
                <a:ea typeface="宋体" panose="02010600030101010101" pitchFamily="2" charset="-122"/>
              </a:rPr>
              <a:t>RS485 </a:t>
            </a:r>
            <a:r>
              <a:rPr lang="zh-CN" altLang="en-US" sz="3000" b="1" dirty="0">
                <a:latin typeface="宋体" panose="02010600030101010101" pitchFamily="2" charset="-122"/>
                <a:ea typeface="宋体" panose="02010600030101010101" pitchFamily="2" charset="-122"/>
              </a:rPr>
              <a:t>通讯程序中我们采用 </a:t>
            </a:r>
            <a:r>
              <a:rPr lang="en-US" altLang="zh-CN" sz="3000" b="1" dirty="0">
                <a:latin typeface="宋体" panose="02010600030101010101" pitchFamily="2" charset="-122"/>
                <a:ea typeface="宋体" panose="02010600030101010101" pitchFamily="2" charset="-122"/>
              </a:rPr>
              <a:t>PA</a:t>
            </a:r>
          </a:p>
          <a:p>
            <a:r>
              <a:rPr lang="zh-CN" altLang="en-US" sz="3000" b="1" dirty="0">
                <a:latin typeface="宋体" panose="02010600030101010101" pitchFamily="2" charset="-122"/>
                <a:ea typeface="宋体" panose="02010600030101010101" pitchFamily="2" charset="-122"/>
              </a:rPr>
              <a:t>端口进行串口通讯；</a:t>
            </a:r>
            <a:r>
              <a:rPr lang="en-US" altLang="zh-CN" sz="3000" b="1" dirty="0">
                <a:latin typeface="宋体" panose="02010600030101010101" pitchFamily="2" charset="-122"/>
                <a:ea typeface="宋体" panose="02010600030101010101" pitchFamily="2" charset="-122"/>
              </a:rPr>
              <a:t>PA2 </a:t>
            </a:r>
            <a:r>
              <a:rPr lang="zh-CN" altLang="en-US" sz="3000" b="1" dirty="0">
                <a:latin typeface="宋体" panose="02010600030101010101" pitchFamily="2" charset="-122"/>
                <a:ea typeface="宋体" panose="02010600030101010101" pitchFamily="2" charset="-122"/>
              </a:rPr>
              <a:t>端口接 </a:t>
            </a:r>
            <a:r>
              <a:rPr lang="en-US" altLang="zh-CN" sz="3000" b="1" dirty="0">
                <a:latin typeface="宋体" panose="02010600030101010101" pitchFamily="2" charset="-122"/>
                <a:ea typeface="宋体" panose="02010600030101010101" pitchFamily="2" charset="-122"/>
              </a:rPr>
              <a:t>TX</a:t>
            </a:r>
            <a:r>
              <a:rPr lang="zh-CN" altLang="en-US" sz="3000" b="1" dirty="0">
                <a:latin typeface="宋体" panose="02010600030101010101" pitchFamily="2" charset="-122"/>
                <a:ea typeface="宋体" panose="02010600030101010101" pitchFamily="2" charset="-122"/>
              </a:rPr>
              <a:t>，</a:t>
            </a:r>
            <a:r>
              <a:rPr lang="en-US" altLang="zh-CN" sz="3000" b="1" dirty="0">
                <a:latin typeface="宋体" panose="02010600030101010101" pitchFamily="2" charset="-122"/>
                <a:ea typeface="宋体" panose="02010600030101010101" pitchFamily="2" charset="-122"/>
              </a:rPr>
              <a:t>PA3 </a:t>
            </a:r>
            <a:r>
              <a:rPr lang="zh-CN" altLang="en-US" sz="3000" b="1" dirty="0">
                <a:latin typeface="宋体" panose="02010600030101010101" pitchFamily="2" charset="-122"/>
                <a:ea typeface="宋体" panose="02010600030101010101" pitchFamily="2" charset="-122"/>
              </a:rPr>
              <a:t>端口接 </a:t>
            </a:r>
            <a:r>
              <a:rPr lang="en-US" altLang="zh-CN" sz="3000" b="1" dirty="0">
                <a:latin typeface="宋体" panose="02010600030101010101" pitchFamily="2" charset="-122"/>
                <a:ea typeface="宋体" panose="02010600030101010101" pitchFamily="2" charset="-122"/>
              </a:rPr>
              <a:t>RX</a:t>
            </a:r>
            <a:r>
              <a:rPr lang="zh-CN" altLang="en-US" sz="3000" b="1" dirty="0">
                <a:latin typeface="宋体" panose="02010600030101010101" pitchFamily="2" charset="-122"/>
                <a:ea typeface="宋体" panose="02010600030101010101" pitchFamily="2" charset="-122"/>
              </a:rPr>
              <a:t>，状态转换控制线连接</a:t>
            </a:r>
            <a:r>
              <a:rPr lang="en-US" altLang="zh-CN" sz="3000" b="1" dirty="0">
                <a:latin typeface="宋体" panose="02010600030101010101" pitchFamily="2" charset="-122"/>
                <a:ea typeface="宋体" panose="02010600030101010101" pitchFamily="2" charset="-122"/>
              </a:rPr>
              <a:t>PE5 </a:t>
            </a:r>
            <a:r>
              <a:rPr lang="zh-CN" altLang="en-US" sz="3000" b="1" dirty="0">
                <a:latin typeface="宋体" panose="02010600030101010101" pitchFamily="2" charset="-122"/>
                <a:ea typeface="宋体" panose="02010600030101010101" pitchFamily="2" charset="-122"/>
              </a:rPr>
              <a:t>端口。</a:t>
            </a:r>
          </a:p>
          <a:p>
            <a:endParaRPr lang="zh-CN" altLang="en-US" dirty="0"/>
          </a:p>
        </p:txBody>
      </p:sp>
    </p:spTree>
    <p:extLst>
      <p:ext uri="{BB962C8B-B14F-4D97-AF65-F5344CB8AC3E}">
        <p14:creationId xmlns:p14="http://schemas.microsoft.com/office/powerpoint/2010/main" val="3477263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95536" y="332656"/>
            <a:ext cx="8280920" cy="6120680"/>
          </a:xfrm>
        </p:spPr>
        <p:txBody>
          <a:bodyPr/>
          <a:lstStyle/>
          <a:p>
            <a:pPr marL="68580" indent="0">
              <a:buNone/>
            </a:pPr>
            <a:r>
              <a:rPr lang="en-US" altLang="zh-CN" sz="5400" dirty="0" smtClean="0"/>
              <a:t>3.2 </a:t>
            </a:r>
            <a:r>
              <a:rPr lang="zh-CN" altLang="en-US" sz="5400" dirty="0" smtClean="0"/>
              <a:t>数据编码</a:t>
            </a:r>
            <a:endParaRPr lang="en-US" altLang="zh-CN" sz="5400" dirty="0" smtClean="0"/>
          </a:p>
          <a:p>
            <a:pPr marL="68580" indent="0">
              <a:buNone/>
            </a:pPr>
            <a:r>
              <a:rPr lang="en-US" altLang="zh-CN" dirty="0"/>
              <a:t>	</a:t>
            </a:r>
            <a:r>
              <a:rPr lang="en-US" altLang="zh-CN" sz="4000" dirty="0" smtClean="0"/>
              <a:t>MODBUS</a:t>
            </a:r>
            <a:r>
              <a:rPr lang="zh-CN" altLang="en-US" sz="4000" dirty="0" smtClean="0"/>
              <a:t>使用一个“</a:t>
            </a:r>
            <a:r>
              <a:rPr lang="en-US" altLang="zh-CN" sz="4000" dirty="0" smtClean="0"/>
              <a:t>big-Endian</a:t>
            </a:r>
            <a:r>
              <a:rPr lang="zh-CN" altLang="en-US" sz="4000" dirty="0" smtClean="0"/>
              <a:t>”表示地址和数据项。这意味着当发射多个字节时，首先发送最高有效位。</a:t>
            </a:r>
            <a:endParaRPr lang="en-US" altLang="zh-CN" sz="4000" dirty="0" smtClean="0"/>
          </a:p>
          <a:p>
            <a:pPr marL="68580" indent="0">
              <a:buNone/>
            </a:pPr>
            <a:endParaRPr lang="en-US" altLang="zh-CN" sz="4000" dirty="0" smtClean="0"/>
          </a:p>
          <a:p>
            <a:pPr marL="68580" indent="0">
              <a:buNone/>
            </a:pPr>
            <a:r>
              <a:rPr lang="zh-CN" altLang="en-US" sz="3000" dirty="0" smtClean="0"/>
              <a:t>例如：</a:t>
            </a:r>
            <a:r>
              <a:rPr lang="en-US" altLang="zh-CN" sz="3000" dirty="0" smtClean="0"/>
              <a:t>0x1234 </a:t>
            </a:r>
          </a:p>
          <a:p>
            <a:pPr marL="68580" indent="0">
              <a:buNone/>
            </a:pPr>
            <a:r>
              <a:rPr lang="en-US" altLang="zh-CN" sz="3000" dirty="0" smtClean="0"/>
              <a:t>	</a:t>
            </a:r>
            <a:r>
              <a:rPr lang="zh-CN" altLang="en-US" sz="3000" dirty="0" smtClean="0"/>
              <a:t>发送的第一个字节为</a:t>
            </a:r>
            <a:r>
              <a:rPr lang="en-US" altLang="zh-CN" sz="3000" dirty="0" smtClean="0"/>
              <a:t>0x12,</a:t>
            </a:r>
            <a:r>
              <a:rPr lang="zh-CN" altLang="en-US" sz="3000" dirty="0" smtClean="0"/>
              <a:t>然后</a:t>
            </a:r>
            <a:r>
              <a:rPr lang="en-US" altLang="zh-CN" sz="3000" dirty="0" smtClean="0"/>
              <a:t>0x34;</a:t>
            </a:r>
            <a:endParaRPr lang="zh-CN" altLang="en-US" sz="3000" dirty="0"/>
          </a:p>
        </p:txBody>
      </p:sp>
    </p:spTree>
    <p:extLst>
      <p:ext uri="{BB962C8B-B14F-4D97-AF65-F5344CB8AC3E}">
        <p14:creationId xmlns:p14="http://schemas.microsoft.com/office/powerpoint/2010/main" val="7424602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lnSpcReduction="10000"/>
          </a:bodyPr>
          <a:lstStyle/>
          <a:p>
            <a:r>
              <a:rPr lang="zh-CN" altLang="en-US" sz="3000" b="1" dirty="0">
                <a:latin typeface="宋体" panose="02010600030101010101" pitchFamily="2" charset="-122"/>
                <a:ea typeface="宋体" panose="02010600030101010101" pitchFamily="2" charset="-122"/>
              </a:rPr>
              <a:t>首先在</a:t>
            </a:r>
            <a:r>
              <a:rPr lang="en-US" altLang="zh-CN" sz="3000" b="1" i="1" dirty="0" err="1">
                <a:latin typeface="宋体" panose="02010600030101010101" pitchFamily="2" charset="-122"/>
                <a:ea typeface="宋体" panose="02010600030101010101" pitchFamily="2" charset="-122"/>
              </a:rPr>
              <a:t>main.c</a:t>
            </a:r>
            <a:r>
              <a:rPr lang="zh-CN" altLang="en-US" sz="3000" b="1" dirty="0">
                <a:latin typeface="宋体" panose="02010600030101010101" pitchFamily="2" charset="-122"/>
                <a:ea typeface="宋体" panose="02010600030101010101" pitchFamily="2" charset="-122"/>
              </a:rPr>
              <a:t>中，通过调用</a:t>
            </a:r>
            <a:r>
              <a:rPr lang="en-US" altLang="zh-CN" sz="3000" b="1" i="1" dirty="0" err="1">
                <a:latin typeface="宋体" panose="02010600030101010101" pitchFamily="2" charset="-122"/>
                <a:ea typeface="宋体" panose="02010600030101010101" pitchFamily="2" charset="-122"/>
              </a:rPr>
              <a:t>eMBInit</a:t>
            </a:r>
            <a:r>
              <a:rPr lang="zh-CN" altLang="en-US" sz="3000" b="1" dirty="0">
                <a:latin typeface="宋体" panose="02010600030101010101" pitchFamily="2" charset="-122"/>
                <a:ea typeface="宋体" panose="02010600030101010101" pitchFamily="2" charset="-122"/>
              </a:rPr>
              <a:t>进行</a:t>
            </a:r>
            <a:r>
              <a:rPr lang="en-US" altLang="zh-CN" sz="3000" b="1" i="1" dirty="0" err="1">
                <a:latin typeface="宋体" panose="02010600030101010101" pitchFamily="2" charset="-122"/>
                <a:ea typeface="宋体" panose="02010600030101010101" pitchFamily="2" charset="-122"/>
              </a:rPr>
              <a:t>FreeModbus</a:t>
            </a:r>
            <a:r>
              <a:rPr lang="zh-CN" altLang="en-US" sz="3000" b="1" dirty="0">
                <a:latin typeface="宋体" panose="02010600030101010101" pitchFamily="2" charset="-122"/>
                <a:ea typeface="宋体" panose="02010600030101010101" pitchFamily="2" charset="-122"/>
              </a:rPr>
              <a:t>的初始化</a:t>
            </a:r>
            <a:r>
              <a:rPr lang="en-US" altLang="zh-CN" sz="3000" b="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初始化</a:t>
            </a:r>
            <a:r>
              <a:rPr lang="en-US" altLang="zh-CN" sz="3000" b="1" dirty="0">
                <a:latin typeface="宋体" panose="02010600030101010101" pitchFamily="2" charset="-122"/>
                <a:ea typeface="宋体" panose="02010600030101010101" pitchFamily="2" charset="-122"/>
              </a:rPr>
              <a:t>RTU</a:t>
            </a:r>
            <a:r>
              <a:rPr lang="zh-CN" altLang="en-US" sz="3000" b="1" dirty="0">
                <a:latin typeface="宋体" panose="02010600030101010101" pitchFamily="2" charset="-122"/>
                <a:ea typeface="宋体" panose="02010600030101010101" pitchFamily="2" charset="-122"/>
              </a:rPr>
              <a:t>模式、初始化从机地址、设置波特率及校验格式）</a:t>
            </a:r>
            <a:r>
              <a:rPr lang="en-US" altLang="zh-CN" sz="3000" b="1" dirty="0" err="1">
                <a:latin typeface="宋体" panose="02010600030101010101" pitchFamily="2" charset="-122"/>
                <a:ea typeface="宋体" panose="02010600030101010101" pitchFamily="2" charset="-122"/>
              </a:rPr>
              <a:t>eg:</a:t>
            </a:r>
            <a:r>
              <a:rPr lang="en-US" altLang="zh-CN" sz="3000" b="1" i="1" dirty="0" err="1">
                <a:latin typeface="宋体" panose="02010600030101010101" pitchFamily="2" charset="-122"/>
                <a:ea typeface="宋体" panose="02010600030101010101" pitchFamily="2" charset="-122"/>
              </a:rPr>
              <a:t>eMBInit</a:t>
            </a:r>
            <a:r>
              <a:rPr lang="en-US" altLang="zh-CN" sz="3000" b="1" i="1" dirty="0">
                <a:latin typeface="宋体" panose="02010600030101010101" pitchFamily="2" charset="-122"/>
                <a:ea typeface="宋体" panose="02010600030101010101" pitchFamily="2" charset="-122"/>
              </a:rPr>
              <a:t>(MB_RTU, 0x01, 0x02, 9600, MB_PAR_NONE); </a:t>
            </a:r>
            <a:r>
              <a:rPr lang="zh-CN" altLang="en-US" sz="3000" b="1" dirty="0">
                <a:latin typeface="宋体" panose="02010600030101010101" pitchFamily="2" charset="-122"/>
                <a:ea typeface="宋体" panose="02010600030101010101" pitchFamily="2" charset="-122"/>
              </a:rPr>
              <a:t>然后调用</a:t>
            </a:r>
            <a:r>
              <a:rPr lang="en-US" altLang="zh-CN" sz="3000" b="1" i="1" dirty="0" err="1">
                <a:latin typeface="宋体" panose="02010600030101010101" pitchFamily="2" charset="-122"/>
                <a:ea typeface="宋体" panose="02010600030101010101" pitchFamily="2" charset="-122"/>
              </a:rPr>
              <a:t>eMBEnable</a:t>
            </a:r>
            <a:r>
              <a:rPr lang="en-US" altLang="zh-CN" sz="3000" b="1" i="1" dirty="0">
                <a:latin typeface="宋体" panose="02010600030101010101" pitchFamily="2" charset="-122"/>
                <a:ea typeface="宋体" panose="02010600030101010101" pitchFamily="2" charset="-122"/>
              </a:rPr>
              <a:t>()</a:t>
            </a:r>
            <a:r>
              <a:rPr lang="zh-CN" altLang="en-US" sz="3000" b="1" i="1" dirty="0">
                <a:latin typeface="宋体" panose="02010600030101010101" pitchFamily="2" charset="-122"/>
                <a:ea typeface="宋体" panose="02010600030101010101" pitchFamily="2" charset="-122"/>
              </a:rPr>
              <a:t>使能</a:t>
            </a:r>
            <a:r>
              <a:rPr lang="en-US" altLang="zh-CN" sz="3000" b="1" i="1" dirty="0" err="1">
                <a:latin typeface="宋体" panose="02010600030101010101" pitchFamily="2" charset="-122"/>
                <a:ea typeface="宋体" panose="02010600030101010101" pitchFamily="2" charset="-122"/>
              </a:rPr>
              <a:t>FreeModbus</a:t>
            </a:r>
            <a:r>
              <a:rPr lang="en-US" altLang="zh-CN" sz="3000" b="1" i="1" dirty="0">
                <a:latin typeface="宋体" panose="02010600030101010101" pitchFamily="2" charset="-122"/>
                <a:ea typeface="宋体" panose="02010600030101010101" pitchFamily="2" charset="-122"/>
              </a:rPr>
              <a:t> </a:t>
            </a:r>
            <a:r>
              <a:rPr lang="zh-CN" altLang="en-US" sz="3000" b="1" i="1" dirty="0">
                <a:latin typeface="宋体" panose="02010600030101010101" pitchFamily="2" charset="-122"/>
                <a:ea typeface="宋体" panose="02010600030101010101" pitchFamily="2" charset="-122"/>
              </a:rPr>
              <a:t>。</a:t>
            </a:r>
            <a:r>
              <a:rPr lang="en-US" altLang="zh-CN" sz="3000" b="1" i="1" dirty="0">
                <a:latin typeface="宋体" panose="02010600030101010101" pitchFamily="2" charset="-122"/>
                <a:ea typeface="宋体" panose="02010600030101010101" pitchFamily="2" charset="-122"/>
              </a:rPr>
              <a:t>while	</a:t>
            </a:r>
            <a:r>
              <a:rPr lang="zh-CN" altLang="en-US" sz="3000" b="1" dirty="0">
                <a:latin typeface="宋体" panose="02010600030101010101" pitchFamily="2" charset="-122"/>
                <a:ea typeface="宋体" panose="02010600030101010101" pitchFamily="2" charset="-122"/>
              </a:rPr>
              <a:t>里面为通过按键给地址匹配上的从机发送数据（首先</a:t>
            </a:r>
            <a:r>
              <a:rPr lang="en-US" altLang="zh-CN" sz="3000" b="1" dirty="0">
                <a:latin typeface="宋体" panose="02010600030101010101" pitchFamily="2" charset="-122"/>
                <a:ea typeface="宋体" panose="02010600030101010101" pitchFamily="2" charset="-122"/>
              </a:rPr>
              <a:t>PE5</a:t>
            </a:r>
            <a:r>
              <a:rPr lang="zh-CN" altLang="en-US" sz="3000" b="1" dirty="0">
                <a:latin typeface="宋体" panose="02010600030101010101" pitchFamily="2" charset="-122"/>
                <a:ea typeface="宋体" panose="02010600030101010101" pitchFamily="2" charset="-122"/>
              </a:rPr>
              <a:t>置</a:t>
            </a:r>
            <a:r>
              <a:rPr lang="en-US" altLang="zh-CN" sz="3000" b="1" dirty="0">
                <a:latin typeface="宋体" panose="02010600030101010101" pitchFamily="2" charset="-122"/>
                <a:ea typeface="宋体" panose="02010600030101010101" pitchFamily="2" charset="-122"/>
              </a:rPr>
              <a:t>1</a:t>
            </a:r>
            <a:r>
              <a:rPr lang="zh-CN" altLang="en-US" sz="3000" b="1" dirty="0">
                <a:latin typeface="宋体" panose="02010600030101010101" pitchFamily="2" charset="-122"/>
                <a:ea typeface="宋体" panose="02010600030101010101" pitchFamily="2" charset="-122"/>
              </a:rPr>
              <a:t>表示</a:t>
            </a:r>
            <a:r>
              <a:rPr lang="zh-CN" altLang="en-US" sz="3000" b="1" dirty="0" smtClean="0">
                <a:latin typeface="宋体" panose="02010600030101010101" pitchFamily="2" charset="-122"/>
                <a:ea typeface="宋体" panose="02010600030101010101" pitchFamily="2" charset="-122"/>
              </a:rPr>
              <a:t>处</a:t>
            </a:r>
            <a:r>
              <a:rPr lang="zh-CN" altLang="en-US" sz="3000" b="1" dirty="0">
                <a:latin typeface="宋体" panose="02010600030101010101" pitchFamily="2" charset="-122"/>
                <a:ea typeface="宋体" panose="02010600030101010101" pitchFamily="2" charset="-122"/>
              </a:rPr>
              <a:t>于发送状态，延时后通过</a:t>
            </a:r>
            <a:r>
              <a:rPr lang="en-US" altLang="zh-CN" sz="3000" b="1" i="1" dirty="0">
                <a:latin typeface="宋体" panose="02010600030101010101" pitchFamily="2" charset="-122"/>
                <a:ea typeface="宋体" panose="02010600030101010101" pitchFamily="2" charset="-122"/>
              </a:rPr>
              <a:t>USART2</a:t>
            </a:r>
            <a:r>
              <a:rPr lang="zh-CN" altLang="en-US" sz="3000" b="1" dirty="0">
                <a:latin typeface="宋体" panose="02010600030101010101" pitchFamily="2" charset="-122"/>
                <a:ea typeface="宋体" panose="02010600030101010101" pitchFamily="2" charset="-122"/>
              </a:rPr>
              <a:t>给从机发送数据。发送完后拉低</a:t>
            </a:r>
            <a:r>
              <a:rPr lang="en-US" altLang="zh-CN" sz="3000" b="1" i="1" dirty="0">
                <a:latin typeface="宋体" panose="02010600030101010101" pitchFamily="2" charset="-122"/>
                <a:ea typeface="宋体" panose="02010600030101010101" pitchFamily="2" charset="-122"/>
              </a:rPr>
              <a:t>PE5</a:t>
            </a:r>
            <a:r>
              <a:rPr lang="zh-CN" altLang="en-US" sz="3000" b="1" dirty="0">
                <a:latin typeface="宋体" panose="02010600030101010101" pitchFamily="2" charset="-122"/>
                <a:ea typeface="宋体" panose="02010600030101010101" pitchFamily="2" charset="-122"/>
              </a:rPr>
              <a:t>使其处于接收状态，以便接收从机反馈的信息。</a:t>
            </a:r>
            <a:endParaRPr lang="en-US" altLang="zh-CN" sz="3000" b="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3000" b="1" dirty="0">
                <a:latin typeface="宋体" panose="02010600030101010101" pitchFamily="2" charset="-122"/>
                <a:ea typeface="宋体" panose="02010600030101010101" pitchFamily="2" charset="-122"/>
              </a:rPr>
              <a:t>通过调用</a:t>
            </a:r>
            <a:r>
              <a:rPr lang="en-US" altLang="zh-CN" sz="3000" b="1" i="1" dirty="0" err="1">
                <a:latin typeface="宋体" panose="02010600030101010101" pitchFamily="2" charset="-122"/>
                <a:ea typeface="宋体" panose="02010600030101010101" pitchFamily="2" charset="-122"/>
              </a:rPr>
              <a:t>portserial.c</a:t>
            </a:r>
            <a:r>
              <a:rPr lang="zh-CN" altLang="en-US" sz="3000" b="1" dirty="0">
                <a:latin typeface="宋体" panose="02010600030101010101" pitchFamily="2" charset="-122"/>
                <a:ea typeface="宋体" panose="02010600030101010101" pitchFamily="2" charset="-122"/>
              </a:rPr>
              <a:t>中的</a:t>
            </a:r>
            <a:r>
              <a:rPr lang="en-US" altLang="zh-CN" sz="3000" b="1" i="1" dirty="0">
                <a:latin typeface="宋体" panose="02010600030101010101" pitchFamily="2" charset="-122"/>
                <a:ea typeface="宋体" panose="02010600030101010101" pitchFamily="2" charset="-122"/>
              </a:rPr>
              <a:t>void</a:t>
            </a:r>
          </a:p>
          <a:p>
            <a:pPr>
              <a:buNone/>
            </a:pPr>
            <a:r>
              <a:rPr lang="en-US" altLang="zh-CN" sz="3000" b="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vMBPortSerialEnable</a:t>
            </a:r>
            <a:r>
              <a:rPr lang="en-US" altLang="zh-CN" sz="3000" b="1" i="1" dirty="0">
                <a:latin typeface="宋体" panose="02010600030101010101" pitchFamily="2" charset="-122"/>
                <a:ea typeface="宋体" panose="02010600030101010101" pitchFamily="2" charset="-122"/>
              </a:rPr>
              <a:t>( BOOL </a:t>
            </a:r>
            <a:r>
              <a:rPr lang="en-US" altLang="zh-CN" sz="3000" b="1" i="1" dirty="0" err="1">
                <a:latin typeface="宋体" panose="02010600030101010101" pitchFamily="2" charset="-122"/>
                <a:ea typeface="宋体" panose="02010600030101010101" pitchFamily="2" charset="-122"/>
              </a:rPr>
              <a:t>xRxEnable</a:t>
            </a:r>
            <a:r>
              <a:rPr lang="en-US" altLang="zh-CN" sz="3000" b="1" i="1" dirty="0">
                <a:latin typeface="宋体" panose="02010600030101010101" pitchFamily="2" charset="-122"/>
                <a:ea typeface="宋体" panose="02010600030101010101" pitchFamily="2" charset="-122"/>
              </a:rPr>
              <a:t>, BOOL </a:t>
            </a:r>
            <a:r>
              <a:rPr lang="en-US" altLang="zh-CN" sz="3000" b="1" i="1" dirty="0" err="1">
                <a:latin typeface="宋体" panose="02010600030101010101" pitchFamily="2" charset="-122"/>
                <a:ea typeface="宋体" panose="02010600030101010101" pitchFamily="2" charset="-122"/>
              </a:rPr>
              <a:t>xTxEnable</a:t>
            </a:r>
            <a:r>
              <a:rPr lang="en-US" altLang="zh-CN" sz="3000" b="1" i="1" dirty="0">
                <a:latin typeface="宋体" panose="02010600030101010101" pitchFamily="2" charset="-122"/>
                <a:ea typeface="宋体" panose="02010600030101010101" pitchFamily="2" charset="-122"/>
              </a:rPr>
              <a:t> ){}</a:t>
            </a:r>
            <a:endParaRPr lang="zh-CN" altLang="en-US" sz="3000" b="1" i="1" dirty="0">
              <a:latin typeface="宋体" panose="02010600030101010101" pitchFamily="2" charset="-122"/>
              <a:ea typeface="宋体" panose="02010600030101010101" pitchFamily="2" charset="-122"/>
            </a:endParaRPr>
          </a:p>
          <a:p>
            <a:pPr marL="68580" indent="0">
              <a:buNone/>
            </a:pPr>
            <a:endParaRPr lang="en-US" altLang="zh-CN" b="1" dirty="0">
              <a:latin typeface="宋体" panose="02010600030101010101" pitchFamily="2" charset="-122"/>
              <a:ea typeface="宋体" panose="02010600030101010101" pitchFamily="2" charset="-122"/>
            </a:endParaRPr>
          </a:p>
          <a:p>
            <a:pPr marL="68580" indent="0">
              <a:buNone/>
            </a:pPr>
            <a:endParaRPr lang="zh-CN" altLang="en-US" dirty="0"/>
          </a:p>
        </p:txBody>
      </p:sp>
    </p:spTree>
    <p:extLst>
      <p:ext uri="{BB962C8B-B14F-4D97-AF65-F5344CB8AC3E}">
        <p14:creationId xmlns:p14="http://schemas.microsoft.com/office/powerpoint/2010/main" val="29058429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None/>
            </a:pPr>
            <a:endParaRPr lang="en-US" altLang="zh-CN" sz="3000" b="1" dirty="0" smtClean="0">
              <a:latin typeface="宋体" panose="02010600030101010101" pitchFamily="2" charset="-122"/>
              <a:ea typeface="宋体" panose="02010600030101010101" pitchFamily="2" charset="-122"/>
            </a:endParaRPr>
          </a:p>
          <a:p>
            <a:pPr>
              <a:buNone/>
            </a:pPr>
            <a:r>
              <a:rPr lang="zh-CN" altLang="en-US" sz="3000" b="1" dirty="0" smtClean="0">
                <a:latin typeface="宋体" panose="02010600030101010101" pitchFamily="2" charset="-122"/>
                <a:ea typeface="宋体" panose="02010600030101010101" pitchFamily="2" charset="-122"/>
              </a:rPr>
              <a:t>控制</a:t>
            </a:r>
            <a:r>
              <a:rPr lang="zh-CN" altLang="en-US" sz="3000" b="1" dirty="0">
                <a:latin typeface="宋体" panose="02010600030101010101" pitchFamily="2" charset="-122"/>
                <a:ea typeface="宋体" panose="02010600030101010101" pitchFamily="2" charset="-122"/>
              </a:rPr>
              <a:t>接收和发送状态</a:t>
            </a:r>
            <a:r>
              <a:rPr lang="zh-CN" altLang="en-US" sz="3000" b="1" i="1" dirty="0">
                <a:latin typeface="宋体" panose="02010600030101010101" pitchFamily="2" charset="-122"/>
                <a:ea typeface="宋体" panose="02010600030101010101" pitchFamily="2" charset="-122"/>
              </a:rPr>
              <a:t>（</a:t>
            </a:r>
            <a:r>
              <a:rPr lang="en-US" altLang="zh-CN" sz="3000" b="1" i="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xRxEnable</a:t>
            </a:r>
            <a:r>
              <a:rPr lang="zh-CN" altLang="en-US" sz="3000" b="1" dirty="0">
                <a:latin typeface="宋体" panose="02010600030101010101" pitchFamily="2" charset="-122"/>
                <a:ea typeface="宋体" panose="02010600030101010101" pitchFamily="2" charset="-122"/>
              </a:rPr>
              <a:t>接收使能，</a:t>
            </a:r>
            <a:r>
              <a:rPr lang="en-US" altLang="zh-CN" sz="3000" b="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xTxEnable</a:t>
            </a:r>
            <a:r>
              <a:rPr lang="en-US" altLang="zh-CN" sz="3000" b="1" i="1" dirty="0">
                <a:latin typeface="宋体" panose="02010600030101010101" pitchFamily="2" charset="-122"/>
                <a:ea typeface="宋体" panose="02010600030101010101" pitchFamily="2" charset="-122"/>
              </a:rPr>
              <a:t> </a:t>
            </a:r>
            <a:r>
              <a:rPr lang="zh-CN" altLang="en-US" sz="3000" b="1" dirty="0">
                <a:latin typeface="宋体" panose="02010600030101010101" pitchFamily="2" charset="-122"/>
                <a:ea typeface="宋体" panose="02010600030101010101" pitchFamily="2" charset="-122"/>
              </a:rPr>
              <a:t>发送使能</a:t>
            </a:r>
            <a:r>
              <a:rPr lang="zh-CN" altLang="en-US" sz="3000" b="1" i="1" dirty="0">
                <a:latin typeface="宋体" panose="02010600030101010101" pitchFamily="2" charset="-122"/>
                <a:ea typeface="宋体" panose="02010600030101010101" pitchFamily="2" charset="-122"/>
              </a:rPr>
              <a:t>）</a:t>
            </a:r>
            <a:endParaRPr lang="en-US" altLang="zh-CN" sz="3000" b="1" i="1"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3000" b="1" dirty="0">
                <a:latin typeface="宋体" panose="02010600030101010101" pitchFamily="2" charset="-122"/>
                <a:ea typeface="宋体" panose="02010600030101010101" pitchFamily="2" charset="-122"/>
              </a:rPr>
              <a:t>通过调用</a:t>
            </a:r>
            <a:r>
              <a:rPr lang="en-US" altLang="zh-CN" sz="3000" b="1" i="1" dirty="0" err="1">
                <a:latin typeface="宋体" panose="02010600030101010101" pitchFamily="2" charset="-122"/>
                <a:ea typeface="宋体" panose="02010600030101010101" pitchFamily="2" charset="-122"/>
              </a:rPr>
              <a:t>BOOLxMBPortSerialInit</a:t>
            </a:r>
            <a:r>
              <a:rPr lang="en-US" altLang="zh-CN" sz="3000" b="1" i="1" dirty="0">
                <a:latin typeface="宋体" panose="02010600030101010101" pitchFamily="2" charset="-122"/>
                <a:ea typeface="宋体" panose="02010600030101010101" pitchFamily="2" charset="-122"/>
              </a:rPr>
              <a:t>( UCHAR </a:t>
            </a:r>
            <a:r>
              <a:rPr lang="en-US" altLang="zh-CN" sz="3000" b="1" i="1" dirty="0" err="1">
                <a:latin typeface="宋体" panose="02010600030101010101" pitchFamily="2" charset="-122"/>
                <a:ea typeface="宋体" panose="02010600030101010101" pitchFamily="2" charset="-122"/>
              </a:rPr>
              <a:t>ucPORT</a:t>
            </a:r>
            <a:r>
              <a:rPr lang="en-US" altLang="zh-CN" sz="3000" b="1" i="1" dirty="0">
                <a:latin typeface="宋体" panose="02010600030101010101" pitchFamily="2" charset="-122"/>
                <a:ea typeface="宋体" panose="02010600030101010101" pitchFamily="2" charset="-122"/>
              </a:rPr>
              <a:t>, ULONG </a:t>
            </a:r>
            <a:r>
              <a:rPr lang="en-US" altLang="zh-CN" sz="3000" b="1" i="1" dirty="0" err="1">
                <a:latin typeface="宋体" panose="02010600030101010101" pitchFamily="2" charset="-122"/>
                <a:ea typeface="宋体" panose="02010600030101010101" pitchFamily="2" charset="-122"/>
              </a:rPr>
              <a:t>ulBaudRate</a:t>
            </a:r>
            <a:r>
              <a:rPr lang="en-US" altLang="zh-CN" sz="3000" b="1" i="1" dirty="0">
                <a:latin typeface="宋体" panose="02010600030101010101" pitchFamily="2" charset="-122"/>
                <a:ea typeface="宋体" panose="02010600030101010101" pitchFamily="2" charset="-122"/>
              </a:rPr>
              <a:t>, UCHAR </a:t>
            </a:r>
            <a:r>
              <a:rPr lang="en-US" altLang="zh-CN" sz="3000" b="1" i="1" dirty="0" err="1">
                <a:latin typeface="宋体" panose="02010600030101010101" pitchFamily="2" charset="-122"/>
                <a:ea typeface="宋体" panose="02010600030101010101" pitchFamily="2" charset="-122"/>
              </a:rPr>
              <a:t>ucDataBits</a:t>
            </a:r>
            <a:r>
              <a:rPr lang="en-US" altLang="zh-CN" sz="3000" b="1" i="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eMBParity</a:t>
            </a:r>
            <a:r>
              <a:rPr lang="en-US" altLang="zh-CN" sz="3000" b="1" i="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eParity</a:t>
            </a:r>
            <a:r>
              <a:rPr lang="en-US" altLang="zh-CN" sz="3000" b="1" i="1" dirty="0">
                <a:latin typeface="宋体" panose="02010600030101010101" pitchFamily="2" charset="-122"/>
                <a:ea typeface="宋体" panose="02010600030101010101" pitchFamily="2" charset="-122"/>
              </a:rPr>
              <a:t> )</a:t>
            </a:r>
          </a:p>
          <a:p>
            <a:pPr>
              <a:buNone/>
            </a:pPr>
            <a:r>
              <a:rPr lang="en-US" altLang="zh-CN" sz="3000" b="1" i="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进行串口的初始化以及</a:t>
            </a:r>
            <a:r>
              <a:rPr lang="en-US" altLang="zh-CN" sz="3000" b="1" i="1" dirty="0">
                <a:latin typeface="宋体" panose="02010600030101010101" pitchFamily="2" charset="-122"/>
                <a:ea typeface="宋体" panose="02010600030101010101" pitchFamily="2" charset="-122"/>
              </a:rPr>
              <a:t>PE5</a:t>
            </a:r>
            <a:r>
              <a:rPr lang="zh-CN" altLang="en-US" sz="3000" b="1" dirty="0">
                <a:latin typeface="宋体" panose="02010600030101010101" pitchFamily="2" charset="-122"/>
                <a:ea typeface="宋体" panose="02010600030101010101" pitchFamily="2" charset="-122"/>
              </a:rPr>
              <a:t>的配置</a:t>
            </a:r>
          </a:p>
          <a:p>
            <a:pPr marL="68580" indent="0">
              <a:buNone/>
            </a:pPr>
            <a:endParaRPr lang="zh-CN" altLang="en-US" dirty="0"/>
          </a:p>
        </p:txBody>
      </p:sp>
    </p:spTree>
    <p:extLst>
      <p:ext uri="{BB962C8B-B14F-4D97-AF65-F5344CB8AC3E}">
        <p14:creationId xmlns:p14="http://schemas.microsoft.com/office/powerpoint/2010/main" val="18406076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a:buFont typeface="Wingdings" panose="05000000000000000000" pitchFamily="2" charset="2"/>
              <a:buChar char="Ø"/>
            </a:pPr>
            <a:endParaRPr lang="en-US" altLang="zh-CN" sz="3000" b="1" dirty="0" smtClean="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3000" b="1" dirty="0" smtClean="0">
                <a:latin typeface="宋体" panose="02010600030101010101" pitchFamily="2" charset="-122"/>
                <a:ea typeface="宋体" panose="02010600030101010101" pitchFamily="2" charset="-122"/>
              </a:rPr>
              <a:t>通过</a:t>
            </a:r>
            <a:r>
              <a:rPr lang="zh-CN" altLang="en-US" sz="3000" b="1" dirty="0">
                <a:latin typeface="宋体" panose="02010600030101010101" pitchFamily="2" charset="-122"/>
                <a:ea typeface="宋体" panose="02010600030101010101" pitchFamily="2" charset="-122"/>
              </a:rPr>
              <a:t>调用</a:t>
            </a:r>
            <a:endParaRPr lang="en-US" altLang="zh-CN" sz="3000" b="1" dirty="0">
              <a:latin typeface="宋体" panose="02010600030101010101" pitchFamily="2" charset="-122"/>
              <a:ea typeface="宋体" panose="02010600030101010101" pitchFamily="2" charset="-122"/>
            </a:endParaRPr>
          </a:p>
          <a:p>
            <a:pPr>
              <a:buNone/>
            </a:pPr>
            <a:r>
              <a:rPr lang="en-US" altLang="zh-CN" sz="3000" b="1" dirty="0">
                <a:latin typeface="宋体" panose="02010600030101010101" pitchFamily="2" charset="-122"/>
                <a:ea typeface="宋体" panose="02010600030101010101" pitchFamily="2" charset="-122"/>
              </a:rPr>
              <a:t> </a:t>
            </a:r>
            <a:r>
              <a:rPr lang="en-US" altLang="zh-CN" sz="3000" b="1" i="1" dirty="0" err="1">
                <a:latin typeface="宋体" panose="02010600030101010101" pitchFamily="2" charset="-122"/>
                <a:ea typeface="宋体" panose="02010600030101010101" pitchFamily="2" charset="-122"/>
              </a:rPr>
              <a:t>BOOLxMBPortSerialPutByte</a:t>
            </a:r>
            <a:r>
              <a:rPr lang="en-US" altLang="zh-CN" sz="3000" b="1" i="1" dirty="0">
                <a:latin typeface="宋体" panose="02010600030101010101" pitchFamily="2" charset="-122"/>
                <a:ea typeface="宋体" panose="02010600030101010101" pitchFamily="2" charset="-122"/>
              </a:rPr>
              <a:t>( CHAR </a:t>
            </a:r>
            <a:r>
              <a:rPr lang="en-US" altLang="zh-CN" sz="3000" b="1" i="1" dirty="0" err="1">
                <a:latin typeface="宋体" panose="02010600030101010101" pitchFamily="2" charset="-122"/>
                <a:ea typeface="宋体" panose="02010600030101010101" pitchFamily="2" charset="-122"/>
              </a:rPr>
              <a:t>ucByte</a:t>
            </a:r>
            <a:r>
              <a:rPr lang="en-US" altLang="zh-CN" sz="3000" b="1" i="1" dirty="0">
                <a:latin typeface="宋体" panose="02010600030101010101" pitchFamily="2" charset="-122"/>
                <a:ea typeface="宋体" panose="02010600030101010101" pitchFamily="2" charset="-122"/>
              </a:rPr>
              <a:t> ){}</a:t>
            </a:r>
            <a:r>
              <a:rPr lang="zh-CN" altLang="en-US" sz="3000" b="1" dirty="0">
                <a:latin typeface="宋体" panose="02010600030101010101" pitchFamily="2" charset="-122"/>
                <a:ea typeface="宋体" panose="02010600030101010101" pitchFamily="2" charset="-122"/>
              </a:rPr>
              <a:t>进行串口数据的发送。</a:t>
            </a:r>
            <a:endParaRPr lang="en-US" altLang="zh-CN" sz="3000" b="1" dirty="0">
              <a:latin typeface="宋体" panose="02010600030101010101" pitchFamily="2" charset="-122"/>
              <a:ea typeface="宋体" panose="02010600030101010101" pitchFamily="2" charset="-122"/>
            </a:endParaRPr>
          </a:p>
          <a:p>
            <a:pPr>
              <a:buNone/>
            </a:pPr>
            <a:r>
              <a:rPr lang="zh-CN" altLang="en-US" sz="3000" b="1" dirty="0">
                <a:latin typeface="宋体" panose="02010600030101010101" pitchFamily="2" charset="-122"/>
                <a:ea typeface="宋体" panose="02010600030101010101" pitchFamily="2" charset="-122"/>
              </a:rPr>
              <a:t> 从机进行数据的接收，接收到数据后控制灯闪烁。然后，从机把接收到的数据通过</a:t>
            </a:r>
            <a:r>
              <a:rPr lang="en-US" altLang="zh-CN" sz="3000" b="1" i="1" dirty="0">
                <a:latin typeface="宋体" panose="02010600030101010101" pitchFamily="2" charset="-122"/>
                <a:ea typeface="宋体" panose="02010600030101010101" pitchFamily="2" charset="-122"/>
              </a:rPr>
              <a:t>USART2</a:t>
            </a:r>
            <a:r>
              <a:rPr lang="zh-CN" altLang="en-US" sz="3000" b="1" dirty="0">
                <a:latin typeface="宋体" panose="02010600030101010101" pitchFamily="2" charset="-122"/>
                <a:ea typeface="宋体" panose="02010600030101010101" pitchFamily="2" charset="-122"/>
              </a:rPr>
              <a:t>反馈给主机，控制主机灯闪烁。</a:t>
            </a:r>
          </a:p>
          <a:p>
            <a:pPr marL="68580" indent="0">
              <a:buNone/>
            </a:pPr>
            <a:endParaRPr lang="zh-CN" altLang="en-US" dirty="0"/>
          </a:p>
        </p:txBody>
      </p:sp>
    </p:spTree>
    <p:extLst>
      <p:ext uri="{BB962C8B-B14F-4D97-AF65-F5344CB8AC3E}">
        <p14:creationId xmlns:p14="http://schemas.microsoft.com/office/powerpoint/2010/main" val="9847911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第</a:t>
            </a:r>
            <a:r>
              <a:rPr lang="zh-CN" altLang="en-US" dirty="0"/>
              <a:t>五</a:t>
            </a:r>
            <a:r>
              <a:rPr lang="zh-CN" altLang="en-US" dirty="0" smtClean="0"/>
              <a:t>部分</a:t>
            </a:r>
            <a:endParaRPr lang="zh-CN" altLang="en-US" dirty="0"/>
          </a:p>
        </p:txBody>
      </p:sp>
      <p:sp>
        <p:nvSpPr>
          <p:cNvPr id="3" name="内容占位符 2"/>
          <p:cNvSpPr>
            <a:spLocks noGrp="1"/>
          </p:cNvSpPr>
          <p:nvPr>
            <p:ph idx="1"/>
          </p:nvPr>
        </p:nvSpPr>
        <p:spPr/>
        <p:txBody>
          <a:bodyPr/>
          <a:lstStyle/>
          <a:p>
            <a:pPr marL="68580" indent="0">
              <a:buNone/>
            </a:pPr>
            <a:endParaRPr lang="en-US" altLang="zh-CN" dirty="0" smtClean="0"/>
          </a:p>
          <a:p>
            <a:pPr marL="68580" indent="0">
              <a:buNone/>
            </a:pPr>
            <a:endParaRPr lang="en-US" altLang="zh-CN" dirty="0"/>
          </a:p>
          <a:p>
            <a:pPr marL="68580" indent="0">
              <a:buNone/>
            </a:pPr>
            <a:endParaRPr lang="en-US" altLang="zh-CN" dirty="0"/>
          </a:p>
          <a:p>
            <a:pPr marL="68580" indent="0">
              <a:buNone/>
            </a:pPr>
            <a:r>
              <a:rPr lang="en-US" altLang="zh-CN" sz="3500" dirty="0" smtClean="0"/>
              <a:t> </a:t>
            </a:r>
            <a:r>
              <a:rPr lang="en-US" altLang="zh-CN" sz="3500" dirty="0" smtClean="0"/>
              <a:t> </a:t>
            </a:r>
            <a:r>
              <a:rPr lang="zh-CN" altLang="en-US" sz="3500" dirty="0" smtClean="0"/>
              <a:t>实现</a:t>
            </a:r>
            <a:r>
              <a:rPr lang="zh-CN" altLang="en-US" sz="3500" dirty="0" smtClean="0"/>
              <a:t>数据传输</a:t>
            </a:r>
            <a:r>
              <a:rPr lang="zh-CN" altLang="en-US" sz="3500" dirty="0" smtClean="0"/>
              <a:t>通信及常见问题</a:t>
            </a:r>
            <a:endParaRPr lang="zh-CN" altLang="en-US" sz="3500" dirty="0"/>
          </a:p>
        </p:txBody>
      </p:sp>
    </p:spTree>
    <p:extLst>
      <p:ext uri="{BB962C8B-B14F-4D97-AF65-F5344CB8AC3E}">
        <p14:creationId xmlns:p14="http://schemas.microsoft.com/office/powerpoint/2010/main" val="18613136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a:bodyPr>
          <a:lstStyle/>
          <a:p>
            <a:pPr marL="68580" indent="0">
              <a:buNone/>
            </a:pPr>
            <a:endParaRPr lang="en-US" altLang="zh-CN" u="sng" dirty="0" smtClean="0">
              <a:latin typeface="楷体" pitchFamily="49" charset="-122"/>
              <a:ea typeface="楷体" pitchFamily="49" charset="-122"/>
            </a:endParaRPr>
          </a:p>
          <a:p>
            <a:pPr marL="68580" indent="0">
              <a:buNone/>
            </a:pPr>
            <a:r>
              <a:rPr lang="en-US" altLang="zh-CN" u="sng" dirty="0">
                <a:latin typeface="楷体" pitchFamily="49" charset="-122"/>
                <a:ea typeface="楷体" pitchFamily="49" charset="-122"/>
              </a:rPr>
              <a:t>	</a:t>
            </a:r>
            <a:r>
              <a:rPr lang="zh-CN" altLang="zh-CN" sz="3000" u="sng" dirty="0" smtClean="0">
                <a:latin typeface="楷体" pitchFamily="49" charset="-122"/>
                <a:ea typeface="楷体" pitchFamily="49" charset="-122"/>
              </a:rPr>
              <a:t>协议</a:t>
            </a:r>
            <a:r>
              <a:rPr lang="zh-CN" altLang="zh-CN" sz="3000" u="sng" dirty="0">
                <a:latin typeface="楷体" pitchFamily="49" charset="-122"/>
                <a:ea typeface="楷体" pitchFamily="49" charset="-122"/>
              </a:rPr>
              <a:t>栈以及定时器初始化</a:t>
            </a:r>
            <a:r>
              <a:rPr lang="en-US" altLang="zh-CN" sz="3000" u="sng" dirty="0">
                <a:latin typeface="楷体" pitchFamily="49" charset="-122"/>
                <a:ea typeface="楷体" pitchFamily="49" charset="-122"/>
              </a:rPr>
              <a:t>T35</a:t>
            </a:r>
            <a:r>
              <a:rPr lang="zh-CN" altLang="zh-CN" sz="3000" u="sng" dirty="0">
                <a:latin typeface="楷体" pitchFamily="49" charset="-122"/>
                <a:ea typeface="楷体" pitchFamily="49" charset="-122"/>
              </a:rPr>
              <a:t>第一次超时</a:t>
            </a:r>
            <a:r>
              <a:rPr lang="en-US" altLang="zh-CN" sz="3000" u="sng" dirty="0">
                <a:latin typeface="楷体" pitchFamily="49" charset="-122"/>
                <a:ea typeface="楷体" pitchFamily="49" charset="-122"/>
              </a:rPr>
              <a:t>—&gt;</a:t>
            </a:r>
            <a:r>
              <a:rPr lang="en-US" altLang="zh-CN" sz="3000" u="sng" dirty="0" err="1">
                <a:latin typeface="楷体" pitchFamily="49" charset="-122"/>
                <a:ea typeface="楷体" pitchFamily="49" charset="-122"/>
              </a:rPr>
              <a:t>eMBPoll</a:t>
            </a:r>
            <a:r>
              <a:rPr lang="en-US" altLang="zh-CN" sz="3000" u="sng" dirty="0">
                <a:latin typeface="楷体" pitchFamily="49" charset="-122"/>
                <a:ea typeface="楷体" pitchFamily="49" charset="-122"/>
              </a:rPr>
              <a:t> STATE_RX_IDLE—&gt;</a:t>
            </a:r>
            <a:r>
              <a:rPr lang="zh-CN" altLang="zh-CN" sz="3000" u="sng" dirty="0">
                <a:latin typeface="楷体" pitchFamily="49" charset="-122"/>
                <a:ea typeface="楷体" pitchFamily="49" charset="-122"/>
              </a:rPr>
              <a:t>收到数据中断</a:t>
            </a:r>
            <a:r>
              <a:rPr lang="en-US" altLang="zh-CN" sz="3000" u="sng" dirty="0">
                <a:latin typeface="楷体" pitchFamily="49" charset="-122"/>
                <a:ea typeface="楷体" pitchFamily="49" charset="-122"/>
              </a:rPr>
              <a:t>—&gt;</a:t>
            </a:r>
            <a:r>
              <a:rPr lang="en-US" altLang="zh-CN" sz="3000" u="sng" dirty="0" err="1" smtClean="0">
                <a:latin typeface="楷体" pitchFamily="49" charset="-122"/>
                <a:ea typeface="楷体" pitchFamily="49" charset="-122"/>
              </a:rPr>
              <a:t>prvvUARTRxISR</a:t>
            </a:r>
            <a:r>
              <a:rPr lang="en-US" altLang="zh-CN" sz="3000" u="sng" dirty="0" smtClean="0">
                <a:latin typeface="楷体" pitchFamily="49" charset="-122"/>
                <a:ea typeface="楷体" pitchFamily="49" charset="-122"/>
              </a:rPr>
              <a:t>&gt;</a:t>
            </a:r>
            <a:r>
              <a:rPr lang="en-US" altLang="zh-CN" sz="3000" u="sng" dirty="0" err="1" smtClean="0">
                <a:latin typeface="楷体" pitchFamily="49" charset="-122"/>
                <a:ea typeface="楷体" pitchFamily="49" charset="-122"/>
              </a:rPr>
              <a:t>pxMBFrameCBByteReceived</a:t>
            </a:r>
            <a:r>
              <a:rPr lang="en-US" altLang="zh-CN" sz="3000" u="sng" dirty="0">
                <a:latin typeface="楷体" pitchFamily="49" charset="-122"/>
                <a:ea typeface="楷体" pitchFamily="49" charset="-122"/>
              </a:rPr>
              <a:t>—&gt;</a:t>
            </a:r>
            <a:r>
              <a:rPr lang="en-US" altLang="zh-CN" sz="3000" u="sng" dirty="0" err="1">
                <a:latin typeface="楷体" pitchFamily="49" charset="-122"/>
                <a:ea typeface="楷体" pitchFamily="49" charset="-122"/>
              </a:rPr>
              <a:t>xMBRTUReceiveFSM</a:t>
            </a:r>
            <a:r>
              <a:rPr lang="zh-CN" altLang="zh-CN" sz="3000" u="sng" dirty="0">
                <a:latin typeface="楷体" pitchFamily="49" charset="-122"/>
                <a:ea typeface="楷体" pitchFamily="49" charset="-122"/>
              </a:rPr>
              <a:t>接收数据</a:t>
            </a:r>
            <a:r>
              <a:rPr lang="en-US" altLang="zh-CN" sz="3000" u="sng" dirty="0">
                <a:latin typeface="楷体" pitchFamily="49" charset="-122"/>
                <a:ea typeface="楷体" pitchFamily="49" charset="-122"/>
              </a:rPr>
              <a:t> </a:t>
            </a:r>
            <a:r>
              <a:rPr lang="en-US" altLang="zh-CN" sz="3000" u="sng" dirty="0" smtClean="0">
                <a:latin typeface="楷体" pitchFamily="49" charset="-122"/>
                <a:ea typeface="楷体" pitchFamily="49" charset="-122"/>
              </a:rPr>
              <a:t>—&gt; STATE_RX_RCV</a:t>
            </a:r>
            <a:r>
              <a:rPr lang="en-US" altLang="zh-CN" sz="3000" u="sng" dirty="0">
                <a:latin typeface="楷体" pitchFamily="49" charset="-122"/>
                <a:ea typeface="楷体" pitchFamily="49" charset="-122"/>
              </a:rPr>
              <a:t>—&gt;T35</a:t>
            </a:r>
            <a:r>
              <a:rPr lang="zh-CN" altLang="zh-CN" sz="3000" u="sng" dirty="0">
                <a:latin typeface="楷体" pitchFamily="49" charset="-122"/>
                <a:ea typeface="楷体" pitchFamily="49" charset="-122"/>
              </a:rPr>
              <a:t>超时</a:t>
            </a:r>
            <a:r>
              <a:rPr lang="en-US" altLang="zh-CN" sz="3000" u="sng" dirty="0" smtClean="0">
                <a:latin typeface="楷体" pitchFamily="49" charset="-122"/>
                <a:ea typeface="楷体" pitchFamily="49" charset="-122"/>
              </a:rPr>
              <a:t>—&gt; </a:t>
            </a:r>
            <a:r>
              <a:rPr lang="en-US" altLang="zh-CN" sz="3000" u="sng" dirty="0" err="1" smtClean="0">
                <a:latin typeface="楷体" pitchFamily="49" charset="-122"/>
                <a:ea typeface="楷体" pitchFamily="49" charset="-122"/>
              </a:rPr>
              <a:t>eMBPollEV_FRAME_RECEIVED</a:t>
            </a:r>
            <a:r>
              <a:rPr lang="zh-CN" altLang="zh-CN" sz="3000" u="sng" dirty="0">
                <a:latin typeface="楷体" pitchFamily="49" charset="-122"/>
                <a:ea typeface="楷体" pitchFamily="49" charset="-122"/>
              </a:rPr>
              <a:t>（</a:t>
            </a:r>
            <a:r>
              <a:rPr lang="en-US" altLang="zh-CN" sz="3000" u="sng" dirty="0" err="1">
                <a:latin typeface="楷体" pitchFamily="49" charset="-122"/>
                <a:ea typeface="楷体" pitchFamily="49" charset="-122"/>
              </a:rPr>
              <a:t>peMBFrameReceiveCur</a:t>
            </a:r>
            <a:r>
              <a:rPr lang="en-US" altLang="zh-CN" sz="3000" u="sng" dirty="0">
                <a:latin typeface="楷体" pitchFamily="49" charset="-122"/>
                <a:ea typeface="楷体" pitchFamily="49" charset="-122"/>
              </a:rPr>
              <a:t>-&gt;</a:t>
            </a:r>
            <a:r>
              <a:rPr lang="en-US" altLang="zh-CN" sz="3000" u="sng" dirty="0" err="1">
                <a:latin typeface="楷体" pitchFamily="49" charset="-122"/>
                <a:ea typeface="楷体" pitchFamily="49" charset="-122"/>
              </a:rPr>
              <a:t>eMBRTUReceive</a:t>
            </a:r>
            <a:r>
              <a:rPr lang="zh-CN" altLang="zh-CN" sz="3000" u="sng" dirty="0">
                <a:latin typeface="楷体" pitchFamily="49" charset="-122"/>
                <a:ea typeface="楷体" pitchFamily="49" charset="-122"/>
              </a:rPr>
              <a:t>）提取完整数据帧</a:t>
            </a:r>
            <a:r>
              <a:rPr lang="en-US" altLang="zh-CN" sz="3000" u="sng" dirty="0">
                <a:latin typeface="楷体" pitchFamily="49" charset="-122"/>
                <a:ea typeface="楷体" pitchFamily="49" charset="-122"/>
              </a:rPr>
              <a:t>—&gt; </a:t>
            </a:r>
            <a:r>
              <a:rPr lang="en-US" altLang="zh-CN" sz="3000" u="sng" dirty="0" err="1">
                <a:latin typeface="楷体" pitchFamily="49" charset="-122"/>
                <a:ea typeface="楷体" pitchFamily="49" charset="-122"/>
              </a:rPr>
              <a:t>eMBPoll</a:t>
            </a:r>
            <a:r>
              <a:rPr lang="en-US" altLang="zh-CN" sz="3000" u="sng" dirty="0">
                <a:latin typeface="楷体" pitchFamily="49" charset="-122"/>
                <a:ea typeface="楷体" pitchFamily="49" charset="-122"/>
              </a:rPr>
              <a:t> case </a:t>
            </a:r>
            <a:r>
              <a:rPr lang="en-US" altLang="zh-CN" sz="3000" u="sng" dirty="0" err="1">
                <a:latin typeface="楷体" pitchFamily="49" charset="-122"/>
                <a:ea typeface="楷体" pitchFamily="49" charset="-122"/>
              </a:rPr>
              <a:t>EV_EXECUTE:xFuncHandlers</a:t>
            </a:r>
            <a:r>
              <a:rPr lang="en-US" altLang="zh-CN" sz="3000" u="sng" dirty="0">
                <a:latin typeface="楷体" pitchFamily="49" charset="-122"/>
                <a:ea typeface="楷体" pitchFamily="49" charset="-122"/>
              </a:rPr>
              <a:t>[i].</a:t>
            </a:r>
            <a:r>
              <a:rPr lang="en-US" altLang="zh-CN" sz="3000" u="sng" dirty="0" err="1">
                <a:latin typeface="楷体" pitchFamily="49" charset="-122"/>
                <a:ea typeface="楷体" pitchFamily="49" charset="-122"/>
              </a:rPr>
              <a:t>pxHandler</a:t>
            </a:r>
            <a:r>
              <a:rPr lang="zh-CN" altLang="zh-CN" sz="3000" u="sng" dirty="0">
                <a:latin typeface="楷体" pitchFamily="49" charset="-122"/>
                <a:ea typeface="楷体" pitchFamily="49" charset="-122"/>
              </a:rPr>
              <a:t>（</a:t>
            </a:r>
            <a:r>
              <a:rPr lang="en-US" altLang="zh-CN" sz="3000" u="sng" dirty="0" err="1">
                <a:latin typeface="楷体" pitchFamily="49" charset="-122"/>
                <a:ea typeface="楷体" pitchFamily="49" charset="-122"/>
              </a:rPr>
              <a:t>eMBRegInputCB</a:t>
            </a:r>
            <a:r>
              <a:rPr lang="zh-CN" altLang="zh-CN" sz="3000" u="sng" dirty="0">
                <a:latin typeface="楷体" pitchFamily="49" charset="-122"/>
                <a:ea typeface="楷体" pitchFamily="49" charset="-122"/>
              </a:rPr>
              <a:t>）对接收的数据进行处理</a:t>
            </a:r>
            <a:r>
              <a:rPr lang="en-US" altLang="zh-CN" sz="3000" u="sng" dirty="0">
                <a:latin typeface="楷体" pitchFamily="49" charset="-122"/>
                <a:ea typeface="楷体" pitchFamily="49" charset="-122"/>
              </a:rPr>
              <a:t>—&gt; </a:t>
            </a:r>
            <a:r>
              <a:rPr lang="en-US" altLang="zh-CN" sz="3000" u="sng" dirty="0" err="1">
                <a:latin typeface="楷体" pitchFamily="49" charset="-122"/>
                <a:ea typeface="楷体" pitchFamily="49" charset="-122"/>
              </a:rPr>
              <a:t>peMBFrameSendCur</a:t>
            </a:r>
            <a:r>
              <a:rPr lang="en-US" altLang="zh-CN" sz="3000" u="sng" dirty="0">
                <a:latin typeface="楷体" pitchFamily="49" charset="-122"/>
                <a:ea typeface="楷体" pitchFamily="49" charset="-122"/>
              </a:rPr>
              <a:t>—&gt;</a:t>
            </a:r>
            <a:r>
              <a:rPr lang="en-US" altLang="zh-CN" sz="3000" u="sng" dirty="0" err="1">
                <a:latin typeface="楷体" pitchFamily="49" charset="-122"/>
                <a:ea typeface="楷体" pitchFamily="49" charset="-122"/>
              </a:rPr>
              <a:t>eMBRTUSend</a:t>
            </a:r>
            <a:r>
              <a:rPr lang="zh-CN" altLang="zh-CN" sz="3000" u="sng" dirty="0">
                <a:latin typeface="楷体" pitchFamily="49" charset="-122"/>
                <a:ea typeface="楷体" pitchFamily="49" charset="-122"/>
              </a:rPr>
              <a:t>（</a:t>
            </a:r>
            <a:r>
              <a:rPr lang="en-US" altLang="zh-CN" sz="3000" u="sng" dirty="0">
                <a:latin typeface="楷体" pitchFamily="49" charset="-122"/>
                <a:ea typeface="楷体" pitchFamily="49" charset="-122"/>
              </a:rPr>
              <a:t>&amp;STATE_RX_IDLE</a:t>
            </a:r>
            <a:r>
              <a:rPr lang="zh-CN" altLang="zh-CN" sz="3000" u="sng" dirty="0">
                <a:latin typeface="楷体" pitchFamily="49" charset="-122"/>
                <a:ea typeface="楷体" pitchFamily="49" charset="-122"/>
              </a:rPr>
              <a:t>）</a:t>
            </a:r>
            <a:r>
              <a:rPr lang="en-US" altLang="zh-CN" sz="3000" u="sng" dirty="0">
                <a:latin typeface="楷体" pitchFamily="49" charset="-122"/>
                <a:ea typeface="楷体" pitchFamily="49" charset="-122"/>
              </a:rPr>
              <a:t>—&gt;STATE_TX_XMIT</a:t>
            </a:r>
            <a:endParaRPr lang="zh-CN" altLang="zh-CN" sz="3000" u="sng" dirty="0">
              <a:latin typeface="楷体" pitchFamily="49" charset="-122"/>
              <a:ea typeface="楷体" pitchFamily="49" charset="-122"/>
            </a:endParaRPr>
          </a:p>
          <a:p>
            <a:pPr marL="68580" indent="0">
              <a:buNone/>
            </a:pPr>
            <a:endParaRPr lang="en-US" altLang="zh-CN" u="sng" dirty="0" smtClean="0"/>
          </a:p>
        </p:txBody>
      </p:sp>
    </p:spTree>
    <p:extLst>
      <p:ext uri="{BB962C8B-B14F-4D97-AF65-F5344CB8AC3E}">
        <p14:creationId xmlns:p14="http://schemas.microsoft.com/office/powerpoint/2010/main" val="7211065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endParaRPr lang="en-US" altLang="zh-CN" u="sng" dirty="0" smtClean="0">
              <a:latin typeface="楷体" pitchFamily="49" charset="-122"/>
              <a:ea typeface="楷体" pitchFamily="49" charset="-122"/>
            </a:endParaRPr>
          </a:p>
          <a:p>
            <a:pPr marL="68580" indent="0">
              <a:buNone/>
            </a:pPr>
            <a:endParaRPr lang="en-US" altLang="zh-CN" sz="3000" u="sng" dirty="0" smtClean="0">
              <a:latin typeface="楷体" pitchFamily="49" charset="-122"/>
              <a:ea typeface="楷体" pitchFamily="49" charset="-122"/>
            </a:endParaRPr>
          </a:p>
          <a:p>
            <a:pPr marL="68580" indent="0">
              <a:buNone/>
            </a:pPr>
            <a:r>
              <a:rPr lang="zh-CN" altLang="zh-CN" sz="3000" u="sng" dirty="0" smtClean="0">
                <a:latin typeface="楷体" pitchFamily="49" charset="-122"/>
                <a:ea typeface="楷体" pitchFamily="49" charset="-122"/>
              </a:rPr>
              <a:t>串口</a:t>
            </a:r>
            <a:r>
              <a:rPr lang="zh-CN" altLang="zh-CN" sz="3000" u="sng" dirty="0">
                <a:latin typeface="楷体" pitchFamily="49" charset="-122"/>
                <a:ea typeface="楷体" pitchFamily="49" charset="-122"/>
              </a:rPr>
              <a:t>发送完成中断</a:t>
            </a:r>
            <a:r>
              <a:rPr lang="en-US" altLang="zh-CN" sz="3000" u="sng" dirty="0">
                <a:latin typeface="楷体" pitchFamily="49" charset="-122"/>
                <a:ea typeface="楷体" pitchFamily="49" charset="-122"/>
              </a:rPr>
              <a:t>—&gt; </a:t>
            </a:r>
            <a:r>
              <a:rPr lang="en-US" altLang="zh-CN" sz="3000" u="sng" dirty="0" err="1">
                <a:latin typeface="楷体" pitchFamily="49" charset="-122"/>
                <a:ea typeface="楷体" pitchFamily="49" charset="-122"/>
              </a:rPr>
              <a:t>prvvUARTTxReadyISR</a:t>
            </a:r>
            <a:r>
              <a:rPr lang="en-US" altLang="zh-CN" sz="3000" u="sng" dirty="0">
                <a:latin typeface="楷体" pitchFamily="49" charset="-122"/>
                <a:ea typeface="楷体" pitchFamily="49" charset="-122"/>
              </a:rPr>
              <a:t>—&gt; </a:t>
            </a:r>
            <a:r>
              <a:rPr lang="en-US" altLang="zh-CN" sz="3000" u="sng" dirty="0" err="1">
                <a:latin typeface="楷体" pitchFamily="49" charset="-122"/>
                <a:ea typeface="楷体" pitchFamily="49" charset="-122"/>
              </a:rPr>
              <a:t>FSMpxMBFrameCBTransmitterEmpty</a:t>
            </a:r>
            <a:r>
              <a:rPr lang="en-US" altLang="zh-CN" sz="3000" u="sng" dirty="0">
                <a:latin typeface="楷体" pitchFamily="49" charset="-122"/>
                <a:ea typeface="楷体" pitchFamily="49" charset="-122"/>
              </a:rPr>
              <a:t>—&gt;</a:t>
            </a:r>
            <a:r>
              <a:rPr lang="en-US" altLang="zh-CN" sz="3000" u="sng" dirty="0" err="1">
                <a:latin typeface="楷体" pitchFamily="49" charset="-122"/>
                <a:ea typeface="楷体" pitchFamily="49" charset="-122"/>
              </a:rPr>
              <a:t>xMBRTUTransmitFSM</a:t>
            </a:r>
            <a:r>
              <a:rPr lang="zh-CN" altLang="zh-CN" sz="3000" u="sng" dirty="0">
                <a:latin typeface="楷体" pitchFamily="49" charset="-122"/>
                <a:ea typeface="楷体" pitchFamily="49" charset="-122"/>
              </a:rPr>
              <a:t>（</a:t>
            </a:r>
            <a:r>
              <a:rPr lang="en-US" altLang="zh-CN" sz="3000" u="sng" dirty="0">
                <a:latin typeface="楷体" pitchFamily="49" charset="-122"/>
                <a:ea typeface="楷体" pitchFamily="49" charset="-122"/>
              </a:rPr>
              <a:t>&amp; STATE_TX_XMIT</a:t>
            </a:r>
            <a:r>
              <a:rPr lang="zh-CN" altLang="zh-CN" sz="3000" u="sng" dirty="0">
                <a:latin typeface="楷体" pitchFamily="49" charset="-122"/>
                <a:ea typeface="楷体" pitchFamily="49" charset="-122"/>
              </a:rPr>
              <a:t>）</a:t>
            </a:r>
            <a:r>
              <a:rPr lang="en-US" altLang="zh-CN" sz="3000" u="sng" dirty="0">
                <a:latin typeface="楷体" pitchFamily="49" charset="-122"/>
                <a:ea typeface="楷体" pitchFamily="49" charset="-122"/>
              </a:rPr>
              <a:t>—&gt;</a:t>
            </a:r>
            <a:r>
              <a:rPr lang="en-US" altLang="zh-CN" sz="3000" u="sng" dirty="0" err="1">
                <a:latin typeface="楷体" pitchFamily="49" charset="-122"/>
                <a:ea typeface="楷体" pitchFamily="49" charset="-122"/>
              </a:rPr>
              <a:t>xMBPortSerialPutByte</a:t>
            </a:r>
            <a:r>
              <a:rPr lang="en-US" altLang="zh-CN" sz="3000" u="sng" dirty="0">
                <a:latin typeface="楷体" pitchFamily="49" charset="-122"/>
                <a:ea typeface="楷体" pitchFamily="49" charset="-122"/>
              </a:rPr>
              <a:t>—&gt;</a:t>
            </a:r>
            <a:r>
              <a:rPr lang="zh-CN" altLang="zh-CN" sz="3000" u="sng" dirty="0">
                <a:latin typeface="楷体" pitchFamily="49" charset="-122"/>
                <a:ea typeface="楷体" pitchFamily="49" charset="-122"/>
              </a:rPr>
              <a:t>发送数据。</a:t>
            </a:r>
            <a:endParaRPr lang="zh-CN" altLang="en-US" sz="3000" dirty="0">
              <a:latin typeface="楷体" pitchFamily="49" charset="-122"/>
              <a:ea typeface="楷体" pitchFamily="49" charset="-122"/>
            </a:endParaRPr>
          </a:p>
        </p:txBody>
      </p:sp>
    </p:spTree>
    <p:extLst>
      <p:ext uri="{BB962C8B-B14F-4D97-AF65-F5344CB8AC3E}">
        <p14:creationId xmlns:p14="http://schemas.microsoft.com/office/powerpoint/2010/main" val="8957905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a:t>
            </a:r>
            <a:r>
              <a:rPr lang="zh-CN" altLang="en-US" dirty="0" smtClean="0"/>
              <a:t>、从机可发送主机，主机发送不到从机；</a:t>
            </a:r>
            <a:endParaRPr lang="en-US" altLang="zh-CN" dirty="0" smtClean="0"/>
          </a:p>
          <a:p>
            <a:pPr marL="68580" indent="0">
              <a:buNone/>
            </a:pPr>
            <a:r>
              <a:rPr lang="en-US" altLang="zh-CN" dirty="0" smtClean="0"/>
              <a:t>2</a:t>
            </a:r>
            <a:r>
              <a:rPr lang="zh-CN" altLang="en-US" dirty="0" smtClean="0"/>
              <a:t>、主机可以发送给从机，但数据一直发送；</a:t>
            </a:r>
            <a:endParaRPr lang="en-US" altLang="zh-CN" dirty="0" smtClean="0"/>
          </a:p>
          <a:p>
            <a:pPr marL="68580" indent="0">
              <a:buNone/>
            </a:pPr>
            <a:r>
              <a:rPr lang="en-US" altLang="zh-CN" dirty="0" smtClean="0"/>
              <a:t>3</a:t>
            </a:r>
            <a:r>
              <a:rPr lang="zh-CN" altLang="en-US" dirty="0" smtClean="0"/>
              <a:t>、收发数据，存在值覆盖问题；</a:t>
            </a:r>
            <a:endParaRPr lang="en-US" altLang="zh-CN" dirty="0" smtClean="0"/>
          </a:p>
          <a:p>
            <a:pPr marL="68580" indent="0">
              <a:buNone/>
            </a:pPr>
            <a:r>
              <a:rPr lang="en-US" altLang="zh-CN" dirty="0" smtClean="0"/>
              <a:t>4</a:t>
            </a:r>
            <a:r>
              <a:rPr lang="zh-CN" altLang="en-US" dirty="0" smtClean="0"/>
              <a:t>、数据发送不稳定；</a:t>
            </a:r>
            <a:endParaRPr lang="en-US" altLang="zh-CN" dirty="0" smtClean="0"/>
          </a:p>
          <a:p>
            <a:pPr marL="68580" indent="0">
              <a:buNone/>
            </a:pPr>
            <a:r>
              <a:rPr lang="en-US" altLang="zh-CN" dirty="0" smtClean="0"/>
              <a:t>5</a:t>
            </a:r>
            <a:r>
              <a:rPr lang="zh-CN" altLang="en-US" dirty="0" smtClean="0"/>
              <a:t>、数据发送合适，收到数据只有首数据；</a:t>
            </a:r>
            <a:endParaRPr lang="en-US" altLang="zh-CN" dirty="0" smtClean="0"/>
          </a:p>
          <a:p>
            <a:pPr marL="68580" indent="0">
              <a:buNone/>
            </a:pPr>
            <a:r>
              <a:rPr lang="en-US" altLang="zh-CN" dirty="0" smtClean="0"/>
              <a:t>6</a:t>
            </a:r>
            <a:r>
              <a:rPr lang="zh-CN" altLang="en-US" dirty="0" smtClean="0"/>
              <a:t>、数据传输过程中，数据停止在</a:t>
            </a:r>
            <a:r>
              <a:rPr lang="en-US" altLang="zh-CN" dirty="0" err="1" smtClean="0"/>
              <a:t>emBpoll</a:t>
            </a:r>
            <a:r>
              <a:rPr lang="zh-CN" altLang="en-US" dirty="0" smtClean="0"/>
              <a:t>处，</a:t>
            </a:r>
            <a:r>
              <a:rPr lang="en-US" altLang="zh-CN" dirty="0"/>
              <a:t> </a:t>
            </a:r>
            <a:r>
              <a:rPr lang="en-US" altLang="zh-CN" dirty="0" smtClean="0"/>
              <a:t>     </a:t>
            </a:r>
            <a:r>
              <a:rPr lang="zh-CN" altLang="en-US" dirty="0" smtClean="0"/>
              <a:t>停止；</a:t>
            </a:r>
            <a:endParaRPr lang="en-US" altLang="zh-CN" dirty="0" smtClean="0"/>
          </a:p>
          <a:p>
            <a:pPr marL="68580" indent="0">
              <a:buNone/>
            </a:pPr>
            <a:r>
              <a:rPr lang="en-US" altLang="zh-CN" dirty="0" smtClean="0"/>
              <a:t>7</a:t>
            </a:r>
            <a:r>
              <a:rPr lang="zh-CN" altLang="en-US" dirty="0" smtClean="0"/>
              <a:t>、数值赋值问题；</a:t>
            </a:r>
            <a:endParaRPr lang="zh-CN" altLang="en-US" dirty="0"/>
          </a:p>
        </p:txBody>
      </p:sp>
    </p:spTree>
    <p:extLst>
      <p:ext uri="{BB962C8B-B14F-4D97-AF65-F5344CB8AC3E}">
        <p14:creationId xmlns:p14="http://schemas.microsoft.com/office/powerpoint/2010/main" val="2558103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lstStyle/>
          <a:p>
            <a:pPr marL="68580" indent="0">
              <a:buNone/>
            </a:pPr>
            <a:r>
              <a:rPr lang="en-US" altLang="zh-CN" sz="5400" dirty="0" smtClean="0"/>
              <a:t>3.3 MODBUS</a:t>
            </a:r>
            <a:r>
              <a:rPr lang="zh-CN" altLang="en-US" sz="5400" dirty="0" smtClean="0"/>
              <a:t>数据类型</a:t>
            </a:r>
            <a:endParaRPr lang="en-US" altLang="zh-CN" sz="5400" dirty="0" smtClean="0"/>
          </a:p>
          <a:p>
            <a:pPr marL="6858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08903152"/>
              </p:ext>
            </p:extLst>
          </p:nvPr>
        </p:nvGraphicFramePr>
        <p:xfrm>
          <a:off x="1547664" y="1916832"/>
          <a:ext cx="6096000" cy="40284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zh-CN" altLang="en-US" dirty="0" smtClean="0"/>
                        <a:t>基本表格</a:t>
                      </a:r>
                      <a:endParaRPr lang="zh-CN" altLang="en-US" dirty="0"/>
                    </a:p>
                  </a:txBody>
                  <a:tcPr/>
                </a:tc>
                <a:tc>
                  <a:txBody>
                    <a:bodyPr/>
                    <a:lstStyle/>
                    <a:p>
                      <a:pPr algn="ctr"/>
                      <a:r>
                        <a:rPr lang="zh-CN" altLang="en-US" dirty="0" smtClean="0"/>
                        <a:t>数据类型</a:t>
                      </a:r>
                      <a:endParaRPr lang="zh-CN" altLang="en-US" dirty="0"/>
                    </a:p>
                  </a:txBody>
                  <a:tcPr/>
                </a:tc>
                <a:tc>
                  <a:txBody>
                    <a:bodyPr/>
                    <a:lstStyle/>
                    <a:p>
                      <a:pPr algn="ctr"/>
                      <a:r>
                        <a:rPr lang="zh-CN" altLang="en-US" dirty="0" smtClean="0"/>
                        <a:t>访问类型</a:t>
                      </a:r>
                      <a:endParaRPr lang="zh-CN" altLang="en-US" dirty="0"/>
                    </a:p>
                  </a:txBody>
                  <a:tcPr/>
                </a:tc>
                <a:tc>
                  <a:txBody>
                    <a:bodyPr/>
                    <a:lstStyle/>
                    <a:p>
                      <a:pPr algn="ctr"/>
                      <a:r>
                        <a:rPr lang="zh-CN" altLang="en-US" dirty="0" smtClean="0"/>
                        <a:t>内容</a:t>
                      </a:r>
                      <a:endParaRPr lang="zh-CN" altLang="en-US" dirty="0"/>
                    </a:p>
                  </a:txBody>
                  <a:tcPr/>
                </a:tc>
              </a:tr>
              <a:tr h="370840">
                <a:tc>
                  <a:txBody>
                    <a:bodyPr/>
                    <a:lstStyle/>
                    <a:p>
                      <a:pPr algn="ctr"/>
                      <a:r>
                        <a:rPr lang="zh-CN" altLang="en-US" dirty="0" smtClean="0"/>
                        <a:t>离散量输入</a:t>
                      </a:r>
                      <a:endParaRPr lang="zh-CN" altLang="en-US" dirty="0"/>
                    </a:p>
                  </a:txBody>
                  <a:tcPr/>
                </a:tc>
                <a:tc>
                  <a:txBody>
                    <a:bodyPr/>
                    <a:lstStyle/>
                    <a:p>
                      <a:pPr algn="ctr"/>
                      <a:r>
                        <a:rPr lang="zh-CN" altLang="en-US" dirty="0" smtClean="0"/>
                        <a:t>单个比特</a:t>
                      </a:r>
                      <a:endParaRPr lang="zh-CN" altLang="en-US" dirty="0"/>
                    </a:p>
                  </a:txBody>
                  <a:tcPr/>
                </a:tc>
                <a:tc>
                  <a:txBody>
                    <a:bodyPr/>
                    <a:lstStyle/>
                    <a:p>
                      <a:pPr algn="ctr"/>
                      <a:r>
                        <a:rPr lang="zh-CN" altLang="en-US" dirty="0" smtClean="0"/>
                        <a:t>只读</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I/O</a:t>
                      </a:r>
                      <a:r>
                        <a:rPr lang="zh-CN" altLang="en-US" dirty="0" smtClean="0"/>
                        <a:t>系统提供该类型数据</a:t>
                      </a:r>
                      <a:endParaRPr lang="zh-CN" altLang="en-US" dirty="0"/>
                    </a:p>
                  </a:txBody>
                  <a:tcPr/>
                </a:tc>
              </a:tr>
              <a:tr h="370840">
                <a:tc>
                  <a:txBody>
                    <a:bodyPr/>
                    <a:lstStyle/>
                    <a:p>
                      <a:pPr algn="ctr"/>
                      <a:endParaRPr lang="en-US" altLang="zh-CN" dirty="0" smtClean="0"/>
                    </a:p>
                    <a:p>
                      <a:pPr algn="ctr"/>
                      <a:r>
                        <a:rPr lang="zh-CN" altLang="en-US" dirty="0" smtClean="0"/>
                        <a:t>线圈</a:t>
                      </a:r>
                      <a:endParaRPr lang="zh-CN" altLang="en-US" dirty="0"/>
                    </a:p>
                  </a:txBody>
                  <a:tcPr/>
                </a:tc>
                <a:tc>
                  <a:txBody>
                    <a:bodyPr/>
                    <a:lstStyle/>
                    <a:p>
                      <a:pPr algn="ctr"/>
                      <a:endParaRPr lang="en-US" altLang="zh-CN" dirty="0" smtClean="0"/>
                    </a:p>
                    <a:p>
                      <a:pPr algn="ctr"/>
                      <a:r>
                        <a:rPr lang="zh-CN" altLang="en-US" dirty="0" smtClean="0"/>
                        <a:t>单个比特</a:t>
                      </a:r>
                      <a:endParaRPr lang="zh-CN" altLang="en-US" dirty="0"/>
                    </a:p>
                  </a:txBody>
                  <a:tcPr/>
                </a:tc>
                <a:tc>
                  <a:txBody>
                    <a:bodyPr/>
                    <a:lstStyle/>
                    <a:p>
                      <a:pPr algn="ctr"/>
                      <a:endParaRPr lang="en-US" altLang="zh-CN" dirty="0" smtClean="0"/>
                    </a:p>
                    <a:p>
                      <a:pPr algn="ctr"/>
                      <a:r>
                        <a:rPr lang="zh-CN" altLang="en-US" dirty="0" smtClean="0"/>
                        <a:t>读写</a:t>
                      </a:r>
                      <a:endParaRPr lang="zh-CN" altLang="en-US" dirty="0"/>
                    </a:p>
                  </a:txBody>
                  <a:tcPr/>
                </a:tc>
                <a:tc>
                  <a:txBody>
                    <a:bodyPr/>
                    <a:lstStyle/>
                    <a:p>
                      <a:pPr algn="ctr"/>
                      <a:r>
                        <a:rPr lang="zh-CN" altLang="en-US" dirty="0" smtClean="0"/>
                        <a:t>通过应用程序改变这种类型数据</a:t>
                      </a:r>
                      <a:endParaRPr lang="zh-CN" altLang="en-US" dirty="0"/>
                    </a:p>
                  </a:txBody>
                  <a:tcPr/>
                </a:tc>
              </a:tr>
              <a:tr h="370840">
                <a:tc>
                  <a:txBody>
                    <a:bodyPr/>
                    <a:lstStyle/>
                    <a:p>
                      <a:pPr algn="ctr"/>
                      <a:endParaRPr lang="en-US" altLang="zh-CN" dirty="0" smtClean="0"/>
                    </a:p>
                    <a:p>
                      <a:pPr algn="ctr"/>
                      <a:r>
                        <a:rPr lang="zh-CN" altLang="en-US" dirty="0" smtClean="0"/>
                        <a:t>输入寄存器</a:t>
                      </a:r>
                      <a:endParaRPr lang="zh-CN" altLang="en-US" dirty="0"/>
                    </a:p>
                  </a:txBody>
                  <a:tcPr/>
                </a:tc>
                <a:tc>
                  <a:txBody>
                    <a:bodyPr/>
                    <a:lstStyle/>
                    <a:p>
                      <a:pPr algn="ctr"/>
                      <a:endParaRPr lang="en-US" altLang="zh-CN" dirty="0" smtClean="0"/>
                    </a:p>
                    <a:p>
                      <a:pPr algn="ctr"/>
                      <a:r>
                        <a:rPr lang="en-US" altLang="zh-CN" dirty="0" smtClean="0"/>
                        <a:t>16-</a:t>
                      </a:r>
                      <a:r>
                        <a:rPr lang="zh-CN" altLang="en-US" dirty="0" smtClean="0"/>
                        <a:t>比特字</a:t>
                      </a:r>
                      <a:endParaRPr lang="zh-CN" altLang="en-US" dirty="0"/>
                    </a:p>
                  </a:txBody>
                  <a:tcPr/>
                </a:tc>
                <a:tc>
                  <a:txBody>
                    <a:bodyPr/>
                    <a:lstStyle/>
                    <a:p>
                      <a:pPr algn="ctr"/>
                      <a:endParaRPr lang="en-US" altLang="zh-CN" dirty="0" smtClean="0"/>
                    </a:p>
                    <a:p>
                      <a:pPr algn="ctr"/>
                      <a:r>
                        <a:rPr lang="zh-CN" altLang="en-US" dirty="0" smtClean="0"/>
                        <a:t>只读</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I/O</a:t>
                      </a:r>
                      <a:r>
                        <a:rPr lang="zh-CN" altLang="en-US" dirty="0" smtClean="0"/>
                        <a:t>系统提供该类型数据</a:t>
                      </a:r>
                    </a:p>
                    <a:p>
                      <a:pPr algn="ctr"/>
                      <a:endParaRPr lang="zh-CN" altLang="en-US" dirty="0"/>
                    </a:p>
                  </a:txBody>
                  <a:tcPr/>
                </a:tc>
              </a:tr>
              <a:tr h="370840">
                <a:tc>
                  <a:txBody>
                    <a:bodyPr/>
                    <a:lstStyle/>
                    <a:p>
                      <a:pPr algn="ctr"/>
                      <a:endParaRPr lang="en-US" altLang="zh-CN" dirty="0" smtClean="0"/>
                    </a:p>
                    <a:p>
                      <a:pPr algn="ctr"/>
                      <a:r>
                        <a:rPr lang="zh-CN" altLang="en-US" dirty="0" smtClean="0"/>
                        <a:t>保持寄存器</a:t>
                      </a:r>
                      <a:endParaRPr lang="zh-CN" altLang="en-US" dirty="0"/>
                    </a:p>
                  </a:txBody>
                  <a:tcPr/>
                </a:tc>
                <a:tc>
                  <a:txBody>
                    <a:bodyPr/>
                    <a:lstStyle/>
                    <a:p>
                      <a:pPr algn="ctr"/>
                      <a:endParaRPr lang="en-US" altLang="zh-CN" dirty="0" smtClean="0"/>
                    </a:p>
                    <a:p>
                      <a:pPr algn="ctr"/>
                      <a:r>
                        <a:rPr lang="en-US" altLang="zh-CN" dirty="0" smtClean="0"/>
                        <a:t>16-</a:t>
                      </a:r>
                      <a:r>
                        <a:rPr lang="zh-CN" altLang="en-US" dirty="0" smtClean="0"/>
                        <a:t>比特字</a:t>
                      </a:r>
                      <a:endParaRPr lang="zh-CN" altLang="en-US" dirty="0"/>
                    </a:p>
                  </a:txBody>
                  <a:tcPr/>
                </a:tc>
                <a:tc>
                  <a:txBody>
                    <a:bodyPr/>
                    <a:lstStyle/>
                    <a:p>
                      <a:pPr algn="ctr"/>
                      <a:endParaRPr lang="en-US" altLang="zh-CN" dirty="0" smtClean="0"/>
                    </a:p>
                    <a:p>
                      <a:pPr algn="ctr"/>
                      <a:r>
                        <a:rPr lang="zh-CN" altLang="en-US" dirty="0" smtClean="0"/>
                        <a:t>读写</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通过应用程序改变这种类型数据</a:t>
                      </a:r>
                    </a:p>
                    <a:p>
                      <a:pPr algn="ctr"/>
                      <a:endParaRPr lang="zh-CN" altLang="en-US" dirty="0"/>
                    </a:p>
                  </a:txBody>
                  <a:tcPr/>
                </a:tc>
              </a:tr>
            </a:tbl>
          </a:graphicData>
        </a:graphic>
      </p:graphicFrame>
    </p:spTree>
    <p:extLst>
      <p:ext uri="{BB962C8B-B14F-4D97-AF65-F5344CB8AC3E}">
        <p14:creationId xmlns:p14="http://schemas.microsoft.com/office/powerpoint/2010/main" val="881814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6192688"/>
          </a:xfrm>
        </p:spPr>
        <p:txBody>
          <a:bodyPr>
            <a:normAutofit lnSpcReduction="10000"/>
          </a:bodyPr>
          <a:lstStyle/>
          <a:p>
            <a:pPr marL="68580" indent="0">
              <a:buNone/>
            </a:pPr>
            <a:r>
              <a:rPr lang="en-US" altLang="zh-CN" sz="5400" dirty="0" smtClean="0"/>
              <a:t>3.3.1 </a:t>
            </a:r>
            <a:r>
              <a:rPr lang="zh-CN" altLang="en-US" sz="5400" dirty="0" smtClean="0"/>
              <a:t>对数据类型的理解</a:t>
            </a:r>
            <a:endParaRPr lang="en-US" altLang="zh-CN" sz="5400" dirty="0" smtClean="0"/>
          </a:p>
          <a:p>
            <a:pPr marL="68580" indent="0">
              <a:buNone/>
            </a:pPr>
            <a:r>
              <a:rPr lang="en-US" altLang="zh-CN" dirty="0"/>
              <a:t>	</a:t>
            </a:r>
            <a:r>
              <a:rPr lang="zh-CN" altLang="en-US" sz="3500" dirty="0" smtClean="0"/>
              <a:t>对于基本表格中的任何一项，协议都允许单个的选择</a:t>
            </a:r>
            <a:r>
              <a:rPr lang="en-US" altLang="zh-CN" sz="3500" dirty="0" smtClean="0"/>
              <a:t>65536</a:t>
            </a:r>
            <a:r>
              <a:rPr lang="zh-CN" altLang="en-US" sz="3500" dirty="0" smtClean="0"/>
              <a:t>个数据项，而且设计那些项的读写操作可以越过多个连续数据项直到数据大小规格限制，这个数据大小规格限制与事务处理功能码有关；</a:t>
            </a:r>
            <a:endParaRPr lang="en-US" altLang="zh-CN" sz="3500" dirty="0" smtClean="0"/>
          </a:p>
          <a:p>
            <a:pPr marL="68580" indent="0">
              <a:buNone/>
            </a:pPr>
            <a:r>
              <a:rPr lang="en-US" altLang="zh-CN" sz="3500" dirty="0"/>
              <a:t>	</a:t>
            </a:r>
            <a:r>
              <a:rPr lang="zh-CN" altLang="en-US" sz="3500" dirty="0" smtClean="0"/>
              <a:t>必须将通过</a:t>
            </a:r>
            <a:r>
              <a:rPr lang="en-US" altLang="zh-CN" sz="3500" dirty="0" smtClean="0"/>
              <a:t>MODBUS</a:t>
            </a:r>
            <a:r>
              <a:rPr lang="zh-CN" altLang="en-US" sz="3500" dirty="0" smtClean="0"/>
              <a:t>处理的所有数据放置在设备应用存储器中，但是，存储器的物理地址不应该与参考数据混淆，仅仅是数据参考与物理地址的链接；</a:t>
            </a:r>
            <a:endParaRPr lang="zh-CN" altLang="en-US" sz="3500" dirty="0"/>
          </a:p>
        </p:txBody>
      </p:sp>
    </p:spTree>
    <p:extLst>
      <p:ext uri="{BB962C8B-B14F-4D97-AF65-F5344CB8AC3E}">
        <p14:creationId xmlns:p14="http://schemas.microsoft.com/office/powerpoint/2010/main" val="34092659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750</TotalTime>
  <Words>2390</Words>
  <Application>Microsoft Office PowerPoint</Application>
  <PresentationFormat>全屏显示(4:3)</PresentationFormat>
  <Paragraphs>351</Paragraphs>
  <Slides>76</Slides>
  <Notes>0</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奥斯汀</vt:lpstr>
      <vt:lpstr>MODBUS</vt:lpstr>
      <vt:lpstr>第一部分：modbus 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FreeModbus的简介</vt:lpstr>
      <vt:lpstr>PowerPoint 演示文稿</vt:lpstr>
      <vt:lpstr>PowerPoint 演示文稿</vt:lpstr>
      <vt:lpstr>PowerPoint 演示文稿</vt:lpstr>
      <vt:lpstr>STM32上FreeModbus的移植</vt:lpstr>
      <vt:lpstr>           准备工作 </vt:lpstr>
      <vt:lpstr>PowerPoint 演示文稿</vt:lpstr>
      <vt:lpstr>PowerPoint 演示文稿</vt:lpstr>
      <vt:lpstr>PowerPoint 演示文稿</vt:lpstr>
      <vt:lpstr>PowerPoint 演示文稿</vt:lpstr>
      <vt:lpstr>物理层接口文件的修改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porttimer.c中函数的修改:</vt:lpstr>
      <vt:lpstr>PowerPoint 演示文稿</vt:lpstr>
      <vt:lpstr>PowerPoint 演示文稿</vt:lpstr>
      <vt:lpstr>应用层回函数的修改</vt:lpstr>
      <vt:lpstr>PowerPoint 演示文稿</vt:lpstr>
      <vt:lpstr>PowerPoint 演示文稿</vt:lpstr>
      <vt:lpstr>PowerPoint 演示文稿</vt:lpstr>
      <vt:lpstr>PowerPoint 演示文稿</vt:lpstr>
      <vt:lpstr>PowerPoint 演示文稿</vt:lpstr>
      <vt:lpstr> 应用层初始化及协议访问</vt:lpstr>
      <vt:lpstr>PowerPoint 演示文稿</vt:lpstr>
      <vt:lpstr>PowerPoint 演示文稿</vt:lpstr>
      <vt:lpstr>PowerPoint 演示文稿</vt:lpstr>
      <vt:lpstr>PowerPoint 演示文稿</vt:lpstr>
      <vt:lpstr>PowerPoint 演示文稿</vt:lpstr>
      <vt:lpstr>     第四部分</vt:lpstr>
      <vt:lpstr>STM32 RS485 串口通讯</vt:lpstr>
      <vt:lpstr>概述</vt:lpstr>
      <vt:lpstr>硬件设计</vt:lpstr>
      <vt:lpstr>PowerPoint 演示文稿</vt:lpstr>
      <vt:lpstr>软件设计</vt:lpstr>
      <vt:lpstr>PowerPoint 演示文稿</vt:lpstr>
      <vt:lpstr>PowerPoint 演示文稿</vt:lpstr>
      <vt:lpstr>PowerPoint 演示文稿</vt:lpstr>
      <vt:lpstr>    第五部分</vt:lpstr>
      <vt:lpstr>PowerPoint 演示文稿</vt:lpstr>
      <vt:lpstr>PowerPoint 演示文稿</vt:lpstr>
      <vt:lpstr>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dc:title>
  <cp:lastModifiedBy>admin</cp:lastModifiedBy>
  <cp:revision>46</cp:revision>
  <dcterms:modified xsi:type="dcterms:W3CDTF">2018-06-04T14:13:46Z</dcterms:modified>
</cp:coreProperties>
</file>