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Lead </a:t>
            </a:r>
            <a:r>
              <a:rPr lang="en-US" dirty="0" smtClean="0"/>
              <a:t>Scoring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By: </a:t>
            </a:r>
          </a:p>
          <a:p>
            <a:pPr algn="r"/>
            <a:r>
              <a:rPr lang="en-US" dirty="0" smtClean="0"/>
              <a:t>Mohammed </a:t>
            </a:r>
            <a:r>
              <a:rPr lang="en-US" dirty="0" err="1" smtClean="0"/>
              <a:t>Irshad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76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Activity: 68% of customer contribution in SMS Sent &amp; Email Opened activities.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19" y="1984525"/>
            <a:ext cx="57851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Categorical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52% of all leads originated from "Landing Page Submission" with a lead conversion rate (LCR) of 36%.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"API" identified approximately 39% of customers with a lead conversion rate (LCR) of 31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occupation: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90% of the customers are Unemployed, with lead conversion rate (LCR) of 34%.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Working Professional contribute only 7.6% of total customers with almost 92% Lead conversion rate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LCR)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people has opted that they don't want to be emailed about the course &amp; 40% of them are converted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Categorical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(Contd.):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has LCR of 40% out of 31% customers,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Traffic contributes 32% LCR with 27% customers, which is lower than Google,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Search also gives 37.8% `of LCR, but the contribution is by only 12.5% of customers,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has LCR of 91%, but there are only around 6% of customers through this Lead Source</a:t>
            </a:r>
            <a:endParaRPr lang="en-US" dirty="0"/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'SMS Sent' has high lead conversion rate of 63% with 30% contribution from last activities,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'Email Opened' conversion rate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before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level categorical columns were already mapped to 1 / 0 in previous steps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dummy features (one-hot encoded) for categorical variables – Lead Origin, Lead Source, Last Activity, Specialization, Current occupation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Train &amp; Test Sets ○ 70:30 % ratio was chosen for the split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○ Standardization method was used to scale the 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correlations ○ Predictor variables which were highly correlated with each other were dropped (Lead Origin Lead Import and Lead Origin Lead Add 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7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lots of dimension and large number of features.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model performance and might take high computation time.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important to perform Recursive Feature Elimination (RFE) and to select only the important columns.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can manually fine tune the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outcome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– 48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– 15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Reduction process was used to build models by dropping variables with p – value greater than 0.05.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 looks stable after four iteration with: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ignificant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p-values within the threshold (p-values &lt; 0.05)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VIFs less than 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logm4 will be our final model, and we will use it for Model Evaluation which further will be used to make predictions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8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&amp; Evaluation Metrics with 0.345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cutoff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&amp; Evaluation Metrics with 0.41 as cutoff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decided to go ahead with 0.345 as cutoff after checking evaluation metrics coming from both plot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– Train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ROC curve is 0.88 out of 1 which indicates a good predictive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 is as close to the top left corner of the plot, which represents a model that has a high true positive rate and a low false positive rate at all threshold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1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&amp; Metrics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Set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cut-off value of 0.345, the model achieved a sensitivity of 80.05% in the train set and 79.82% in the test set.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in this case indicates how many leads the model identify correctly out of all potential leads which are converting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of X Education had set a target sensitivity of around 80%.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also achieved an accuracy of 80.46%, which is in line with the study's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problem statement, increasing lead conversion is crucial for the growth and success of X Education. To achieve this, we have developed a regression model that can help us identify the most significant factors that impact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determined the following features that have the highest positive coefficients, and these features should be given priority in our marketing and sales efforts to increase lead conversion.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 5.39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2.93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Current_occupation_Working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Professional: 2.67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Sent: 2.05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1.25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Website: 1.05 </a:t>
            </a:r>
          </a:p>
        </p:txBody>
      </p:sp>
    </p:spTree>
    <p:extLst>
      <p:ext uri="{BB962C8B-B14F-4D97-AF65-F5344CB8AC3E}">
        <p14:creationId xmlns:p14="http://schemas.microsoft.com/office/powerpoint/2010/main" val="197565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Final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Opened: 0.94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Chat: 0.91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negativecoefficients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indicate potential areas for improvement. These include: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Hospitality Management: -1.09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Others: -1.20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 of Landing Page Submission: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Sent: 2.05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1.25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Website: 1.05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Opened: 0.94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Source_Olark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Chat: 0.91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4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identified features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negativecoefficients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indicate potential areas for improvement. These include: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Hospitality Management: -1.09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in Others: -1.20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Origin of Landing Page Submission: 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our Lead Conversion Rates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features with positive coefficients for effective marketing strategies.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Leads: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attract high-quality leads from top-performing sources.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Messaging: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 with personalized messaging.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 based on their impact on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Company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Study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Conversion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Approach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(RFE &amp; Manual fine tuning)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51965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based on Final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budget for advertising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incentives/discounts for successful referrals to encourage more references.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Professionals: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aggressive targeting of working professionals due to their high conversion rates and better financial capacity. To identify areas of improvement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negative coefficients in specialization offerings.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landing page submission process for areas of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areas of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negative coefficients in specialization offerings.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landing page submission process for areas of improvement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4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X Education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education company named X Education sells online courses to industry professionals.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any given day, many professionals who are interested in the courses land on their website and browse for courses.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markets its courses on several websites and search engines like Google.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people land on the website, they might browse the courses or fill up a form for the course or watch some videos.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these people fill up a form providing their email address or phone number, they are classified to be a lead.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leads are acquired, employees from the sales team start making calls, writing emails,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process, some of the leads get converted while most do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typical lead conversion rate at X education is around 30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87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gets a lot of leads, its lead conversion rate is very poor at around 30%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Education wants to make lead conversion process more efficient by identifying the most potential leads, also known as Hot Leads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sales team want to know these potential set of leads, which they will be focusing more on communicating rather than making calls to everyone.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X Education select the most promising leads, i.e., the leads that are most likely to convert into paying customers.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requires us to build a model wherein we need to assign a lead score to each of the leads such that the customers with a higher lead score have a higher conversion chance and the customers with a lower lead score have a lower conversion chance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CEO has given a ballpark of the target lead conversion rate to be around 80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Ideas for Lead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are grouped based on their propensity or likelihood to convert.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focused group of hot leads.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could have a smaller pool of leads to communicate with, which would allow us to have a greater impact.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have a greater conversion rate and be able to hit the 80% objective since we concentrated on hot leads that were more likely to convert. Since we have a target of 80% conversion rate, we would want to obtain a high sensitivity in obtaining hot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5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Loading Data Set, understanding &amp; cleaning data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Check imbalance,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Bivariate analysis Data Preparation Dummy variables, test-train split, feature scaling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 RFE for top 15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Reduction &amp; finalizing model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Confusion matrix, Cut-off Selection, assigning Lead Score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on Test Data: Compare train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metrics, Assign Lead Score and get top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Suggest top 3 features to focus for higher conversion &amp; areas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"Select" level represents null values for some categorical variables, as customers did not choose any option from the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over 40% null values were dropped.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categorical columns were handled based on value counts and certain considerations.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columns that don't add any insight or value to the study objective (tags, country)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Imputation was used for some categorical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categories were created for some variables.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no use for modeling (Prospect ID, Lead Number) or only one category of response were dropped.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was imputed with mode after checking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imbalanced while analyzing target variable.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is of 38.5%, meaning only 38.5% of the people have converted to leads.(Minority)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61.5% of the people didn't convert to leads. (Majority)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794" y="3023487"/>
            <a:ext cx="3829050" cy="32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0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– Categorical Variables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Source: 58% Lead source is from Google &amp; Direct Traffic combine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155" y="1807825"/>
            <a:ext cx="6143625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37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1842</Words>
  <Application>Microsoft Office PowerPoint</Application>
  <PresentationFormat>Custom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Frame</vt:lpstr>
      <vt:lpstr>Lead Scoring Case Study</vt:lpstr>
      <vt:lpstr>Table of Contents</vt:lpstr>
      <vt:lpstr>Background of X Education Company</vt:lpstr>
      <vt:lpstr>Problem Statement &amp; Objective of the Study</vt:lpstr>
      <vt:lpstr>Suggested Ideas for Lead Conversion</vt:lpstr>
      <vt:lpstr>Analysis Approach</vt:lpstr>
      <vt:lpstr>Data Cleaning</vt:lpstr>
      <vt:lpstr>Exploratory Data Analysis</vt:lpstr>
      <vt:lpstr>Exploratory Data Analysis (Contd.)</vt:lpstr>
      <vt:lpstr>Exploratory Data Analysis (Contd.)</vt:lpstr>
      <vt:lpstr>Exploratory Data Analysis (Contd.)</vt:lpstr>
      <vt:lpstr>Exploratory Data Analysis (Contd.)</vt:lpstr>
      <vt:lpstr>Data Preparation before Model building</vt:lpstr>
      <vt:lpstr>Model Building</vt:lpstr>
      <vt:lpstr>Model Evaluation</vt:lpstr>
      <vt:lpstr>Model Evaluation (Contd.)</vt:lpstr>
      <vt:lpstr>Recommendati-on based on Final Model</vt:lpstr>
      <vt:lpstr>Recommendation based on Final Model (Contd.)</vt:lpstr>
      <vt:lpstr>Recommendation based on Final Model (Contd.)</vt:lpstr>
      <vt:lpstr>Recommendation based on Final Model (Contd.)</vt:lpstr>
      <vt:lpstr>Thank you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h p</dc:creator>
  <cp:lastModifiedBy>user</cp:lastModifiedBy>
  <cp:revision>7</cp:revision>
  <dcterms:created xsi:type="dcterms:W3CDTF">2023-09-19T14:18:27Z</dcterms:created>
  <dcterms:modified xsi:type="dcterms:W3CDTF">2023-09-21T14:56:10Z</dcterms:modified>
</cp:coreProperties>
</file>