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318"/>
      </p:cViewPr>
      <p:guideLst>
        <p:guide orient="horz" pos="2160"/>
        <p:guide pos="1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0141" y="1124744"/>
            <a:ext cx="398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ja-JP" altLang="en-US" dirty="0" smtClean="0"/>
              <a:t>読み込むときには、</a:t>
            </a:r>
            <a:r>
              <a:rPr lang="en-US" altLang="ja-JP" dirty="0" smtClean="0"/>
              <a:t>scale:50%</a:t>
            </a:r>
            <a:r>
              <a:rPr lang="ja-JP" altLang="en-US" dirty="0" smtClean="0"/>
              <a:t>とする。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303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表示形式の構造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1052736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#,###.00_);[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](#,###.00);0.00)_;"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"@_)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右中かっこ 4"/>
          <p:cNvSpPr/>
          <p:nvPr/>
        </p:nvSpPr>
        <p:spPr>
          <a:xfrm rot="5400000">
            <a:off x="1264372" y="739722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 rot="5400000">
            <a:off x="2952115" y="534713"/>
            <a:ext cx="154439" cy="181121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 rot="5400000">
            <a:off x="4318011" y="1050554"/>
            <a:ext cx="154439" cy="779541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 rot="5400000">
            <a:off x="5377926" y="883312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899592" y="1550990"/>
            <a:ext cx="864096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①</a:t>
            </a:r>
            <a:r>
              <a:rPr lang="ja-JP" altLang="en-US" sz="1100" dirty="0" smtClean="0">
                <a:solidFill>
                  <a:schemeClr val="tx1"/>
                </a:solidFill>
              </a:rPr>
              <a:t>正の数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502818" y="1554275"/>
            <a:ext cx="864096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②負の数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942978" y="1554275"/>
            <a:ext cx="9359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③ゼロの</a:t>
            </a:r>
            <a:r>
              <a:rPr lang="ja-JP" altLang="en-US" sz="1100" dirty="0">
                <a:solidFill>
                  <a:schemeClr val="tx1"/>
                </a:solidFill>
              </a:rPr>
              <a:t>値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023098" y="1554275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④文字列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552" y="2276872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#,###.00_);[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](#,###.00);0.00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552" y="3534454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#,###.00_);[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](#,###.00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80292" y="3544441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_);"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"@_)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1520" y="4614656"/>
            <a:ext cx="398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:"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yyyy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/mm/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:"@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75656" y="573325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_)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98572" y="5733256"/>
            <a:ext cx="16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yyyy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/mm/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19633" y="573325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右中かっこ 43"/>
          <p:cNvSpPr/>
          <p:nvPr/>
        </p:nvSpPr>
        <p:spPr>
          <a:xfrm rot="5400000">
            <a:off x="1295934" y="1991497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中かっこ 44"/>
          <p:cNvSpPr/>
          <p:nvPr/>
        </p:nvSpPr>
        <p:spPr>
          <a:xfrm rot="5400000">
            <a:off x="2983677" y="1786488"/>
            <a:ext cx="154439" cy="181121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中かっこ 49"/>
          <p:cNvSpPr/>
          <p:nvPr/>
        </p:nvSpPr>
        <p:spPr>
          <a:xfrm rot="5400000">
            <a:off x="4349573" y="2302329"/>
            <a:ext cx="154439" cy="779541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931154" y="2802765"/>
            <a:ext cx="864096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①</a:t>
            </a:r>
            <a:r>
              <a:rPr lang="ja-JP" altLang="en-US" sz="1100" dirty="0" smtClean="0">
                <a:solidFill>
                  <a:schemeClr val="tx1"/>
                </a:solidFill>
              </a:rPr>
              <a:t>正の数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534380" y="2806050"/>
            <a:ext cx="864096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②負の数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3974540" y="2806050"/>
            <a:ext cx="9359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③ゼロの</a:t>
            </a:r>
            <a:r>
              <a:rPr lang="ja-JP" altLang="en-US" sz="1100" dirty="0">
                <a:solidFill>
                  <a:schemeClr val="tx1"/>
                </a:solidFill>
              </a:rPr>
              <a:t>値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右中かっこ 55"/>
          <p:cNvSpPr/>
          <p:nvPr/>
        </p:nvSpPr>
        <p:spPr>
          <a:xfrm rot="5400000">
            <a:off x="2952118" y="3043676"/>
            <a:ext cx="154439" cy="181121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2502821" y="4041204"/>
            <a:ext cx="864096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②負の数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右中かっこ 57"/>
          <p:cNvSpPr/>
          <p:nvPr/>
        </p:nvSpPr>
        <p:spPr>
          <a:xfrm rot="5400000">
            <a:off x="6242023" y="3370541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5887195" y="4041504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②</a:t>
            </a:r>
            <a:r>
              <a:rPr lang="ja-JP" altLang="en-US" sz="1100" dirty="0" smtClean="0">
                <a:solidFill>
                  <a:schemeClr val="tx1"/>
                </a:solidFill>
              </a:rPr>
              <a:t>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右中かっこ 59"/>
          <p:cNvSpPr/>
          <p:nvPr/>
        </p:nvSpPr>
        <p:spPr>
          <a:xfrm rot="5400000">
            <a:off x="1306951" y="3252270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788627" y="4074555"/>
            <a:ext cx="1142602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①ゼロ以上の数の書式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右中かっこ 61"/>
          <p:cNvSpPr/>
          <p:nvPr/>
        </p:nvSpPr>
        <p:spPr>
          <a:xfrm rot="5400000">
            <a:off x="4907349" y="3219219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4453540" y="4041504"/>
            <a:ext cx="953125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①全ての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数の書式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右中かっこ 63"/>
          <p:cNvSpPr/>
          <p:nvPr/>
        </p:nvSpPr>
        <p:spPr>
          <a:xfrm rot="5400000">
            <a:off x="3433711" y="4400382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3078883" y="5071345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②</a:t>
            </a:r>
            <a:r>
              <a:rPr lang="ja-JP" altLang="en-US" sz="1100" dirty="0" smtClean="0">
                <a:solidFill>
                  <a:schemeClr val="tx1"/>
                </a:solidFill>
              </a:rPr>
              <a:t>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右中かっこ 65"/>
          <p:cNvSpPr/>
          <p:nvPr/>
        </p:nvSpPr>
        <p:spPr>
          <a:xfrm rot="5400000">
            <a:off x="1525410" y="3734174"/>
            <a:ext cx="198904" cy="2524757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37602" y="5121624"/>
            <a:ext cx="903153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①日時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右中かっこ 67"/>
          <p:cNvSpPr/>
          <p:nvPr/>
        </p:nvSpPr>
        <p:spPr>
          <a:xfrm rot="5400000">
            <a:off x="2210004" y="5401493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1767212" y="6212761"/>
            <a:ext cx="953125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①全ての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数の書式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右中かっこ 69"/>
          <p:cNvSpPr/>
          <p:nvPr/>
        </p:nvSpPr>
        <p:spPr>
          <a:xfrm rot="5400000">
            <a:off x="4224632" y="5323176"/>
            <a:ext cx="224525" cy="1578271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3829786" y="6237312"/>
            <a:ext cx="903153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①日時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右中かっこ 71"/>
          <p:cNvSpPr/>
          <p:nvPr/>
        </p:nvSpPr>
        <p:spPr>
          <a:xfrm rot="5400000">
            <a:off x="5986408" y="5592960"/>
            <a:ext cx="154439" cy="989063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5641103" y="6201439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9392" y="3805520"/>
            <a:ext cx="2751991" cy="77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表示形式の構造（任意の演算子）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689115"/>
            <a:ext cx="610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][&gt;=85]"A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][&lt;=30]"B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右中かっこ 4"/>
          <p:cNvSpPr/>
          <p:nvPr/>
        </p:nvSpPr>
        <p:spPr>
          <a:xfrm rot="5400000">
            <a:off x="1827196" y="1694633"/>
            <a:ext cx="176475" cy="2826833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 rot="5400000">
            <a:off x="3348162" y="1147307"/>
            <a:ext cx="154440" cy="145117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64856" y="3212976"/>
            <a:ext cx="136292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①値が「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85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以上」を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100" dirty="0" smtClean="0">
                <a:solidFill>
                  <a:schemeClr val="tx1"/>
                </a:solidFill>
              </a:rPr>
            </a:br>
            <a:r>
              <a:rPr kumimoji="1" lang="ja-JP" altLang="en-US" sz="1100" dirty="0" smtClean="0">
                <a:solidFill>
                  <a:schemeClr val="tx1"/>
                </a:solidFill>
              </a:rPr>
              <a:t>満たす書式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612544" y="1986323"/>
            <a:ext cx="17921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②条件「</a:t>
            </a:r>
            <a:r>
              <a:rPr lang="en-US" altLang="ja-JP" sz="1100" dirty="0" smtClean="0">
                <a:solidFill>
                  <a:schemeClr val="tx1"/>
                </a:solidFill>
              </a:rPr>
              <a:t>80</a:t>
            </a:r>
            <a:r>
              <a:rPr lang="ja-JP" altLang="en-US" sz="1100" dirty="0" smtClean="0">
                <a:solidFill>
                  <a:schemeClr val="tx1"/>
                </a:solidFill>
              </a:rPr>
              <a:t>」</a:t>
            </a:r>
            <a:r>
              <a:rPr lang="ja-JP" altLang="en-US" sz="1100" dirty="0" smtClean="0">
                <a:solidFill>
                  <a:schemeClr val="tx1"/>
                </a:solidFill>
              </a:rPr>
              <a:t>以上を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b="1" u="sng" dirty="0" smtClean="0">
                <a:solidFill>
                  <a:schemeClr val="tx1"/>
                </a:solidFill>
              </a:rPr>
              <a:t>満たさない</a:t>
            </a:r>
            <a:r>
              <a:rPr lang="ja-JP" altLang="en-US" sz="1100" dirty="0" smtClean="0">
                <a:solidFill>
                  <a:schemeClr val="tx1"/>
                </a:solidFill>
              </a:rPr>
              <a:t>その他の書式。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1420013"/>
            <a:ext cx="23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</a:t>
            </a:r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ja-JP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5512495" y="1041247"/>
            <a:ext cx="176475" cy="1554746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/>
          <p:cNvSpPr/>
          <p:nvPr/>
        </p:nvSpPr>
        <p:spPr>
          <a:xfrm rot="5400000">
            <a:off x="6671941" y="1521253"/>
            <a:ext cx="154444" cy="576063"/>
          </a:xfrm>
          <a:prstGeom prst="rightBrace">
            <a:avLst>
              <a:gd name="adj1" fmla="val 35872"/>
              <a:gd name="adj2" fmla="val 48185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4893083" y="1924069"/>
            <a:ext cx="1418126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条件</a:t>
            </a:r>
            <a:r>
              <a:rPr lang="en-US" altLang="ja-JP" sz="1100" b="1" u="sng" dirty="0" smtClean="0">
                <a:solidFill>
                  <a:schemeClr val="tx1"/>
                </a:solidFill>
              </a:rPr>
              <a:t>A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を満たす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場合の書式。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372200" y="1918163"/>
            <a:ext cx="809479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②その他の書式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536" y="147549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[&gt;=80]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"_ #0;"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不合格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"_ #0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右中かっこ 18"/>
          <p:cNvSpPr/>
          <p:nvPr/>
        </p:nvSpPr>
        <p:spPr>
          <a:xfrm rot="5400000">
            <a:off x="1448897" y="788917"/>
            <a:ext cx="189199" cy="220561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0092" y="1985180"/>
            <a:ext cx="1562412" cy="4433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</a:t>
            </a:r>
            <a:r>
              <a:rPr lang="ja-JP" altLang="en-US" sz="1100" dirty="0">
                <a:solidFill>
                  <a:schemeClr val="tx1"/>
                </a:solidFill>
              </a:rPr>
              <a:t>条件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が「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80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以上」を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100" dirty="0" smtClean="0">
                <a:solidFill>
                  <a:schemeClr val="tx1"/>
                </a:solidFill>
              </a:rPr>
            </a:br>
            <a:r>
              <a:rPr kumimoji="1" lang="ja-JP" altLang="en-US" sz="1100" b="1" u="sng" dirty="0" smtClean="0">
                <a:solidFill>
                  <a:schemeClr val="tx1"/>
                </a:solidFill>
              </a:rPr>
              <a:t>満たす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右中かっこ 20"/>
          <p:cNvSpPr/>
          <p:nvPr/>
        </p:nvSpPr>
        <p:spPr>
          <a:xfrm rot="5400000">
            <a:off x="4808331" y="1646592"/>
            <a:ext cx="190647" cy="2937088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3851920" y="3210459"/>
            <a:ext cx="1504134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②値が「</a:t>
            </a:r>
            <a:r>
              <a:rPr lang="en-US" altLang="ja-JP" sz="1100" dirty="0" smtClean="0">
                <a:solidFill>
                  <a:schemeClr val="tx1"/>
                </a:solidFill>
              </a:rPr>
              <a:t>30</a:t>
            </a:r>
            <a:r>
              <a:rPr lang="ja-JP" altLang="en-US" sz="1100" dirty="0" smtClean="0">
                <a:solidFill>
                  <a:schemeClr val="tx1"/>
                </a:solidFill>
              </a:rPr>
              <a:t>」以下を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満たす書式。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1763688" y="4005064"/>
            <a:ext cx="1440160" cy="620371"/>
          </a:xfrm>
          <a:prstGeom prst="wedgeRoundRectCallout">
            <a:avLst>
              <a:gd name="adj1" fmla="val 86468"/>
              <a:gd name="adj2" fmla="val 21069"/>
              <a:gd name="adj3" fmla="val 16667"/>
            </a:avLst>
          </a:prstGeom>
          <a:solidFill>
            <a:srgbClr val="FFFFCC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条件を満たす書式がないため不正な表示になる。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1457" y="5013176"/>
            <a:ext cx="391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zh-TW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</a:t>
            </a:r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A]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;[</a:t>
            </a:r>
            <a:r>
              <a:rPr lang="zh-TW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</a:t>
            </a:r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B]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B;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右中かっこ 27"/>
          <p:cNvSpPr/>
          <p:nvPr/>
        </p:nvSpPr>
        <p:spPr>
          <a:xfrm rot="5400000">
            <a:off x="1215928" y="4634410"/>
            <a:ext cx="176475" cy="1554746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中かっこ 28"/>
          <p:cNvSpPr/>
          <p:nvPr/>
        </p:nvSpPr>
        <p:spPr>
          <a:xfrm rot="5400000">
            <a:off x="3935338" y="5114416"/>
            <a:ext cx="154444" cy="576063"/>
          </a:xfrm>
          <a:prstGeom prst="rightBrace">
            <a:avLst>
              <a:gd name="adj1" fmla="val 35872"/>
              <a:gd name="adj2" fmla="val 48185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596516" y="5517232"/>
            <a:ext cx="1318917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条件</a:t>
            </a:r>
            <a:r>
              <a:rPr lang="en-US" altLang="ja-JP" sz="1100" b="1" u="sng" dirty="0" smtClean="0">
                <a:solidFill>
                  <a:schemeClr val="tx1"/>
                </a:solidFill>
              </a:rPr>
              <a:t>A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を満たす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場合の書式。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635597" y="5511326"/>
            <a:ext cx="809479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③</a:t>
            </a:r>
            <a:r>
              <a:rPr lang="ja-JP" altLang="en-US" sz="1100" dirty="0" smtClean="0">
                <a:solidFill>
                  <a:schemeClr val="tx1"/>
                </a:solidFill>
              </a:rPr>
              <a:t>その他の書式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右中かっこ 31"/>
          <p:cNvSpPr/>
          <p:nvPr/>
        </p:nvSpPr>
        <p:spPr>
          <a:xfrm rot="5400000">
            <a:off x="2772976" y="4690060"/>
            <a:ext cx="179763" cy="1440160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2168177" y="5514715"/>
            <a:ext cx="1311003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条件</a:t>
            </a:r>
            <a:r>
              <a:rPr lang="en-US" altLang="ja-JP" sz="1100" b="1" u="sng" dirty="0" smtClean="0">
                <a:solidFill>
                  <a:schemeClr val="tx1"/>
                </a:solidFill>
              </a:rPr>
              <a:t>B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を満たす</a:t>
            </a:r>
            <a:r>
              <a:rPr lang="ja-JP" altLang="en-US" sz="1100" dirty="0" smtClean="0">
                <a:solidFill>
                  <a:schemeClr val="tx1"/>
                </a:solidFill>
              </a:rPr>
              <a:t>場合の書式。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5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表示形式の構造（任意の演算子）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46243" y="1268760"/>
            <a:ext cx="738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[&gt;=80</a:t>
            </a:r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合格：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;</a:t>
            </a:r>
            <a:r>
              <a:rPr lang="en-US" altLang="ja-JP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[&gt;=50</a:t>
            </a:r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追試：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不合格：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欠席：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右中かっこ 11"/>
          <p:cNvSpPr/>
          <p:nvPr/>
        </p:nvSpPr>
        <p:spPr>
          <a:xfrm rot="5400000">
            <a:off x="1546724" y="626873"/>
            <a:ext cx="145896" cy="2160239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5400000">
            <a:off x="3774697" y="631143"/>
            <a:ext cx="154443" cy="2160241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 rot="5400000">
            <a:off x="5634892" y="1007354"/>
            <a:ext cx="191171" cy="1427461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/>
          <p:cNvSpPr/>
          <p:nvPr/>
        </p:nvSpPr>
        <p:spPr>
          <a:xfrm rot="5400000">
            <a:off x="7034111" y="1145706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899592" y="1813384"/>
            <a:ext cx="1152128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値が「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80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」以上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100" dirty="0" smtClean="0">
                <a:solidFill>
                  <a:schemeClr val="tx1"/>
                </a:solidFill>
              </a:rPr>
            </a:br>
            <a:r>
              <a:rPr kumimoji="1"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203848" y="1825215"/>
            <a:ext cx="1141749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値が</a:t>
            </a:r>
            <a:r>
              <a:rPr lang="ja-JP" altLang="en-US" sz="1100" dirty="0" smtClean="0">
                <a:solidFill>
                  <a:schemeClr val="tx1"/>
                </a:solidFill>
              </a:rPr>
              <a:t>「</a:t>
            </a:r>
            <a:r>
              <a:rPr lang="en-US" altLang="ja-JP" sz="1100" dirty="0" smtClean="0">
                <a:solidFill>
                  <a:schemeClr val="tx1"/>
                </a:solidFill>
              </a:rPr>
              <a:t>50</a:t>
            </a:r>
            <a:r>
              <a:rPr lang="ja-JP" altLang="en-US" sz="1100" dirty="0" smtClean="0">
                <a:solidFill>
                  <a:schemeClr val="tx1"/>
                </a:solidFill>
              </a:rPr>
              <a:t>」</a:t>
            </a:r>
            <a:r>
              <a:rPr lang="ja-JP" altLang="en-US" sz="1100" dirty="0">
                <a:solidFill>
                  <a:schemeClr val="tx1"/>
                </a:solidFill>
              </a:rPr>
              <a:t>以上</a:t>
            </a:r>
            <a:r>
              <a:rPr lang="en-US" altLang="ja-JP" sz="1100" dirty="0">
                <a:solidFill>
                  <a:schemeClr val="tx1"/>
                </a:solidFill>
              </a:rPr>
              <a:t/>
            </a:r>
            <a:br>
              <a:rPr lang="en-US" altLang="ja-JP" sz="1100" dirty="0">
                <a:solidFill>
                  <a:schemeClr val="tx1"/>
                </a:solidFill>
              </a:rPr>
            </a:br>
            <a:r>
              <a:rPr lang="ja-JP" altLang="en-US" sz="1100" dirty="0">
                <a:solidFill>
                  <a:schemeClr val="tx1"/>
                </a:solidFill>
              </a:rPr>
              <a:t>の書式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5220211" y="1816669"/>
            <a:ext cx="9359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③ゼロの</a:t>
            </a:r>
            <a:r>
              <a:rPr lang="ja-JP" altLang="en-US" sz="1100" dirty="0">
                <a:solidFill>
                  <a:schemeClr val="tx1"/>
                </a:solidFill>
              </a:rPr>
              <a:t>値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698331" y="1816669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④文字列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34885" y="2420888"/>
            <a:ext cx="2619036" cy="89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1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1904</a:t>
            </a:r>
            <a:r>
              <a:rPr kumimoji="1" lang="ja-JP" altLang="en-US" sz="3200" dirty="0" smtClean="0"/>
              <a:t>年始まりの設定</a:t>
            </a:r>
            <a:endParaRPr kumimoji="1" lang="ja-JP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250" y="620688"/>
            <a:ext cx="5219700" cy="22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10444" y="251356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Excel2010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12976"/>
            <a:ext cx="5609524" cy="3485715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1907704" y="1729383"/>
            <a:ext cx="1584176" cy="331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09553" y="5661248"/>
            <a:ext cx="1584176" cy="331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553" y="2866400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Excel2002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118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35335"/>
          <a:stretch/>
        </p:blipFill>
        <p:spPr>
          <a:xfrm>
            <a:off x="251520" y="694708"/>
            <a:ext cx="6885715" cy="2839067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1904</a:t>
            </a:r>
            <a:r>
              <a:rPr kumimoji="1" lang="ja-JP" altLang="en-US" sz="3200" dirty="0" smtClean="0"/>
              <a:t>年始まりの設定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0444" y="251356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LibreOffice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716016" y="1701973"/>
            <a:ext cx="1008112" cy="331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1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0912" y="116632"/>
            <a:ext cx="8229600" cy="936104"/>
          </a:xfrm>
        </p:spPr>
        <p:txBody>
          <a:bodyPr/>
          <a:lstStyle/>
          <a:p>
            <a:r>
              <a:rPr lang="ja-JP" altLang="en-US" dirty="0" smtClean="0"/>
              <a:t>漢数字変換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78414"/>
              </p:ext>
            </p:extLst>
          </p:nvPr>
        </p:nvGraphicFramePr>
        <p:xfrm>
          <a:off x="1815008" y="2266072"/>
          <a:ext cx="67687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378798" y="22660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桁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71269" y="26891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単位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9340" y="4149080"/>
            <a:ext cx="130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変換対象の</a:t>
            </a:r>
            <a:r>
              <a:rPr kumimoji="1" lang="ja-JP" altLang="en-US" sz="1400" dirty="0" smtClean="0"/>
              <a:t>数</a:t>
            </a:r>
            <a:endParaRPr kumimoji="1" lang="ja-JP" altLang="en-US" sz="14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89797"/>
              </p:ext>
            </p:extLst>
          </p:nvPr>
        </p:nvGraphicFramePr>
        <p:xfrm>
          <a:off x="1815008" y="4138280"/>
          <a:ext cx="67687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右中かっこ 9"/>
          <p:cNvSpPr/>
          <p:nvPr/>
        </p:nvSpPr>
        <p:spPr>
          <a:xfrm rot="16200000">
            <a:off x="2490607" y="1286761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/>
          <p:cNvSpPr/>
          <p:nvPr/>
        </p:nvSpPr>
        <p:spPr>
          <a:xfrm rot="16200000">
            <a:off x="4209274" y="1269809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16200000">
            <a:off x="5874983" y="1260284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16200000">
            <a:off x="7574599" y="1294192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81181" y="1527175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兆の位。</a:t>
            </a:r>
            <a:endParaRPr kumimoji="1" lang="en-US" altLang="ja-JP" sz="12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99848" y="147421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億</a:t>
            </a:r>
            <a:r>
              <a:rPr lang="ja-JP" altLang="en-US" sz="1200" dirty="0" smtClean="0"/>
              <a:t>の位。</a:t>
            </a:r>
            <a:endParaRPr kumimoji="1" lang="en-US" altLang="ja-JP" sz="12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65557" y="147421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万の位。</a:t>
            </a:r>
            <a:endParaRPr kumimoji="1" lang="en-US" altLang="ja-JP" sz="12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5173" y="1711841"/>
            <a:ext cx="942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</p:txBody>
      </p:sp>
      <p:sp>
        <p:nvSpPr>
          <p:cNvPr id="18" name="角丸四角形吹き出し 17"/>
          <p:cNvSpPr/>
          <p:nvPr/>
        </p:nvSpPr>
        <p:spPr>
          <a:xfrm>
            <a:off x="2436601" y="3284984"/>
            <a:ext cx="3869381" cy="576064"/>
          </a:xfrm>
          <a:prstGeom prst="wedgeRoundRectCallout">
            <a:avLst>
              <a:gd name="adj1" fmla="val -19920"/>
              <a:gd name="adj2" fmla="val -106153"/>
              <a:gd name="adj3" fmla="val 16667"/>
            </a:avLst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1" lang="en-US" altLang="ja-JP" sz="1200" dirty="0" smtClean="0">
                <a:solidFill>
                  <a:schemeClr val="tx1"/>
                </a:solidFill>
              </a:rPr>
              <a:t>4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桁区切り</a:t>
            </a:r>
            <a:r>
              <a:rPr lang="ja-JP" altLang="en-US" sz="1200" dirty="0">
                <a:solidFill>
                  <a:schemeClr val="tx1"/>
                </a:solidFill>
              </a:rPr>
              <a:t>ごとの単位と</a:t>
            </a:r>
            <a:r>
              <a:rPr lang="ja-JP" altLang="en-US" sz="1200" dirty="0" smtClean="0">
                <a:solidFill>
                  <a:schemeClr val="tx1"/>
                </a:solidFill>
              </a:rPr>
              <a:t>して、“万”、“億”、“兆”がある。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ja-JP" altLang="en-US" sz="1200" dirty="0" smtClean="0">
                <a:solidFill>
                  <a:schemeClr val="tx1"/>
                </a:solidFill>
              </a:rPr>
              <a:t>さらに、</a:t>
            </a:r>
            <a:r>
              <a:rPr lang="en-US" altLang="ja-JP" sz="1200" dirty="0" smtClean="0">
                <a:solidFill>
                  <a:schemeClr val="tx1"/>
                </a:solidFill>
              </a:rPr>
              <a:t>4</a:t>
            </a:r>
            <a:r>
              <a:rPr lang="ja-JP" altLang="en-US" sz="1200" dirty="0" smtClean="0">
                <a:solidFill>
                  <a:schemeClr val="tx1"/>
                </a:solidFill>
              </a:rPr>
              <a:t>桁の中で、“千”、“百”、“十”の単位がある。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33768" y="479715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“</a:t>
            </a:r>
            <a:r>
              <a:rPr kumimoji="1" lang="ja-JP" altLang="en-US" sz="1200" dirty="0" smtClean="0"/>
              <a:t>千</a:t>
            </a:r>
            <a:r>
              <a:rPr lang="ja-JP" altLang="en-US" sz="1200" dirty="0" smtClean="0"/>
              <a:t>二</a:t>
            </a:r>
            <a:r>
              <a:rPr kumimoji="1" lang="ja-JP" altLang="en-US" sz="1200" dirty="0" smtClean="0"/>
              <a:t>百</a:t>
            </a:r>
            <a:r>
              <a:rPr lang="ja-JP" altLang="en-US" sz="1200" dirty="0" smtClean="0"/>
              <a:t>四” ＋ “億”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64088" y="481105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“五</a:t>
            </a:r>
            <a:r>
              <a:rPr kumimoji="1" lang="ja-JP" altLang="en-US" sz="1200" dirty="0" smtClean="0"/>
              <a:t>千</a:t>
            </a:r>
            <a:r>
              <a:rPr lang="ja-JP" altLang="en-US" sz="1200" dirty="0" smtClean="0"/>
              <a:t>七十” ＋ “万”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65173" y="47971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“十</a:t>
            </a:r>
            <a:r>
              <a:rPr lang="ja-JP" altLang="en-US" sz="1200" dirty="0"/>
              <a:t>二</a:t>
            </a:r>
            <a:r>
              <a:rPr lang="ja-JP" altLang="en-US" sz="1200" dirty="0" smtClean="0"/>
              <a:t>”</a:t>
            </a:r>
            <a:endParaRPr kumimoji="1" lang="ja-JP" altLang="en-US" sz="1200" dirty="0"/>
          </a:p>
        </p:txBody>
      </p:sp>
      <p:sp>
        <p:nvSpPr>
          <p:cNvPr id="22" name="下矢印 21"/>
          <p:cNvSpPr/>
          <p:nvPr/>
        </p:nvSpPr>
        <p:spPr>
          <a:xfrm>
            <a:off x="4024491" y="4572905"/>
            <a:ext cx="693601" cy="21602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5690199" y="4572905"/>
            <a:ext cx="693601" cy="21602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下矢印 23"/>
          <p:cNvSpPr/>
          <p:nvPr/>
        </p:nvSpPr>
        <p:spPr>
          <a:xfrm>
            <a:off x="7241537" y="4564285"/>
            <a:ext cx="693601" cy="21602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>
            <a:off x="4192949" y="5066223"/>
            <a:ext cx="2031920" cy="350426"/>
          </a:xfrm>
          <a:prstGeom prst="downArrow">
            <a:avLst>
              <a:gd name="adj1" fmla="val 64063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98586" y="5445224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mtClean="0"/>
              <a:t>千</a:t>
            </a:r>
            <a:r>
              <a:rPr lang="ja-JP" altLang="en-US" sz="1200" smtClean="0"/>
              <a:t>二</a:t>
            </a:r>
            <a:r>
              <a:rPr kumimoji="1" lang="ja-JP" altLang="en-US" sz="1200" smtClean="0"/>
              <a:t>百</a:t>
            </a:r>
            <a:r>
              <a:rPr lang="ja-JP" altLang="en-US" sz="1200" smtClean="0"/>
              <a:t>四億五千七十万十二</a:t>
            </a:r>
            <a:endParaRPr kumimoji="1" lang="ja-JP" altLang="en-US" sz="12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1743000" y="4672297"/>
            <a:ext cx="1579413" cy="321607"/>
          </a:xfrm>
          <a:prstGeom prst="wedgeRoundRectCallout">
            <a:avLst>
              <a:gd name="adj1" fmla="val 59788"/>
              <a:gd name="adj2" fmla="val -9715"/>
              <a:gd name="adj3" fmla="val 16667"/>
            </a:avLst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4</a:t>
            </a:r>
            <a:r>
              <a:rPr lang="ja-JP" altLang="en-US" sz="1200" dirty="0" smtClean="0">
                <a:solidFill>
                  <a:schemeClr val="tx1"/>
                </a:solidFill>
              </a:rPr>
              <a:t>桁単位に変換する。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466</Words>
  <Application>Microsoft Office PowerPoint</Application>
  <PresentationFormat>画面に合わせる (4:3)</PresentationFormat>
  <Paragraphs>114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表示形式の構造</vt:lpstr>
      <vt:lpstr>表示形式の構造（任意の演算子）</vt:lpstr>
      <vt:lpstr>表示形式の構造（任意の演算子）</vt:lpstr>
      <vt:lpstr>1904年始まりの設定</vt:lpstr>
      <vt:lpstr>1904年始まりの設定</vt:lpstr>
      <vt:lpstr>漢数字変換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149</cp:revision>
  <dcterms:created xsi:type="dcterms:W3CDTF">2015-03-22T22:31:45Z</dcterms:created>
  <dcterms:modified xsi:type="dcterms:W3CDTF">2016-02-21T19:54:50Z</dcterms:modified>
</cp:coreProperties>
</file>