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August 12, 2021</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612913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August 12, 2021</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3934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August 12, 2021</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85557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August 12, 2021</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31078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August 12, 2021</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9325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August 12, 2021</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01070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August 12, 2021</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34574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August 12, 2021</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576950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August 12, 2021</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65214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August 12, 2021</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12936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August 12, 2021</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01087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Thursday, August 12, 2021</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599658893"/>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17" r:id="rId6"/>
    <p:sldLayoutId id="2147483713" r:id="rId7"/>
    <p:sldLayoutId id="2147483714" r:id="rId8"/>
    <p:sldLayoutId id="2147483715" r:id="rId9"/>
    <p:sldLayoutId id="2147483716" r:id="rId10"/>
    <p:sldLayoutId id="2147483718"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stackoverflow.com/questions/24653190/how-to-create-a-graph-using-a-csv-file-data" TargetMode="External"/><Relationship Id="rId2" Type="http://schemas.openxmlformats.org/officeDocument/2006/relationships/hyperlink" Target="https://www.linchenguang.com/2018/01/30/Yen-s-algorithm/" TargetMode="External"/><Relationship Id="rId1" Type="http://schemas.openxmlformats.org/officeDocument/2006/relationships/slideLayout" Target="../slideLayouts/slideLayout2.xml"/><Relationship Id="rId5" Type="http://schemas.openxmlformats.org/officeDocument/2006/relationships/hyperlink" Target="https://handwiki.org/wiki/Yen%27s_algorithm#Space_complexity" TargetMode="External"/><Relationship Id="rId4" Type="http://schemas.openxmlformats.org/officeDocument/2006/relationships/hyperlink" Target="https://en.wikipedia.org/wiki/Yen%27s_algorith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AC120D-2A61-4102-9A81-7DEF6A1B9B79}"/>
              </a:ext>
            </a:extLst>
          </p:cNvPr>
          <p:cNvSpPr>
            <a:spLocks noGrp="1"/>
          </p:cNvSpPr>
          <p:nvPr>
            <p:ph type="ctrTitle"/>
          </p:nvPr>
        </p:nvSpPr>
        <p:spPr>
          <a:xfrm>
            <a:off x="7815262" y="549275"/>
            <a:ext cx="3825875" cy="3208338"/>
          </a:xfrm>
        </p:spPr>
        <p:txBody>
          <a:bodyPr anchor="b">
            <a:normAutofit/>
          </a:bodyPr>
          <a:lstStyle/>
          <a:p>
            <a:r>
              <a:rPr lang="en-US" sz="4800" b="1" dirty="0">
                <a:latin typeface="Calibri" panose="020F0502020204030204" pitchFamily="34" charset="0"/>
                <a:cs typeface="Calibri" panose="020F0502020204030204" pitchFamily="34" charset="0"/>
              </a:rPr>
              <a:t>Algorithm to find loop-less k-shortest path</a:t>
            </a:r>
          </a:p>
        </p:txBody>
      </p:sp>
      <p:pic>
        <p:nvPicPr>
          <p:cNvPr id="14" name="Picture 3" descr="Blue blocks and networks technology background">
            <a:extLst>
              <a:ext uri="{FF2B5EF4-FFF2-40B4-BE49-F238E27FC236}">
                <a16:creationId xmlns:a16="http://schemas.microsoft.com/office/drawing/2014/main" id="{A756F0C7-507A-4517-AA78-34933141FF3A}"/>
              </a:ext>
            </a:extLst>
          </p:cNvPr>
          <p:cNvPicPr>
            <a:picLocks noChangeAspect="1"/>
          </p:cNvPicPr>
          <p:nvPr/>
        </p:nvPicPr>
        <p:blipFill>
          <a:blip r:embed="rId2"/>
          <a:stretch>
            <a:fillRect/>
          </a:stretch>
        </p:blipFill>
        <p:spPr>
          <a:xfrm>
            <a:off x="550864" y="685800"/>
            <a:ext cx="6973888" cy="5354418"/>
          </a:xfrm>
          <a:custGeom>
            <a:avLst/>
            <a:gdLst/>
            <a:ahLst/>
            <a:cxnLst/>
            <a:rect l="l" t="t" r="r" b="b"/>
            <a:pathLst>
              <a:path w="6973888" h="5761037">
                <a:moveTo>
                  <a:pt x="0" y="0"/>
                </a:moveTo>
                <a:lnTo>
                  <a:pt x="6973888" y="0"/>
                </a:lnTo>
                <a:lnTo>
                  <a:pt x="6973888" y="5761037"/>
                </a:lnTo>
                <a:lnTo>
                  <a:pt x="0" y="5761037"/>
                </a:lnTo>
                <a:close/>
              </a:path>
            </a:pathLst>
          </a:custGeom>
        </p:spPr>
      </p:pic>
      <p:sp>
        <p:nvSpPr>
          <p:cNvPr id="21" name="Oval 20">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ubtitle 2">
            <a:extLst>
              <a:ext uri="{FF2B5EF4-FFF2-40B4-BE49-F238E27FC236}">
                <a16:creationId xmlns:a16="http://schemas.microsoft.com/office/drawing/2014/main" id="{339F79AB-DA27-44C5-A370-F98DD8D96BFA}"/>
              </a:ext>
            </a:extLst>
          </p:cNvPr>
          <p:cNvSpPr>
            <a:spLocks noGrp="1"/>
          </p:cNvSpPr>
          <p:nvPr>
            <p:ph type="subTitle" idx="1"/>
          </p:nvPr>
        </p:nvSpPr>
        <p:spPr>
          <a:xfrm>
            <a:off x="7815263" y="5124170"/>
            <a:ext cx="3825876" cy="427916"/>
          </a:xfrm>
        </p:spPr>
        <p:txBody>
          <a:bodyPr>
            <a:normAutofit/>
          </a:bodyPr>
          <a:lstStyle/>
          <a:p>
            <a:r>
              <a:rPr lang="en-US" sz="2000" b="1" dirty="0">
                <a:solidFill>
                  <a:srgbClr val="FFC000"/>
                </a:solidFill>
              </a:rPr>
              <a:t>Gunjan R. Mishra(B00865332)</a:t>
            </a:r>
          </a:p>
        </p:txBody>
      </p:sp>
      <p:sp>
        <p:nvSpPr>
          <p:cNvPr id="10" name="Arrow: Left 9">
            <a:extLst>
              <a:ext uri="{FF2B5EF4-FFF2-40B4-BE49-F238E27FC236}">
                <a16:creationId xmlns:a16="http://schemas.microsoft.com/office/drawing/2014/main" id="{2CD22C6F-633F-41F8-81BE-B63A629F3E3C}"/>
              </a:ext>
            </a:extLst>
          </p:cNvPr>
          <p:cNvSpPr/>
          <p:nvPr/>
        </p:nvSpPr>
        <p:spPr>
          <a:xfrm>
            <a:off x="6507160" y="3522822"/>
            <a:ext cx="5033963" cy="156813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2400" b="1" dirty="0">
                <a:solidFill>
                  <a:srgbClr val="FF3300"/>
                </a:solidFill>
              </a:rPr>
              <a:t>           CS 575-20 Project</a:t>
            </a:r>
          </a:p>
        </p:txBody>
      </p:sp>
    </p:spTree>
    <p:extLst>
      <p:ext uri="{BB962C8B-B14F-4D97-AF65-F5344CB8AC3E}">
        <p14:creationId xmlns:p14="http://schemas.microsoft.com/office/powerpoint/2010/main" val="3656099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8DCB-F184-42A8-93F2-9E274D389252}"/>
              </a:ext>
            </a:extLst>
          </p:cNvPr>
          <p:cNvSpPr>
            <a:spLocks noGrp="1"/>
          </p:cNvSpPr>
          <p:nvPr>
            <p:ph type="title"/>
          </p:nvPr>
        </p:nvSpPr>
        <p:spPr/>
        <p:txBody>
          <a:bodyPr/>
          <a:lstStyle/>
          <a:p>
            <a:r>
              <a:rPr lang="en-US" u="sng" dirty="0"/>
              <a:t>Contents:</a:t>
            </a:r>
          </a:p>
        </p:txBody>
      </p:sp>
      <p:sp>
        <p:nvSpPr>
          <p:cNvPr id="3" name="Content Placeholder 2">
            <a:extLst>
              <a:ext uri="{FF2B5EF4-FFF2-40B4-BE49-F238E27FC236}">
                <a16:creationId xmlns:a16="http://schemas.microsoft.com/office/drawing/2014/main" id="{F8BD6FC1-30E0-48C6-84EB-A910117FC6DF}"/>
              </a:ext>
            </a:extLst>
          </p:cNvPr>
          <p:cNvSpPr>
            <a:spLocks noGrp="1"/>
          </p:cNvSpPr>
          <p:nvPr>
            <p:ph idx="1"/>
          </p:nvPr>
        </p:nvSpPr>
        <p:spPr>
          <a:xfrm>
            <a:off x="550863" y="1881275"/>
            <a:ext cx="11090274" cy="4211549"/>
          </a:xfrm>
        </p:spPr>
        <p:txBody>
          <a:bodyPr/>
          <a:lstStyle/>
          <a:p>
            <a:r>
              <a:rPr lang="en-US" sz="2600" dirty="0">
                <a:solidFill>
                  <a:srgbClr val="FFFF00"/>
                </a:solidFill>
                <a:latin typeface="Helvetica" panose="020B0604020202020204" pitchFamily="34" charset="0"/>
              </a:rPr>
              <a:t>1) Project Type</a:t>
            </a:r>
          </a:p>
          <a:p>
            <a:r>
              <a:rPr lang="en-US" sz="2600" dirty="0">
                <a:solidFill>
                  <a:srgbClr val="FFFF00"/>
                </a:solidFill>
                <a:latin typeface="Helvetica" panose="020B0604020202020204" pitchFamily="34" charset="0"/>
              </a:rPr>
              <a:t>2) Real time issue</a:t>
            </a:r>
          </a:p>
          <a:p>
            <a:r>
              <a:rPr lang="en-US" sz="2600" dirty="0">
                <a:solidFill>
                  <a:srgbClr val="FFFF00"/>
                </a:solidFill>
                <a:latin typeface="Helvetica" panose="020B0604020202020204" pitchFamily="34" charset="0"/>
              </a:rPr>
              <a:t>3) Algorithm which can solve above real time issue</a:t>
            </a:r>
          </a:p>
          <a:p>
            <a:endParaRPr lang="en-US" dirty="0"/>
          </a:p>
        </p:txBody>
      </p:sp>
    </p:spTree>
    <p:extLst>
      <p:ext uri="{BB962C8B-B14F-4D97-AF65-F5344CB8AC3E}">
        <p14:creationId xmlns:p14="http://schemas.microsoft.com/office/powerpoint/2010/main" val="65658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7026-6770-430F-AF8E-9867CD3C5037}"/>
              </a:ext>
            </a:extLst>
          </p:cNvPr>
          <p:cNvSpPr>
            <a:spLocks noGrp="1"/>
          </p:cNvSpPr>
          <p:nvPr>
            <p:ph type="title"/>
          </p:nvPr>
        </p:nvSpPr>
        <p:spPr/>
        <p:txBody>
          <a:bodyPr/>
          <a:lstStyle/>
          <a:p>
            <a:r>
              <a:rPr lang="en-US" u="sng" dirty="0"/>
              <a:t>Project Type:</a:t>
            </a:r>
          </a:p>
        </p:txBody>
      </p:sp>
      <p:sp>
        <p:nvSpPr>
          <p:cNvPr id="3" name="Content Placeholder 2">
            <a:extLst>
              <a:ext uri="{FF2B5EF4-FFF2-40B4-BE49-F238E27FC236}">
                <a16:creationId xmlns:a16="http://schemas.microsoft.com/office/drawing/2014/main" id="{83E6FF22-D99E-4EBE-9796-8217481E696F}"/>
              </a:ext>
            </a:extLst>
          </p:cNvPr>
          <p:cNvSpPr>
            <a:spLocks noGrp="1"/>
          </p:cNvSpPr>
          <p:nvPr>
            <p:ph idx="1"/>
          </p:nvPr>
        </p:nvSpPr>
        <p:spPr>
          <a:xfrm>
            <a:off x="550863" y="1881275"/>
            <a:ext cx="11090274" cy="4211550"/>
          </a:xfrm>
        </p:spPr>
        <p:txBody>
          <a:bodyPr/>
          <a:lstStyle/>
          <a:p>
            <a:r>
              <a:rPr lang="en-US" sz="2600" dirty="0">
                <a:solidFill>
                  <a:srgbClr val="FFFF00"/>
                </a:solidFill>
                <a:latin typeface="Helvetica" panose="020B0604020202020204" pitchFamily="34" charset="0"/>
              </a:rPr>
              <a:t>The Term project is of type 2.</a:t>
            </a:r>
          </a:p>
          <a:p>
            <a:r>
              <a:rPr lang="en-US" sz="2600" dirty="0">
                <a:solidFill>
                  <a:srgbClr val="FFFF00"/>
                </a:solidFill>
                <a:latin typeface="Helvetica" panose="020B0604020202020204" pitchFamily="34" charset="0"/>
              </a:rPr>
              <a:t>As per Type 2, “Propose a new method or combine existing algorithms (including the ones that are covered or not covered by this course) with implementation for solving a practical problem”.</a:t>
            </a:r>
          </a:p>
          <a:p>
            <a:r>
              <a:rPr lang="en-US" sz="2600" dirty="0">
                <a:solidFill>
                  <a:srgbClr val="FFFF00"/>
                </a:solidFill>
                <a:latin typeface="Helvetica" panose="020B0604020202020204" pitchFamily="34" charset="0"/>
              </a:rPr>
              <a:t>This project combines existing algorithm to implement real time road/air/transit navigation issue.</a:t>
            </a:r>
          </a:p>
          <a:p>
            <a:endParaRPr lang="en-US" dirty="0"/>
          </a:p>
        </p:txBody>
      </p:sp>
    </p:spTree>
    <p:extLst>
      <p:ext uri="{BB962C8B-B14F-4D97-AF65-F5344CB8AC3E}">
        <p14:creationId xmlns:p14="http://schemas.microsoft.com/office/powerpoint/2010/main" val="289700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7026-6770-430F-AF8E-9867CD3C5037}"/>
              </a:ext>
            </a:extLst>
          </p:cNvPr>
          <p:cNvSpPr>
            <a:spLocks noGrp="1"/>
          </p:cNvSpPr>
          <p:nvPr>
            <p:ph type="title"/>
          </p:nvPr>
        </p:nvSpPr>
        <p:spPr>
          <a:xfrm>
            <a:off x="550863" y="357188"/>
            <a:ext cx="11091600" cy="1200149"/>
          </a:xfrm>
        </p:spPr>
        <p:txBody>
          <a:bodyPr/>
          <a:lstStyle/>
          <a:p>
            <a:r>
              <a:rPr lang="en-US" u="sng" dirty="0"/>
              <a:t>Real Life issue:</a:t>
            </a:r>
          </a:p>
        </p:txBody>
      </p:sp>
      <p:sp>
        <p:nvSpPr>
          <p:cNvPr id="3" name="Content Placeholder 2">
            <a:extLst>
              <a:ext uri="{FF2B5EF4-FFF2-40B4-BE49-F238E27FC236}">
                <a16:creationId xmlns:a16="http://schemas.microsoft.com/office/drawing/2014/main" id="{83E6FF22-D99E-4EBE-9796-8217481E696F}"/>
              </a:ext>
            </a:extLst>
          </p:cNvPr>
          <p:cNvSpPr>
            <a:spLocks noGrp="1"/>
          </p:cNvSpPr>
          <p:nvPr>
            <p:ph idx="1"/>
          </p:nvPr>
        </p:nvSpPr>
        <p:spPr>
          <a:xfrm>
            <a:off x="550863" y="1557338"/>
            <a:ext cx="11090274" cy="4535487"/>
          </a:xfrm>
        </p:spPr>
        <p:txBody>
          <a:bodyPr>
            <a:normAutofit fontScale="92500"/>
          </a:bodyPr>
          <a:lstStyle/>
          <a:p>
            <a:pPr>
              <a:lnSpc>
                <a:spcPct val="120000"/>
              </a:lnSpc>
            </a:pPr>
            <a:r>
              <a:rPr lang="en-US" sz="2800" dirty="0">
                <a:solidFill>
                  <a:srgbClr val="FFFF00"/>
                </a:solidFill>
                <a:latin typeface="Helvetica" panose="020B0604020202020204" pitchFamily="34" charset="0"/>
              </a:rPr>
              <a:t>There are many algorithms(loop-less and with loop variants) for finding shortest path between given fixed source and destination.</a:t>
            </a:r>
          </a:p>
          <a:p>
            <a:pPr>
              <a:lnSpc>
                <a:spcPct val="120000"/>
              </a:lnSpc>
            </a:pPr>
            <a:r>
              <a:rPr lang="en-US" sz="2800" dirty="0">
                <a:solidFill>
                  <a:srgbClr val="FFFF00"/>
                </a:solidFill>
                <a:latin typeface="Helvetica" panose="020B0604020202020204" pitchFamily="34" charset="0"/>
              </a:rPr>
              <a:t>This project addresses real life navigation situation, where the optimal shortest path between given fixed source and destination is known. But due to reasons say road repairment work, due to traffic, natural calamity or due to any other reason the optimal shortest path cannot be followed. </a:t>
            </a:r>
          </a:p>
          <a:p>
            <a:pPr>
              <a:lnSpc>
                <a:spcPct val="120000"/>
              </a:lnSpc>
            </a:pPr>
            <a:r>
              <a:rPr lang="en-US" sz="2800" dirty="0">
                <a:solidFill>
                  <a:srgbClr val="FFFF00"/>
                </a:solidFill>
                <a:latin typeface="Helvetica" panose="020B0604020202020204" pitchFamily="34" charset="0"/>
              </a:rPr>
              <a:t>In above case, there is need to know other less optimal solutions as well to reach same destination from same source. </a:t>
            </a:r>
          </a:p>
          <a:p>
            <a:endParaRPr lang="en-US" dirty="0"/>
          </a:p>
        </p:txBody>
      </p:sp>
    </p:spTree>
    <p:extLst>
      <p:ext uri="{BB962C8B-B14F-4D97-AF65-F5344CB8AC3E}">
        <p14:creationId xmlns:p14="http://schemas.microsoft.com/office/powerpoint/2010/main" val="2494180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7026-6770-430F-AF8E-9867CD3C5037}"/>
              </a:ext>
            </a:extLst>
          </p:cNvPr>
          <p:cNvSpPr>
            <a:spLocks noGrp="1"/>
          </p:cNvSpPr>
          <p:nvPr>
            <p:ph type="title"/>
          </p:nvPr>
        </p:nvSpPr>
        <p:spPr>
          <a:xfrm>
            <a:off x="550863" y="357188"/>
            <a:ext cx="11091600" cy="1200149"/>
          </a:xfrm>
        </p:spPr>
        <p:txBody>
          <a:bodyPr/>
          <a:lstStyle/>
          <a:p>
            <a:r>
              <a:rPr lang="en-US" u="sng" dirty="0"/>
              <a:t>Algorithm:</a:t>
            </a:r>
          </a:p>
        </p:txBody>
      </p:sp>
      <p:sp>
        <p:nvSpPr>
          <p:cNvPr id="3" name="Content Placeholder 2">
            <a:extLst>
              <a:ext uri="{FF2B5EF4-FFF2-40B4-BE49-F238E27FC236}">
                <a16:creationId xmlns:a16="http://schemas.microsoft.com/office/drawing/2014/main" id="{83E6FF22-D99E-4EBE-9796-8217481E696F}"/>
              </a:ext>
            </a:extLst>
          </p:cNvPr>
          <p:cNvSpPr>
            <a:spLocks noGrp="1"/>
          </p:cNvSpPr>
          <p:nvPr>
            <p:ph idx="1"/>
          </p:nvPr>
        </p:nvSpPr>
        <p:spPr>
          <a:xfrm>
            <a:off x="550863" y="1371600"/>
            <a:ext cx="11090274" cy="4721225"/>
          </a:xfrm>
        </p:spPr>
        <p:txBody>
          <a:bodyPr>
            <a:normAutofit/>
          </a:bodyPr>
          <a:lstStyle/>
          <a:p>
            <a:r>
              <a:rPr lang="en-US" sz="2800" dirty="0">
                <a:solidFill>
                  <a:schemeClr val="accent2">
                    <a:lumMod val="60000"/>
                    <a:lumOff val="40000"/>
                  </a:schemeClr>
                </a:solidFill>
                <a:latin typeface="Helvetica" panose="020B0604020202020204" pitchFamily="34" charset="0"/>
              </a:rPr>
              <a:t>Yen’s algorithm </a:t>
            </a:r>
            <a:r>
              <a:rPr lang="en-US" sz="2800" dirty="0">
                <a:solidFill>
                  <a:srgbClr val="FFFF00"/>
                </a:solidFill>
                <a:latin typeface="Helvetica" panose="020B0604020202020204" pitchFamily="34" charset="0"/>
              </a:rPr>
              <a:t>will be the optimal solution to find loop less single source kth shortest paths for a graph with non-negative edge cost. </a:t>
            </a:r>
          </a:p>
          <a:p>
            <a:r>
              <a:rPr lang="en-US" sz="2800" dirty="0">
                <a:solidFill>
                  <a:srgbClr val="FFFF00"/>
                </a:solidFill>
                <a:latin typeface="Helvetica" panose="020B0604020202020204" pitchFamily="34" charset="0"/>
              </a:rPr>
              <a:t>The algorithm was published by </a:t>
            </a:r>
            <a:r>
              <a:rPr lang="en-US" sz="2800" dirty="0" err="1">
                <a:solidFill>
                  <a:srgbClr val="FFFF00"/>
                </a:solidFill>
                <a:latin typeface="Helvetica" panose="020B0604020202020204" pitchFamily="34" charset="0"/>
              </a:rPr>
              <a:t>Jin</a:t>
            </a:r>
            <a:r>
              <a:rPr lang="en-US" sz="2800" dirty="0">
                <a:solidFill>
                  <a:srgbClr val="FFFF00"/>
                </a:solidFill>
                <a:latin typeface="Helvetica" panose="020B0604020202020204" pitchFamily="34" charset="0"/>
              </a:rPr>
              <a:t> Y. Yen in 1971.</a:t>
            </a:r>
          </a:p>
          <a:p>
            <a:r>
              <a:rPr lang="en-US" sz="2800" dirty="0">
                <a:solidFill>
                  <a:srgbClr val="FFFF00"/>
                </a:solidFill>
                <a:latin typeface="Helvetica" panose="020B0604020202020204" pitchFamily="34" charset="0"/>
              </a:rPr>
              <a:t>This shortest path algorithm finds the best path, then proceeds to find K − 1 deviations of the best path.</a:t>
            </a:r>
          </a:p>
          <a:p>
            <a:endParaRPr lang="en-US" sz="2800" dirty="0">
              <a:solidFill>
                <a:srgbClr val="FFFF00">
                  <a:alpha val="60000"/>
                </a:srgbClr>
              </a:solidFill>
            </a:endParaRPr>
          </a:p>
        </p:txBody>
      </p:sp>
    </p:spTree>
    <p:extLst>
      <p:ext uri="{BB962C8B-B14F-4D97-AF65-F5344CB8AC3E}">
        <p14:creationId xmlns:p14="http://schemas.microsoft.com/office/powerpoint/2010/main" val="46662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7026-6770-430F-AF8E-9867CD3C5037}"/>
              </a:ext>
            </a:extLst>
          </p:cNvPr>
          <p:cNvSpPr>
            <a:spLocks noGrp="1"/>
          </p:cNvSpPr>
          <p:nvPr>
            <p:ph type="title"/>
          </p:nvPr>
        </p:nvSpPr>
        <p:spPr>
          <a:xfrm>
            <a:off x="550863" y="357188"/>
            <a:ext cx="11091600" cy="1200149"/>
          </a:xfrm>
        </p:spPr>
        <p:txBody>
          <a:bodyPr/>
          <a:lstStyle/>
          <a:p>
            <a:r>
              <a:rPr lang="en-US" u="sng" dirty="0"/>
              <a:t>Yen’s Algorithm:</a:t>
            </a:r>
          </a:p>
        </p:txBody>
      </p:sp>
      <p:sp>
        <p:nvSpPr>
          <p:cNvPr id="3" name="Content Placeholder 2">
            <a:extLst>
              <a:ext uri="{FF2B5EF4-FFF2-40B4-BE49-F238E27FC236}">
                <a16:creationId xmlns:a16="http://schemas.microsoft.com/office/drawing/2014/main" id="{83E6FF22-D99E-4EBE-9796-8217481E696F}"/>
              </a:ext>
            </a:extLst>
          </p:cNvPr>
          <p:cNvSpPr>
            <a:spLocks noGrp="1"/>
          </p:cNvSpPr>
          <p:nvPr>
            <p:ph idx="1"/>
          </p:nvPr>
        </p:nvSpPr>
        <p:spPr>
          <a:xfrm>
            <a:off x="550863" y="1557337"/>
            <a:ext cx="11090274" cy="4535488"/>
          </a:xfrm>
        </p:spPr>
        <p:txBody>
          <a:bodyPr>
            <a:normAutofit/>
          </a:bodyPr>
          <a:lstStyle/>
          <a:p>
            <a:pPr marL="0" indent="0">
              <a:buNone/>
            </a:pPr>
            <a:r>
              <a:rPr lang="en-US" sz="2800" dirty="0">
                <a:solidFill>
                  <a:srgbClr val="FFFF00"/>
                </a:solidFill>
                <a:latin typeface="Helvetica" panose="020B0604020202020204" pitchFamily="34" charset="0"/>
              </a:rPr>
              <a:t> </a:t>
            </a:r>
            <a:endParaRPr lang="en-US" sz="2800" dirty="0">
              <a:solidFill>
                <a:srgbClr val="FFFF00">
                  <a:alpha val="60000"/>
                </a:srgbClr>
              </a:solidFill>
            </a:endParaRPr>
          </a:p>
        </p:txBody>
      </p:sp>
      <p:pic>
        <p:nvPicPr>
          <p:cNvPr id="10" name="Picture 9" descr="Graphical user interface, text, application&#10;&#10;Description automatically generated">
            <a:extLst>
              <a:ext uri="{FF2B5EF4-FFF2-40B4-BE49-F238E27FC236}">
                <a16:creationId xmlns:a16="http://schemas.microsoft.com/office/drawing/2014/main" id="{BF323FED-2D36-48CA-AC15-3E3E5AAA8FE1}"/>
              </a:ext>
            </a:extLst>
          </p:cNvPr>
          <p:cNvPicPr>
            <a:picLocks noChangeAspect="1"/>
          </p:cNvPicPr>
          <p:nvPr/>
        </p:nvPicPr>
        <p:blipFill>
          <a:blip r:embed="rId2"/>
          <a:stretch>
            <a:fillRect/>
          </a:stretch>
        </p:blipFill>
        <p:spPr>
          <a:xfrm>
            <a:off x="549537" y="1400173"/>
            <a:ext cx="11241412" cy="4535488"/>
          </a:xfrm>
          <a:prstGeom prst="rect">
            <a:avLst/>
          </a:prstGeom>
        </p:spPr>
      </p:pic>
    </p:spTree>
    <p:extLst>
      <p:ext uri="{BB962C8B-B14F-4D97-AF65-F5344CB8AC3E}">
        <p14:creationId xmlns:p14="http://schemas.microsoft.com/office/powerpoint/2010/main" val="3488228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7026-6770-430F-AF8E-9867CD3C5037}"/>
              </a:ext>
            </a:extLst>
          </p:cNvPr>
          <p:cNvSpPr>
            <a:spLocks noGrp="1"/>
          </p:cNvSpPr>
          <p:nvPr>
            <p:ph type="title"/>
          </p:nvPr>
        </p:nvSpPr>
        <p:spPr>
          <a:xfrm>
            <a:off x="550863" y="357188"/>
            <a:ext cx="11091600" cy="1200149"/>
          </a:xfrm>
        </p:spPr>
        <p:txBody>
          <a:bodyPr/>
          <a:lstStyle/>
          <a:p>
            <a:r>
              <a:rPr lang="en-US" u="sng" dirty="0"/>
              <a:t>Complexity:</a:t>
            </a:r>
          </a:p>
        </p:txBody>
      </p:sp>
      <p:sp>
        <p:nvSpPr>
          <p:cNvPr id="3" name="Content Placeholder 2">
            <a:extLst>
              <a:ext uri="{FF2B5EF4-FFF2-40B4-BE49-F238E27FC236}">
                <a16:creationId xmlns:a16="http://schemas.microsoft.com/office/drawing/2014/main" id="{83E6FF22-D99E-4EBE-9796-8217481E696F}"/>
              </a:ext>
            </a:extLst>
          </p:cNvPr>
          <p:cNvSpPr>
            <a:spLocks noGrp="1"/>
          </p:cNvSpPr>
          <p:nvPr>
            <p:ph idx="1"/>
          </p:nvPr>
        </p:nvSpPr>
        <p:spPr>
          <a:xfrm>
            <a:off x="550863" y="1200150"/>
            <a:ext cx="11090274" cy="4892675"/>
          </a:xfrm>
        </p:spPr>
        <p:txBody>
          <a:bodyPr>
            <a:normAutofit fontScale="25000" lnSpcReduction="20000"/>
          </a:bodyPr>
          <a:lstStyle/>
          <a:p>
            <a:pPr>
              <a:lnSpc>
                <a:spcPct val="130000"/>
              </a:lnSpc>
            </a:pPr>
            <a:r>
              <a:rPr lang="en-US" sz="8000" dirty="0">
                <a:solidFill>
                  <a:srgbClr val="FFFF00"/>
                </a:solidFill>
                <a:latin typeface="Helvetica" panose="020B0604020202020204" pitchFamily="34" charset="0"/>
              </a:rPr>
              <a:t>Time complexity</a:t>
            </a:r>
          </a:p>
          <a:p>
            <a:pPr>
              <a:lnSpc>
                <a:spcPct val="130000"/>
              </a:lnSpc>
            </a:pPr>
            <a:r>
              <a:rPr lang="en-US" sz="8000" dirty="0">
                <a:solidFill>
                  <a:srgbClr val="FFFF00"/>
                </a:solidFill>
                <a:latin typeface="Helvetica" panose="020B0604020202020204" pitchFamily="34" charset="0"/>
              </a:rPr>
              <a:t>The time complexity of Yen's algorithm is dependent on the shortest path algorithm used in the computation of the all-possible paths(we have used Dijkstra algorithm). Dijkstra's algorithm has a worse case time complexity of O(N^2) but using a Fibonacci heap it becomes O(</a:t>
            </a:r>
            <a:r>
              <a:rPr lang="en-US" sz="8000" dirty="0" err="1">
                <a:solidFill>
                  <a:srgbClr val="FFFF00"/>
                </a:solidFill>
                <a:latin typeface="Helvetica" panose="020B0604020202020204" pitchFamily="34" charset="0"/>
              </a:rPr>
              <a:t>M+Nlog⁡N</a:t>
            </a:r>
            <a:r>
              <a:rPr lang="en-US" sz="8000" dirty="0">
                <a:solidFill>
                  <a:srgbClr val="FFFF00"/>
                </a:solidFill>
                <a:latin typeface="Helvetica" panose="020B0604020202020204" pitchFamily="34" charset="0"/>
              </a:rPr>
              <a:t>),where M is the number of edges in the graph. Since Yen's algorithm makes Kl calls to the Dijkstra in computing the all-possible intermediate paths, where l is the length of intermediate paths. In a condensed graph, the expected value of l is O(</a:t>
            </a:r>
            <a:r>
              <a:rPr lang="en-US" sz="8000" dirty="0" err="1">
                <a:solidFill>
                  <a:srgbClr val="FFFF00"/>
                </a:solidFill>
                <a:latin typeface="Helvetica" panose="020B0604020202020204" pitchFamily="34" charset="0"/>
              </a:rPr>
              <a:t>log⁡N</a:t>
            </a:r>
            <a:r>
              <a:rPr lang="en-US" sz="8000" dirty="0">
                <a:solidFill>
                  <a:srgbClr val="FFFF00"/>
                </a:solidFill>
                <a:latin typeface="Helvetica" panose="020B0604020202020204" pitchFamily="34" charset="0"/>
              </a:rPr>
              <a:t>), while the worst case is N. , the time complexity becomes O(KN(</a:t>
            </a:r>
            <a:r>
              <a:rPr lang="en-US" sz="8000" dirty="0" err="1">
                <a:solidFill>
                  <a:srgbClr val="FFFF00"/>
                </a:solidFill>
                <a:latin typeface="Helvetica" panose="020B0604020202020204" pitchFamily="34" charset="0"/>
              </a:rPr>
              <a:t>M+Nlog⁡N</a:t>
            </a:r>
            <a:r>
              <a:rPr lang="en-US" sz="8000" dirty="0">
                <a:solidFill>
                  <a:srgbClr val="FFFF00"/>
                </a:solidFill>
                <a:latin typeface="Helvetica" panose="020B0604020202020204" pitchFamily="34" charset="0"/>
              </a:rPr>
              <a:t>)).</a:t>
            </a:r>
          </a:p>
          <a:p>
            <a:pPr>
              <a:lnSpc>
                <a:spcPct val="130000"/>
              </a:lnSpc>
            </a:pPr>
            <a:r>
              <a:rPr lang="en-US" sz="8000" dirty="0">
                <a:solidFill>
                  <a:srgbClr val="FFFF00"/>
                </a:solidFill>
                <a:latin typeface="Helvetica" panose="020B0604020202020204" pitchFamily="34" charset="0"/>
              </a:rPr>
              <a:t>Space complexity</a:t>
            </a:r>
          </a:p>
          <a:p>
            <a:pPr>
              <a:lnSpc>
                <a:spcPct val="130000"/>
              </a:lnSpc>
            </a:pPr>
            <a:r>
              <a:rPr lang="en-US" sz="8000" dirty="0">
                <a:solidFill>
                  <a:srgbClr val="FFFF00"/>
                </a:solidFill>
                <a:latin typeface="Helvetica" panose="020B0604020202020204" pitchFamily="34" charset="0"/>
              </a:rPr>
              <a:t>To store the edges of the graph, the shortest path list S, and the potential shortest path list R, considering edge from every node to every other node in worst case will take N^2 memory addresses. Plus, K times N memory addresses needed for both lists as only k paths will be stored with each path having N nodes. </a:t>
            </a:r>
            <a:r>
              <a:rPr lang="en-US" sz="8000">
                <a:solidFill>
                  <a:srgbClr val="FFFF00"/>
                </a:solidFill>
                <a:latin typeface="Helvetica" panose="020B0604020202020204" pitchFamily="34" charset="0"/>
              </a:rPr>
              <a:t>O(N^2+K.N)</a:t>
            </a:r>
            <a:endParaRPr lang="en-US" sz="8000" dirty="0">
              <a:solidFill>
                <a:srgbClr val="FFFF00"/>
              </a:solidFill>
              <a:latin typeface="Helvetica" panose="020B0604020202020204" pitchFamily="34" charset="0"/>
            </a:endParaRPr>
          </a:p>
          <a:p>
            <a:endParaRPr lang="en-US" sz="2800" dirty="0">
              <a:solidFill>
                <a:srgbClr val="FFFF00">
                  <a:alpha val="60000"/>
                </a:srgbClr>
              </a:solidFill>
            </a:endParaRPr>
          </a:p>
          <a:p>
            <a:pPr marL="0" indent="0">
              <a:buNone/>
            </a:pPr>
            <a:endParaRPr lang="en-US" sz="2800" dirty="0">
              <a:solidFill>
                <a:srgbClr val="FFFF00">
                  <a:alpha val="60000"/>
                </a:srgbClr>
              </a:solidFill>
            </a:endParaRPr>
          </a:p>
        </p:txBody>
      </p:sp>
    </p:spTree>
    <p:extLst>
      <p:ext uri="{BB962C8B-B14F-4D97-AF65-F5344CB8AC3E}">
        <p14:creationId xmlns:p14="http://schemas.microsoft.com/office/powerpoint/2010/main" val="1714499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7026-6770-430F-AF8E-9867CD3C5037}"/>
              </a:ext>
            </a:extLst>
          </p:cNvPr>
          <p:cNvSpPr>
            <a:spLocks noGrp="1"/>
          </p:cNvSpPr>
          <p:nvPr>
            <p:ph type="title"/>
          </p:nvPr>
        </p:nvSpPr>
        <p:spPr>
          <a:xfrm>
            <a:off x="550863" y="357188"/>
            <a:ext cx="11091600" cy="1200149"/>
          </a:xfrm>
        </p:spPr>
        <p:txBody>
          <a:bodyPr/>
          <a:lstStyle/>
          <a:p>
            <a:r>
              <a:rPr lang="en-US" u="sng" dirty="0"/>
              <a:t>Example:</a:t>
            </a:r>
          </a:p>
        </p:txBody>
      </p:sp>
      <p:sp>
        <p:nvSpPr>
          <p:cNvPr id="3" name="Content Placeholder 2">
            <a:extLst>
              <a:ext uri="{FF2B5EF4-FFF2-40B4-BE49-F238E27FC236}">
                <a16:creationId xmlns:a16="http://schemas.microsoft.com/office/drawing/2014/main" id="{83E6FF22-D99E-4EBE-9796-8217481E696F}"/>
              </a:ext>
            </a:extLst>
          </p:cNvPr>
          <p:cNvSpPr>
            <a:spLocks noGrp="1"/>
          </p:cNvSpPr>
          <p:nvPr>
            <p:ph idx="1"/>
          </p:nvPr>
        </p:nvSpPr>
        <p:spPr>
          <a:xfrm>
            <a:off x="550863" y="1300163"/>
            <a:ext cx="11090274" cy="4792662"/>
          </a:xfrm>
        </p:spPr>
        <p:txBody>
          <a:bodyPr>
            <a:normAutofit/>
          </a:bodyPr>
          <a:lstStyle/>
          <a:p>
            <a:pPr marL="0" indent="0">
              <a:buNone/>
            </a:pPr>
            <a:r>
              <a:rPr lang="en-US" sz="2800" dirty="0">
                <a:solidFill>
                  <a:srgbClr val="FFFF00"/>
                </a:solidFill>
                <a:latin typeface="Helvetica" panose="020B0604020202020204" pitchFamily="34" charset="0"/>
              </a:rPr>
              <a:t> </a:t>
            </a:r>
            <a:endParaRPr lang="en-US" sz="2800" dirty="0">
              <a:solidFill>
                <a:srgbClr val="FFFF00">
                  <a:alpha val="60000"/>
                </a:srgbClr>
              </a:solidFill>
            </a:endParaRPr>
          </a:p>
        </p:txBody>
      </p:sp>
      <p:pic>
        <p:nvPicPr>
          <p:cNvPr id="5" name="Picture 4" descr="Chart, line chart&#10;&#10;Description automatically generated">
            <a:extLst>
              <a:ext uri="{FF2B5EF4-FFF2-40B4-BE49-F238E27FC236}">
                <a16:creationId xmlns:a16="http://schemas.microsoft.com/office/drawing/2014/main" id="{C5B47064-8445-4CD4-992F-EED97F787A5F}"/>
              </a:ext>
            </a:extLst>
          </p:cNvPr>
          <p:cNvPicPr>
            <a:picLocks noChangeAspect="1"/>
          </p:cNvPicPr>
          <p:nvPr/>
        </p:nvPicPr>
        <p:blipFill>
          <a:blip r:embed="rId2"/>
          <a:stretch>
            <a:fillRect/>
          </a:stretch>
        </p:blipFill>
        <p:spPr>
          <a:xfrm>
            <a:off x="171451" y="1147762"/>
            <a:ext cx="3880646" cy="5353048"/>
          </a:xfrm>
          <a:prstGeom prst="rect">
            <a:avLst/>
          </a:prstGeom>
        </p:spPr>
      </p:pic>
      <p:pic>
        <p:nvPicPr>
          <p:cNvPr id="7" name="Picture 6" descr="Chart, line chart&#10;&#10;Description automatically generated">
            <a:extLst>
              <a:ext uri="{FF2B5EF4-FFF2-40B4-BE49-F238E27FC236}">
                <a16:creationId xmlns:a16="http://schemas.microsoft.com/office/drawing/2014/main" id="{FB2EC26C-8866-4E01-8FA1-096AD7AB9D29}"/>
              </a:ext>
            </a:extLst>
          </p:cNvPr>
          <p:cNvPicPr>
            <a:picLocks noChangeAspect="1"/>
          </p:cNvPicPr>
          <p:nvPr/>
        </p:nvPicPr>
        <p:blipFill>
          <a:blip r:embed="rId3"/>
          <a:stretch>
            <a:fillRect/>
          </a:stretch>
        </p:blipFill>
        <p:spPr>
          <a:xfrm>
            <a:off x="4042571" y="1147761"/>
            <a:ext cx="4097334" cy="5353049"/>
          </a:xfrm>
          <a:prstGeom prst="rect">
            <a:avLst/>
          </a:prstGeom>
        </p:spPr>
      </p:pic>
      <p:pic>
        <p:nvPicPr>
          <p:cNvPr id="11" name="Picture 10" descr="Chart, line chart&#10;&#10;Description automatically generated">
            <a:extLst>
              <a:ext uri="{FF2B5EF4-FFF2-40B4-BE49-F238E27FC236}">
                <a16:creationId xmlns:a16="http://schemas.microsoft.com/office/drawing/2014/main" id="{275FCF2B-0C7B-42A6-B754-35B2D06D5588}"/>
              </a:ext>
            </a:extLst>
          </p:cNvPr>
          <p:cNvPicPr>
            <a:picLocks noChangeAspect="1"/>
          </p:cNvPicPr>
          <p:nvPr/>
        </p:nvPicPr>
        <p:blipFill>
          <a:blip r:embed="rId4"/>
          <a:stretch>
            <a:fillRect/>
          </a:stretch>
        </p:blipFill>
        <p:spPr>
          <a:xfrm>
            <a:off x="8149430" y="1147760"/>
            <a:ext cx="3871119" cy="5353047"/>
          </a:xfrm>
          <a:prstGeom prst="rect">
            <a:avLst/>
          </a:prstGeom>
        </p:spPr>
      </p:pic>
    </p:spTree>
    <p:extLst>
      <p:ext uri="{BB962C8B-B14F-4D97-AF65-F5344CB8AC3E}">
        <p14:creationId xmlns:p14="http://schemas.microsoft.com/office/powerpoint/2010/main" val="3044566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7026-6770-430F-AF8E-9867CD3C5037}"/>
              </a:ext>
            </a:extLst>
          </p:cNvPr>
          <p:cNvSpPr>
            <a:spLocks noGrp="1"/>
          </p:cNvSpPr>
          <p:nvPr>
            <p:ph type="title"/>
          </p:nvPr>
        </p:nvSpPr>
        <p:spPr>
          <a:xfrm>
            <a:off x="550863" y="357188"/>
            <a:ext cx="11091600" cy="1200149"/>
          </a:xfrm>
        </p:spPr>
        <p:txBody>
          <a:bodyPr/>
          <a:lstStyle/>
          <a:p>
            <a:r>
              <a:rPr lang="en-US" u="sng" dirty="0"/>
              <a:t>References:</a:t>
            </a:r>
          </a:p>
        </p:txBody>
      </p:sp>
      <p:sp>
        <p:nvSpPr>
          <p:cNvPr id="3" name="Content Placeholder 2">
            <a:extLst>
              <a:ext uri="{FF2B5EF4-FFF2-40B4-BE49-F238E27FC236}">
                <a16:creationId xmlns:a16="http://schemas.microsoft.com/office/drawing/2014/main" id="{83E6FF22-D99E-4EBE-9796-8217481E696F}"/>
              </a:ext>
            </a:extLst>
          </p:cNvPr>
          <p:cNvSpPr>
            <a:spLocks noGrp="1"/>
          </p:cNvSpPr>
          <p:nvPr>
            <p:ph idx="1"/>
          </p:nvPr>
        </p:nvSpPr>
        <p:spPr>
          <a:xfrm>
            <a:off x="550863" y="1557337"/>
            <a:ext cx="11090274" cy="4535488"/>
          </a:xfrm>
        </p:spPr>
        <p:txBody>
          <a:bodyPr>
            <a:normAutofit/>
          </a:bodyPr>
          <a:lstStyle/>
          <a:p>
            <a:r>
              <a:rPr lang="en-US" sz="2800" dirty="0">
                <a:solidFill>
                  <a:srgbClr val="FFFF00">
                    <a:alpha val="60000"/>
                  </a:srgbClr>
                </a:solidFill>
                <a:hlinkClick r:id="rId2"/>
              </a:rPr>
              <a:t>https://www.linchenguang.com/2018/01/30/Yen-s-algorithm/</a:t>
            </a:r>
            <a:endParaRPr lang="en-US" sz="2800" dirty="0">
              <a:solidFill>
                <a:srgbClr val="FFFF00">
                  <a:alpha val="60000"/>
                </a:srgbClr>
              </a:solidFill>
            </a:endParaRPr>
          </a:p>
          <a:p>
            <a:r>
              <a:rPr lang="en-US" sz="2800" dirty="0">
                <a:solidFill>
                  <a:srgbClr val="FFFF00">
                    <a:alpha val="60000"/>
                  </a:srgbClr>
                </a:solidFill>
                <a:hlinkClick r:id="rId3"/>
              </a:rPr>
              <a:t>https://stackoverflow.com/questions/24653190/how-to-create-a-graph-using-a-csv-file-data</a:t>
            </a:r>
            <a:endParaRPr lang="en-US" sz="2800" dirty="0">
              <a:solidFill>
                <a:srgbClr val="FFFF00">
                  <a:alpha val="60000"/>
                </a:srgbClr>
              </a:solidFill>
            </a:endParaRPr>
          </a:p>
          <a:p>
            <a:r>
              <a:rPr lang="en-US" sz="2800" dirty="0">
                <a:solidFill>
                  <a:srgbClr val="FFFF00">
                    <a:alpha val="60000"/>
                  </a:srgbClr>
                </a:solidFill>
                <a:hlinkClick r:id="rId4"/>
              </a:rPr>
              <a:t>https://en.wikipedia.org/wiki/Yen%27s_algorithm</a:t>
            </a:r>
            <a:endParaRPr lang="en-US" sz="2800" dirty="0">
              <a:solidFill>
                <a:srgbClr val="FFFF00">
                  <a:alpha val="60000"/>
                </a:srgbClr>
              </a:solidFill>
            </a:endParaRPr>
          </a:p>
          <a:p>
            <a:r>
              <a:rPr lang="en-US" sz="2800" dirty="0">
                <a:solidFill>
                  <a:srgbClr val="FFFF00">
                    <a:alpha val="60000"/>
                  </a:srgbClr>
                </a:solidFill>
                <a:hlinkClick r:id="rId5"/>
              </a:rPr>
              <a:t>https://handwiki.org/wiki/Yen%27s_algorithm#Space_complexity</a:t>
            </a:r>
            <a:endParaRPr lang="en-US" sz="2800" dirty="0">
              <a:solidFill>
                <a:srgbClr val="FFFF00">
                  <a:alpha val="60000"/>
                </a:srgbClr>
              </a:solidFill>
            </a:endParaRPr>
          </a:p>
          <a:p>
            <a:endParaRPr lang="en-US" sz="2800" dirty="0">
              <a:solidFill>
                <a:srgbClr val="FFFF00">
                  <a:alpha val="60000"/>
                </a:srgbClr>
              </a:solidFill>
            </a:endParaRPr>
          </a:p>
          <a:p>
            <a:pPr marL="0" indent="0">
              <a:buNone/>
            </a:pPr>
            <a:endParaRPr lang="en-US" sz="2800" dirty="0">
              <a:solidFill>
                <a:srgbClr val="FFFF00">
                  <a:alpha val="60000"/>
                </a:srgbClr>
              </a:solidFill>
            </a:endParaRPr>
          </a:p>
        </p:txBody>
      </p:sp>
    </p:spTree>
    <p:extLst>
      <p:ext uri="{BB962C8B-B14F-4D97-AF65-F5344CB8AC3E}">
        <p14:creationId xmlns:p14="http://schemas.microsoft.com/office/powerpoint/2010/main" val="337551381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5107</TotalTime>
  <Words>542</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Calibri</vt:lpstr>
      <vt:lpstr>Helvetica</vt:lpstr>
      <vt:lpstr>3DFloatVTI</vt:lpstr>
      <vt:lpstr>Algorithm to find loop-less k-shortest path</vt:lpstr>
      <vt:lpstr>Contents:</vt:lpstr>
      <vt:lpstr>Project Type:</vt:lpstr>
      <vt:lpstr>Real Life issue:</vt:lpstr>
      <vt:lpstr>Algorithm:</vt:lpstr>
      <vt:lpstr>Yen’s Algorithm:</vt:lpstr>
      <vt:lpstr>Complexity:</vt:lpstr>
      <vt:lpstr>Example: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Yen’s Algorithm to find k-shortest path</dc:title>
  <dc:creator>Gunjan Mishra</dc:creator>
  <cp:lastModifiedBy>Gunjan Mishra</cp:lastModifiedBy>
  <cp:revision>16</cp:revision>
  <dcterms:created xsi:type="dcterms:W3CDTF">2021-07-25T19:19:04Z</dcterms:created>
  <dcterms:modified xsi:type="dcterms:W3CDTF">2021-08-13T18:37:17Z</dcterms:modified>
</cp:coreProperties>
</file>