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0DEE-48D9-4E03-BB82-BC95C32B3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7BDBD-713F-48F2-9698-CD8D9872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1BB3-1CA5-4572-BC80-499518A0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3F035-B35A-446E-B1CD-D83B1ED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5147-8AD8-456F-9C13-AC18FF30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3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E317-D890-4630-9E9E-C21A96BC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5F20E-64A5-4767-A4D8-B2A6C1EC1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2602-C113-4A6F-8BC1-70401637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DDAA-1E8E-40C2-9DFF-1DE7BD2E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5C0-ED08-4912-9573-EE76A9B8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7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9A5E9-C73D-4E81-B2AF-8812E9ADE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7A36-3699-4E96-8CD5-EAAFB471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B7A2-8519-4140-8D68-9701833C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256A-E7DD-49E1-8064-7871C6C4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16A8-6271-4414-9D52-2A6A5139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A1F0-52B4-4C48-B89F-483EA551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142C-2277-4A73-9A5C-44E8662F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2E31-3CBD-42D8-84AD-DD8F6F47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F0A2-8BA4-4953-AA0D-11B6D477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72E4-F777-49B7-9C56-218BA95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561C-6DC6-40BA-A092-C4BDED1F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16495-B47F-46E7-B0E7-65985CC5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EEE8E-CC56-454C-B0EA-58226CD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C9A3-157F-4B68-80AC-2F8D2FB9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57DC-41EF-42DE-A4E7-2A4CF2B8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4460-DA0D-49AB-8B44-54396D4C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5E75-379D-4729-B161-35D23D69F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460F-24A9-459E-BBB9-56BB01427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5C3C0-DC91-42AC-8BF3-4DDC7946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0ABA6-6C42-408A-84C5-162C3F98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A0BD7-85B8-4DBE-BF15-075ED40C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469B-B8F2-45AB-B9F9-48B68549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6D2B-5DE3-4E3E-B42F-0A2097718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C3F34-A0E9-4377-9A88-64F334EF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93BF7-BADD-4E26-A12C-3C796B401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BFBA8-21DB-4E61-B7CB-31952E16A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F8039-A852-4AE0-978A-5BD10F01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2A6FD-B374-4DCB-93ED-A42EEE23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614D1-2B19-47AB-AEAE-B5D24DB5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72C9-896B-4ADD-B4BB-4B2503B2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C0D03-AFBC-41F3-A6A3-96FFD5E6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DD72F-124E-4DAA-9798-B1F03626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36A57-251C-4FF4-9639-06779FFB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72E0F-2228-495E-8867-AE116D06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EB7AE-EC1B-4D41-A205-8B0FAF07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5DFD4-0200-4E82-A122-269A33CD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FA00-D566-4F13-A75B-5EA5B12E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2847-8EC5-4D12-BBFE-1262273D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737EC-0C6D-4336-8B42-FF70662E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5F700-00DA-482A-A0D5-73D460C5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93CC-1042-4277-A252-61DEC90A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FAE62-CDFB-430B-981E-EF39260F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64F7-ABD3-40BF-9852-FE8DBC83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2EB5C-F785-407A-ADB5-1AFEDBFD1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8488D-B165-4113-AC75-BC44D086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563D-59A1-4861-8012-2CF30DC1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57716-EC61-4D17-83DD-852F009E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5CF7C-87C4-471F-995A-BE8272CF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AE959-36FF-4EAF-8179-D8C4AAB4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6E4C-3EC0-439A-A758-1E0508B3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DCD6-CDCC-45F0-B1A4-B6B4A7B1B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04BB-A775-4E4A-95A6-F81C56307B3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469E-3B4A-4642-AA67-66B5771E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7D1D-5828-422C-A7BB-D67231FBE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95BD-1BF0-4F68-B6D7-8D33A436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3.11886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8DEA-93DA-4FB4-BB02-7F39FF00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3463"/>
            <a:ext cx="9144000" cy="1125537"/>
          </a:xfrm>
        </p:spPr>
        <p:txBody>
          <a:bodyPr>
            <a:normAutofit fontScale="90000"/>
          </a:bodyPr>
          <a:lstStyle/>
          <a:p>
            <a:r>
              <a:rPr lang="en-US" dirty="0"/>
              <a:t>Some Drawbacks of </a:t>
            </a:r>
            <a:r>
              <a:rPr lang="en-US" dirty="0" err="1"/>
              <a:t>ViT</a:t>
            </a:r>
            <a:br>
              <a:rPr lang="en-US" dirty="0"/>
            </a:br>
            <a:r>
              <a:rPr lang="en-US" sz="2700" dirty="0"/>
              <a:t>(part of defend and attack for </a:t>
            </a:r>
            <a:r>
              <a:rPr lang="en-US" sz="2700" dirty="0" err="1"/>
              <a:t>ViT</a:t>
            </a:r>
            <a:r>
              <a:rPr lang="en-US" sz="2700" dirty="0"/>
              <a:t> </a:t>
            </a:r>
            <a:r>
              <a:rPr lang="en-US" sz="2700" i="1" dirty="0"/>
              <a:t>due to lack of resource</a:t>
            </a:r>
            <a:r>
              <a:rPr lang="en-US" sz="2700" dirty="0"/>
              <a:t>!)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5DEB3E-523E-402B-AA60-44CF7E20991D}"/>
              </a:ext>
            </a:extLst>
          </p:cNvPr>
          <p:cNvSpPr txBox="1">
            <a:spLocks/>
          </p:cNvSpPr>
          <p:nvPr/>
        </p:nvSpPr>
        <p:spPr>
          <a:xfrm>
            <a:off x="4140708" y="4186746"/>
            <a:ext cx="3910584" cy="1125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Ziqian Lin</a:t>
            </a:r>
          </a:p>
        </p:txBody>
      </p:sp>
    </p:spTree>
    <p:extLst>
      <p:ext uri="{BB962C8B-B14F-4D97-AF65-F5344CB8AC3E}">
        <p14:creationId xmlns:p14="http://schemas.microsoft.com/office/powerpoint/2010/main" val="192282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0FC558B-C0B2-462B-8E60-D5D675D2177E}"/>
              </a:ext>
            </a:extLst>
          </p:cNvPr>
          <p:cNvSpPr txBox="1"/>
          <p:nvPr/>
        </p:nvSpPr>
        <p:spPr>
          <a:xfrm>
            <a:off x="98708" y="0"/>
            <a:ext cx="224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layer 7-12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0E396-EF73-40C9-B346-E07076193E57}"/>
              </a:ext>
            </a:extLst>
          </p:cNvPr>
          <p:cNvSpPr txBox="1"/>
          <p:nvPr/>
        </p:nvSpPr>
        <p:spPr>
          <a:xfrm>
            <a:off x="8306738" y="9561"/>
            <a:ext cx="378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omg </a:t>
            </a:r>
            <a:r>
              <a:rPr lang="en-US" sz="3600" dirty="0" err="1"/>
              <a:t>wut’s</a:t>
            </a:r>
            <a:r>
              <a:rPr lang="en-US" sz="3600" dirty="0"/>
              <a:t> this!?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BE722-FCC1-48BD-BA68-A66B2A331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892"/>
            <a:ext cx="11228832" cy="60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4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55BB-FA38-4E74-BF69-96DDCDF1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693"/>
            <a:ext cx="10515600" cy="1325563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CA4D7-37EE-4559-ADE0-2C95617B2E03}"/>
              </a:ext>
            </a:extLst>
          </p:cNvPr>
          <p:cNvSpPr txBox="1">
            <a:spLocks/>
          </p:cNvSpPr>
          <p:nvPr/>
        </p:nvSpPr>
        <p:spPr>
          <a:xfrm>
            <a:off x="746760" y="2291778"/>
            <a:ext cx="10213848" cy="227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Though transformer show amazing results in CV, it can be easily attacked. Meanwhile, the instinct interpretable attention mechanism of transformer is questionable.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F4374A-2512-42DD-B955-9F7F3F7BFE83}"/>
              </a:ext>
            </a:extLst>
          </p:cNvPr>
          <p:cNvSpPr txBox="1">
            <a:spLocks/>
          </p:cNvSpPr>
          <p:nvPr/>
        </p:nvSpPr>
        <p:spPr>
          <a:xfrm>
            <a:off x="746760" y="4450080"/>
            <a:ext cx="10213848" cy="156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 potential interesting paper: </a:t>
            </a:r>
            <a:r>
              <a:rPr lang="en-US" sz="2800" b="1" dirty="0" err="1"/>
              <a:t>DeepViT</a:t>
            </a:r>
            <a:r>
              <a:rPr lang="en-US" sz="2800" b="1" dirty="0"/>
              <a:t> </a:t>
            </a: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https://arxiv.org/pdf/2103.11886.pdf</a:t>
            </a: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11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2303-4A23-4424-9FB6-C1A98C60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944624"/>
            <a:ext cx="11548872" cy="3316224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Transformer was firstly proposed in 2017, then dominating the field of NLP. Recently, transformer networks have begun to be explored in the field of CV and drawn quite a lot of attentions. </a:t>
            </a:r>
            <a:br>
              <a:rPr lang="en-US" sz="2800" b="0" i="0" dirty="0">
                <a:effectLst/>
                <a:latin typeface="Arial" panose="020B0604020202020204" pitchFamily="34" charset="0"/>
              </a:rPr>
            </a:br>
            <a:br>
              <a:rPr lang="en-US" sz="2800" b="0" i="0" dirty="0"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effectLst/>
                <a:latin typeface="Arial" panose="020B0604020202020204" pitchFamily="34" charset="0"/>
              </a:rPr>
              <a:t>So the 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attention is drawing our attention!</a:t>
            </a:r>
            <a:br>
              <a:rPr lang="en-US" sz="2800" b="1" i="0" dirty="0">
                <a:effectLst/>
                <a:latin typeface="Arial" panose="020B0604020202020204" pitchFamily="34" charset="0"/>
              </a:rPr>
            </a:br>
            <a:br>
              <a:rPr lang="en-US" sz="2800" b="0" i="0" dirty="0"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effectLst/>
                <a:latin typeface="Arial" panose="020B0604020202020204" pitchFamily="34" charset="0"/>
              </a:rPr>
              <a:t>Here we explore the 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attack results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and 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attention visualization results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for this project.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362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8736-C142-47D0-8AB5-C41ECBF1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AB79-EF10-4087-B7B1-EB090DCA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PGD Attack</a:t>
            </a:r>
          </a:p>
          <a:p>
            <a:endParaRPr lang="en-US" dirty="0"/>
          </a:p>
          <a:p>
            <a:r>
              <a:rPr lang="en-US" dirty="0"/>
              <a:t>Attention Attack</a:t>
            </a:r>
          </a:p>
          <a:p>
            <a:endParaRPr lang="en-US" dirty="0"/>
          </a:p>
          <a:p>
            <a:r>
              <a:rPr lang="en-US" dirty="0"/>
              <a:t>Attention Visualization results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08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4CF8B6-2DEB-494F-A20C-1354CFD26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37" y="388861"/>
            <a:ext cx="10287432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PGD Attack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Grad = from loss (maximum)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</a:rPr>
              <a:t>Setting: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iteration = 10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cs typeface="Arial" panose="020B0604020202020204" pitchFamily="34" charset="0"/>
              </a:rPr>
              <a:t>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tep_size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= 0.01 (image in [-1, 1])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perturbation range = 0.05/2 = 2.5%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ViT_base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= trained on IMAGENET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 input = 3*384*384 output = 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dataset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imagenette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/10 categories/select 20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images per category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cs typeface="Arial" panose="020B0604020202020204" pitchFamily="34" charset="0"/>
              </a:rPr>
              <a:t>Results: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prediction change rate = 200/200 =100%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1A1BEEA-5B3F-48EF-9624-FEC17A26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48" y="-1"/>
            <a:ext cx="2724913" cy="36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D148A5-E76E-4007-A26F-86B11D3C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1" y="42671"/>
            <a:ext cx="2682240" cy="357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2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CC6CE2-1715-4F65-8335-312766327878}"/>
              </a:ext>
            </a:extLst>
          </p:cNvPr>
          <p:cNvSpPr txBox="1"/>
          <p:nvPr/>
        </p:nvSpPr>
        <p:spPr>
          <a:xfrm>
            <a:off x="268224" y="243512"/>
            <a:ext cx="1150924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effectLst/>
              </a:rPr>
              <a:t>Attention Attack</a:t>
            </a:r>
            <a:endParaRPr lang="en-US" sz="36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</a:rPr>
              <a:t>Grad = from loss and attention map (from rollout)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</a:rPr>
              <a:t>Setting: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</a:rPr>
              <a:t>iteration = 100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</a:rPr>
              <a:t>step = 0.005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</a:rPr>
              <a:t>perturbation range = 0.1/2 = 5%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 err="1">
                <a:effectLst/>
              </a:rPr>
              <a:t>ViT_base</a:t>
            </a:r>
            <a:r>
              <a:rPr lang="en-US" sz="2800" b="0" i="0" u="none" strike="noStrike" dirty="0">
                <a:effectLst/>
              </a:rPr>
              <a:t> = trained on IMAGENET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</a:rPr>
              <a:t>  input = 3*384*384 output = 1000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</a:rPr>
              <a:t>dataset = </a:t>
            </a:r>
            <a:r>
              <a:rPr lang="en-US" sz="2800" b="0" i="0" u="none" strike="noStrike" dirty="0" err="1">
                <a:effectLst/>
              </a:rPr>
              <a:t>imagenette</a:t>
            </a:r>
            <a:r>
              <a:rPr lang="en-US" sz="2800" b="0" i="0" u="none" strike="noStrike" dirty="0">
                <a:effectLst/>
              </a:rPr>
              <a:t>/10 categories/select 10 </a:t>
            </a:r>
            <a:r>
              <a:rPr lang="en-US" sz="2800" b="0" i="0" u="none" strike="noStrike" dirty="0" err="1">
                <a:effectLst/>
              </a:rPr>
              <a:t>val</a:t>
            </a:r>
            <a:r>
              <a:rPr lang="en-US" sz="2800" b="0" i="0" u="none" strike="noStrike" dirty="0">
                <a:effectLst/>
              </a:rPr>
              <a:t> images per category</a:t>
            </a:r>
            <a:br>
              <a:rPr lang="en-US" sz="2800" b="0" i="0" u="none" strike="noStrike" dirty="0">
                <a:effectLst/>
              </a:rPr>
            </a:br>
            <a:endParaRPr lang="en-US" sz="2800" b="0" i="0" u="none" strike="noStrike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/>
              <a:t>Results</a:t>
            </a:r>
            <a:br>
              <a:rPr lang="en-US" sz="2800" b="0" dirty="0">
                <a:effectLst/>
              </a:rPr>
            </a:br>
            <a:r>
              <a:rPr lang="en-US" sz="2800" b="0" i="0" u="none" strike="noStrike" dirty="0">
                <a:effectLst/>
              </a:rPr>
              <a:t>maintain label rate:  1.0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</a:rPr>
              <a:t>average sim:  tensor(0.3905, device='cuda:0', </a:t>
            </a:r>
            <a:r>
              <a:rPr lang="en-US" sz="2800" b="0" i="0" u="none" strike="noStrike" dirty="0" err="1">
                <a:effectLst/>
              </a:rPr>
              <a:t>grad_fn</a:t>
            </a:r>
            <a:r>
              <a:rPr lang="en-US" sz="2800" b="0" i="0" u="none" strike="noStrike" dirty="0">
                <a:effectLst/>
              </a:rPr>
              <a:t>=&lt;DivBackward0&gt;)</a:t>
            </a:r>
            <a:endParaRPr lang="en-US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215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6A01E3-EDBD-4E43-A617-C67CEA91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6" y="2889503"/>
            <a:ext cx="5723130" cy="3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CD53D2A-1598-4757-A193-0878A8C5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76" y="2889504"/>
            <a:ext cx="5723128" cy="3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6F8143-CCB4-4C35-8EDC-741AE599875C}"/>
              </a:ext>
            </a:extLst>
          </p:cNvPr>
          <p:cNvSpPr txBox="1"/>
          <p:nvPr/>
        </p:nvSpPr>
        <p:spPr>
          <a:xfrm>
            <a:off x="211328" y="464216"/>
            <a:ext cx="11769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CEloss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(model(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transimg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), label)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en-US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lamda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*Similar(</a:t>
            </a:r>
            <a:r>
              <a:rPr lang="en-US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attack_A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[0,1:].reshape([-1]), </a:t>
            </a:r>
            <a:r>
              <a:rPr lang="en-US" b="0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target_A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[0,1:].reshape([-1]))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backward()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DAAC2-7D84-4FF7-A784-B50C37EB371C}"/>
              </a:ext>
            </a:extLst>
          </p:cNvPr>
          <p:cNvSpPr txBox="1"/>
          <p:nvPr/>
        </p:nvSpPr>
        <p:spPr>
          <a:xfrm>
            <a:off x="843534" y="1653777"/>
            <a:ext cx="4432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cos=0.3825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confident 99.51 =&gt; 99.86</a:t>
            </a:r>
            <a:endParaRPr lang="en-US" b="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E6F46-7769-45EC-B8B1-94B7358CD01C}"/>
              </a:ext>
            </a:extLst>
          </p:cNvPr>
          <p:cNvSpPr txBox="1"/>
          <p:nvPr/>
        </p:nvSpPr>
        <p:spPr>
          <a:xfrm>
            <a:off x="6687312" y="1653778"/>
            <a:ext cx="4743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cos=0.4177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confident 89.95 =&gt; 98.69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249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B281FF-C345-463A-8951-1D0C506753E7}"/>
              </a:ext>
            </a:extLst>
          </p:cNvPr>
          <p:cNvSpPr txBox="1"/>
          <p:nvPr/>
        </p:nvSpPr>
        <p:spPr>
          <a:xfrm>
            <a:off x="486918" y="298823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Attention Visualization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78A8B5-5D14-4EFD-A20D-4A3D2A88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938520"/>
            <a:ext cx="10363200" cy="57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6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B3E26B75-2A92-41AF-A9DE-10723CFD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030985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2D0D991-BF9C-4E3A-BEC2-F46CBC04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438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65EEC24E-2A58-4E62-801A-A65749B3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" y="198882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7EBD421-5789-4B70-AFDF-0612A76BC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7" y="762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A5604FD-B86B-43B8-B9B4-B2198977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30" y="762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A94E0D4E-0E32-4F6D-9C62-22B458E5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19" y="3307589"/>
            <a:ext cx="3172460" cy="32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44EF87D-D575-4EAC-9F75-DBEE15F3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50342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22F77C-163D-4DDF-9795-03205E456BDB}"/>
              </a:ext>
            </a:extLst>
          </p:cNvPr>
          <p:cNvCxnSpPr/>
          <p:nvPr/>
        </p:nvCxnSpPr>
        <p:spPr>
          <a:xfrm flipV="1">
            <a:off x="3604260" y="2941320"/>
            <a:ext cx="0" cy="3383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9C9268-0F42-44DF-A5EF-C0D113C39B59}"/>
              </a:ext>
            </a:extLst>
          </p:cNvPr>
          <p:cNvCxnSpPr>
            <a:cxnSpLocks/>
          </p:cNvCxnSpPr>
          <p:nvPr/>
        </p:nvCxnSpPr>
        <p:spPr>
          <a:xfrm>
            <a:off x="3604260" y="2941320"/>
            <a:ext cx="4716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30B89-6603-4362-94E6-CFB283BD4612}"/>
              </a:ext>
            </a:extLst>
          </p:cNvPr>
          <p:cNvCxnSpPr>
            <a:cxnSpLocks/>
          </p:cNvCxnSpPr>
          <p:nvPr/>
        </p:nvCxnSpPr>
        <p:spPr>
          <a:xfrm>
            <a:off x="8321040" y="2941320"/>
            <a:ext cx="0" cy="348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1EFC08-0165-47FB-B827-79CB93D775AF}"/>
              </a:ext>
            </a:extLst>
          </p:cNvPr>
          <p:cNvSpPr txBox="1"/>
          <p:nvPr/>
        </p:nvSpPr>
        <p:spPr>
          <a:xfrm>
            <a:off x="312420" y="4442460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1821A7-618D-4C9A-B38E-BC02F5B2B9D4}"/>
              </a:ext>
            </a:extLst>
          </p:cNvPr>
          <p:cNvSpPr txBox="1"/>
          <p:nvPr/>
        </p:nvSpPr>
        <p:spPr>
          <a:xfrm>
            <a:off x="326388" y="1893808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F8CBE-8442-4BFE-904D-68DEB825D5F2}"/>
              </a:ext>
            </a:extLst>
          </p:cNvPr>
          <p:cNvSpPr txBox="1"/>
          <p:nvPr/>
        </p:nvSpPr>
        <p:spPr>
          <a:xfrm>
            <a:off x="2526664" y="97274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8AAA5-7D3B-49CE-9ACD-068B6E1C84FA}"/>
              </a:ext>
            </a:extLst>
          </p:cNvPr>
          <p:cNvSpPr txBox="1"/>
          <p:nvPr/>
        </p:nvSpPr>
        <p:spPr>
          <a:xfrm>
            <a:off x="6096000" y="97274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02E23-E403-4CC2-A7E4-BC43E155FE65}"/>
              </a:ext>
            </a:extLst>
          </p:cNvPr>
          <p:cNvSpPr txBox="1"/>
          <p:nvPr/>
        </p:nvSpPr>
        <p:spPr>
          <a:xfrm>
            <a:off x="11001058" y="1893808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CA0A32-F38D-4F7D-946C-0AC8B912D065}"/>
              </a:ext>
            </a:extLst>
          </p:cNvPr>
          <p:cNvSpPr txBox="1"/>
          <p:nvPr/>
        </p:nvSpPr>
        <p:spPr>
          <a:xfrm>
            <a:off x="11001058" y="4442460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76EAE4-3905-4472-A466-C47F5C85193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9001F-2D47-48BC-BCDD-AD4BAB567F19}"/>
              </a:ext>
            </a:extLst>
          </p:cNvPr>
          <p:cNvSpPr txBox="1"/>
          <p:nvPr/>
        </p:nvSpPr>
        <p:spPr>
          <a:xfrm>
            <a:off x="326388" y="779532"/>
            <a:ext cx="224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layer 1-6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DC4F2A-A39E-47E6-930A-449F57969FE7}"/>
              </a:ext>
            </a:extLst>
          </p:cNvPr>
          <p:cNvSpPr txBox="1"/>
          <p:nvPr/>
        </p:nvSpPr>
        <p:spPr>
          <a:xfrm>
            <a:off x="9660364" y="852428"/>
            <a:ext cx="253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seems good</a:t>
            </a:r>
          </a:p>
        </p:txBody>
      </p:sp>
    </p:spTree>
    <p:extLst>
      <p:ext uri="{BB962C8B-B14F-4D97-AF65-F5344CB8AC3E}">
        <p14:creationId xmlns:p14="http://schemas.microsoft.com/office/powerpoint/2010/main" val="230732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20E4C58-18A5-4E09-B41E-6901455B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" y="45720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4D08A7BD-EC6F-47B1-B737-295CD707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34" y="34815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E33570E-CB86-4D08-88C0-47C38238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" y="2210723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640C866B-6E6A-4EAE-ABDB-F6181BF4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80" y="217551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C835E32-7BE1-4F2A-9761-F9085176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49" y="32593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>
            <a:extLst>
              <a:ext uri="{FF2B5EF4-FFF2-40B4-BE49-F238E27FC236}">
                <a16:creationId xmlns:a16="http://schemas.microsoft.com/office/drawing/2014/main" id="{1E97B2B9-9E71-4A1D-9112-BA198DC98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572000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A94E0D4E-0E32-4F6D-9C62-22B458E5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19" y="3307589"/>
            <a:ext cx="3172460" cy="32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22F77C-163D-4DDF-9795-03205E456BDB}"/>
              </a:ext>
            </a:extLst>
          </p:cNvPr>
          <p:cNvCxnSpPr/>
          <p:nvPr/>
        </p:nvCxnSpPr>
        <p:spPr>
          <a:xfrm flipV="1">
            <a:off x="3604260" y="2941320"/>
            <a:ext cx="0" cy="3383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9C9268-0F42-44DF-A5EF-C0D113C39B59}"/>
              </a:ext>
            </a:extLst>
          </p:cNvPr>
          <p:cNvCxnSpPr>
            <a:cxnSpLocks/>
          </p:cNvCxnSpPr>
          <p:nvPr/>
        </p:nvCxnSpPr>
        <p:spPr>
          <a:xfrm>
            <a:off x="3604260" y="2941320"/>
            <a:ext cx="4716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30B89-6603-4362-94E6-CFB283BD4612}"/>
              </a:ext>
            </a:extLst>
          </p:cNvPr>
          <p:cNvCxnSpPr>
            <a:cxnSpLocks/>
          </p:cNvCxnSpPr>
          <p:nvPr/>
        </p:nvCxnSpPr>
        <p:spPr>
          <a:xfrm>
            <a:off x="8321040" y="2941320"/>
            <a:ext cx="0" cy="3489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1EFC08-0165-47FB-B827-79CB93D775AF}"/>
              </a:ext>
            </a:extLst>
          </p:cNvPr>
          <p:cNvSpPr txBox="1"/>
          <p:nvPr/>
        </p:nvSpPr>
        <p:spPr>
          <a:xfrm>
            <a:off x="312420" y="4442460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1821A7-618D-4C9A-B38E-BC02F5B2B9D4}"/>
              </a:ext>
            </a:extLst>
          </p:cNvPr>
          <p:cNvSpPr txBox="1"/>
          <p:nvPr/>
        </p:nvSpPr>
        <p:spPr>
          <a:xfrm>
            <a:off x="326388" y="1893808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F8CBE-8442-4BFE-904D-68DEB825D5F2}"/>
              </a:ext>
            </a:extLst>
          </p:cNvPr>
          <p:cNvSpPr txBox="1"/>
          <p:nvPr/>
        </p:nvSpPr>
        <p:spPr>
          <a:xfrm>
            <a:off x="2526664" y="97274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8AAA5-7D3B-49CE-9ACD-068B6E1C84FA}"/>
              </a:ext>
            </a:extLst>
          </p:cNvPr>
          <p:cNvSpPr txBox="1"/>
          <p:nvPr/>
        </p:nvSpPr>
        <p:spPr>
          <a:xfrm>
            <a:off x="6096000" y="97274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02E23-E403-4CC2-A7E4-BC43E155FE65}"/>
              </a:ext>
            </a:extLst>
          </p:cNvPr>
          <p:cNvSpPr txBox="1"/>
          <p:nvPr/>
        </p:nvSpPr>
        <p:spPr>
          <a:xfrm>
            <a:off x="11001058" y="1893808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CA0A32-F38D-4F7D-946C-0AC8B912D065}"/>
              </a:ext>
            </a:extLst>
          </p:cNvPr>
          <p:cNvSpPr txBox="1"/>
          <p:nvPr/>
        </p:nvSpPr>
        <p:spPr>
          <a:xfrm>
            <a:off x="11001058" y="4442460"/>
            <a:ext cx="51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76EAE4-3905-4472-A466-C47F5C85193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9001F-2D47-48BC-BCDD-AD4BAB567F19}"/>
              </a:ext>
            </a:extLst>
          </p:cNvPr>
          <p:cNvSpPr txBox="1"/>
          <p:nvPr/>
        </p:nvSpPr>
        <p:spPr>
          <a:xfrm>
            <a:off x="326388" y="779532"/>
            <a:ext cx="224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layer 1-6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DC4F2A-A39E-47E6-930A-449F57969FE7}"/>
              </a:ext>
            </a:extLst>
          </p:cNvPr>
          <p:cNvSpPr txBox="1"/>
          <p:nvPr/>
        </p:nvSpPr>
        <p:spPr>
          <a:xfrm>
            <a:off x="9569451" y="852428"/>
            <a:ext cx="262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seems good?</a:t>
            </a:r>
          </a:p>
        </p:txBody>
      </p:sp>
    </p:spTree>
    <p:extLst>
      <p:ext uri="{BB962C8B-B14F-4D97-AF65-F5344CB8AC3E}">
        <p14:creationId xmlns:p14="http://schemas.microsoft.com/office/powerpoint/2010/main" val="10170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Some Drawbacks of ViT (part of defend and attack for ViT due to lack of resource!)</vt:lpstr>
      <vt:lpstr>Transformer was firstly proposed in 2017, then dominating the field of NLP. Recently, transformer networks have begun to be explored in the field of CV and drawn quite a lot of attentions.   So the attention is drawing our attention!  Here we explore the attack results and attention visualization results for this project.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Drawbacks of ViT</dc:title>
  <dc:creator>Lin Ziqian</dc:creator>
  <cp:lastModifiedBy>Lin Ziqian</cp:lastModifiedBy>
  <cp:revision>7</cp:revision>
  <dcterms:created xsi:type="dcterms:W3CDTF">2021-04-29T08:05:07Z</dcterms:created>
  <dcterms:modified xsi:type="dcterms:W3CDTF">2021-04-29T09:09:55Z</dcterms:modified>
</cp:coreProperties>
</file>