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99" r:id="rId3"/>
    <p:sldId id="316" r:id="rId4"/>
    <p:sldId id="315" r:id="rId5"/>
    <p:sldId id="314" r:id="rId6"/>
    <p:sldId id="317" r:id="rId7"/>
    <p:sldId id="295" r:id="rId8"/>
    <p:sldId id="305" r:id="rId9"/>
    <p:sldId id="296" r:id="rId10"/>
    <p:sldId id="300" r:id="rId11"/>
    <p:sldId id="301" r:id="rId12"/>
    <p:sldId id="302" r:id="rId13"/>
    <p:sldId id="304" r:id="rId14"/>
    <p:sldId id="303" r:id="rId15"/>
    <p:sldId id="307" r:id="rId16"/>
    <p:sldId id="310" r:id="rId17"/>
    <p:sldId id="311" r:id="rId18"/>
    <p:sldId id="31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9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7EB7-4007-DB46-A88B-87312A376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C4FE5-D9F6-4F50-7172-EF578449B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4F3BF-484D-7C2A-4F78-89F3B852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0AF1-E93A-4ACB-B747-53C54729427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E5102-24D5-417F-419C-090FCA9F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3A24E-9B46-BB4E-3590-BFBFCCAE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96C9-EF11-4B9C-A107-87CBC418F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1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D08E-745F-CDC1-BC9B-721B3D61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268F3-6E95-17B8-166D-EDEBF64B4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E044A-E074-CE79-185C-EEF86743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0AF1-E93A-4ACB-B747-53C54729427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5F6D1-7CD9-C779-F9A1-2CE7E3E3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2C187-68B5-F57E-1B88-1DF4C2C3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96C9-EF11-4B9C-A107-87CBC418F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FFCA3-9902-C126-F319-561304D7C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AAEC8-3C0F-4806-CF44-57D35A1A3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8E92C-9274-2731-ECF7-835F42F6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0AF1-E93A-4ACB-B747-53C54729427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921F6-9C0B-5E01-244D-389715C2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F1436-B235-577E-60D9-CEBAAD58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96C9-EF11-4B9C-A107-87CBC418F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4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744E-393D-1C0D-FA5D-0F9C641E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0B070-A1DC-14A1-4A5A-6C345A2FD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5A903-CAA6-BEE7-B4AF-C5BF54BD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0AF1-E93A-4ACB-B747-53C54729427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69F5F-D5CB-ED00-74B1-4CCD743C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370A9-65C9-836E-3BC0-13C06522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96C9-EF11-4B9C-A107-87CBC418F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9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B1E1-19C0-9985-774E-C7103403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0BD38-BF29-5D18-1466-5DE430C21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F23B6-A518-1855-64DA-C03B995A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0AF1-E93A-4ACB-B747-53C54729427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E6CB0-B2A1-CC13-D6E2-18D46054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49FF-3D6B-0760-BFF5-A9350B1A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96C9-EF11-4B9C-A107-87CBC418F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5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22E0-CBD0-F8F0-730E-EA970F71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7C1F-8BA1-514E-FA71-79EE084BB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48EF4-EEBD-0797-AED2-656EFF404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D1257-E6CD-019A-8783-F0FEB6EC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0AF1-E93A-4ACB-B747-53C54729427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AE96E-CB08-4324-37EB-A5D58D94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F4879-BCB5-A679-6F5C-41E4CE65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96C9-EF11-4B9C-A107-87CBC418F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7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BF6F-5230-4CAD-3EF0-2FEB84559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FAAA7-9610-5A46-9F5E-C3FBDAC2B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29F5B-A459-3F55-D043-D7B49A3F0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CCFA9-46FF-6C9E-F793-2E14B8ED8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270D3-ED10-ECFD-D339-E7440F1B5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44D1C-0CC5-D1BC-E632-FA4543CF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0AF1-E93A-4ACB-B747-53C54729427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C7BEB-0C29-64BB-FC4E-A452C085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E9E04-4B27-82F4-9743-13073622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96C9-EF11-4B9C-A107-87CBC418F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4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A796-4589-9068-2DC0-8C7E41F4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A65FD-062D-ABF5-D6EF-D017AC44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0AF1-E93A-4ACB-B747-53C54729427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B295B-932E-EEB7-B58D-489C4826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44060-8692-4080-83B8-FF63B5F4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96C9-EF11-4B9C-A107-87CBC418F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2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A44C5-F507-9A6D-FD5F-5C11F85B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0AF1-E93A-4ACB-B747-53C54729427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33FF2-BFFB-AC5B-49CC-880C333E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EA221-556F-90D2-28CD-0E82147B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96C9-EF11-4B9C-A107-87CBC418F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6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25A3-3AF4-92AF-0075-41952620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BB48-C184-2A81-974E-84C33EDC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3693B-A9BB-1509-05DC-0F789F5F9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F377-87F8-AC41-1787-0BA09348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0AF1-E93A-4ACB-B747-53C54729427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27DE6-CE83-8F3E-2795-31ED0021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016B5-CD48-E68B-CE98-1223C058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96C9-EF11-4B9C-A107-87CBC418F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3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47B4-B529-285B-7DE8-A15EEDA9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644FDE-CEAC-849D-93D4-6CAF555BD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DDBD0-3026-AE5C-B417-1A37E33E3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083D1-3D8E-62B4-76E0-2278499C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0AF1-E93A-4ACB-B747-53C54729427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979DC-A915-4B2B-29C5-7CFC5DD6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EF9B9-AB9E-8629-9BF4-205821B3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96C9-EF11-4B9C-A107-87CBC418F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3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D9D128-9282-F788-7B3C-0FA73001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5D0E8-A3A3-AB0D-F4FE-801DE6771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F056C-3FDA-29B9-3ED7-3350C1837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90AF1-E93A-4ACB-B747-53C54729427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1EF73-57CA-01C5-493A-8BFCBBD88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213F-D7A5-E715-7FAE-9DF33E133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BB96C9-EF11-4B9C-A107-87CBC418F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0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chrome-extension://efaidnbmnnnibpcajpcglclefindmkaj/https:/arxiv.org/pdf/2307.0118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9A1E-E39D-C5CF-FDD2-1B0EFEB9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99066"/>
          </a:xfrm>
        </p:spPr>
        <p:txBody>
          <a:bodyPr/>
          <a:lstStyle/>
          <a:p>
            <a:r>
              <a:rPr lang="en-US" altLang="zh-CN" dirty="0"/>
              <a:t>Motivation: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47042-EDFF-B5C9-1112-BFDCD068A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99067"/>
            <a:ext cx="12191999" cy="541866"/>
          </a:xfrm>
        </p:spPr>
        <p:txBody>
          <a:bodyPr/>
          <a:lstStyle/>
          <a:p>
            <a:r>
              <a:rPr lang="en-US" altLang="zh-CN" dirty="0"/>
              <a:t>Literature</a:t>
            </a:r>
            <a:r>
              <a:rPr lang="zh-CN" altLang="en-US" dirty="0"/>
              <a:t> </a:t>
            </a:r>
            <a:r>
              <a:rPr lang="en-US" altLang="zh-CN" dirty="0"/>
              <a:t>knows</a:t>
            </a:r>
            <a:r>
              <a:rPr lang="zh-CN" altLang="en-US" dirty="0"/>
              <a:t> </a:t>
            </a:r>
            <a:r>
              <a:rPr lang="en-US" altLang="zh-CN" dirty="0"/>
              <a:t>Transformer</a:t>
            </a:r>
            <a:r>
              <a:rPr lang="zh-CN" altLang="en-US" dirty="0"/>
              <a:t> </a:t>
            </a:r>
            <a:r>
              <a:rPr lang="en-US" altLang="zh-CN" dirty="0"/>
              <a:t>performs</a:t>
            </a:r>
            <a:r>
              <a:rPr lang="zh-CN" altLang="en-US" dirty="0"/>
              <a:t> </a:t>
            </a:r>
            <a:r>
              <a:rPr lang="en-US" altLang="zh-CN" dirty="0"/>
              <a:t>ICL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GD</a:t>
            </a:r>
            <a:r>
              <a:rPr lang="zh-CN" altLang="en-US" dirty="0"/>
              <a:t> </a:t>
            </a:r>
            <a:r>
              <a:rPr lang="en-US" altLang="zh-CN" b="1" dirty="0"/>
              <a:t>under</a:t>
            </a:r>
            <a:r>
              <a:rPr lang="zh-CN" altLang="en-US" b="1" dirty="0"/>
              <a:t> </a:t>
            </a:r>
            <a:r>
              <a:rPr lang="en-US" altLang="zh-CN" b="1" dirty="0"/>
              <a:t>certain</a:t>
            </a:r>
            <a:r>
              <a:rPr lang="zh-CN" altLang="en-US" b="1" dirty="0"/>
              <a:t> </a:t>
            </a:r>
            <a:r>
              <a:rPr lang="en-US" altLang="zh-CN" b="1" dirty="0"/>
              <a:t>case</a:t>
            </a:r>
            <a:r>
              <a:rPr lang="en-US" altLang="zh-CN" dirty="0"/>
              <a:t>: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C2EE73-5EED-3C32-2DEE-13EA75B0F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3" y="1998133"/>
            <a:ext cx="5447343" cy="381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81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E12C3-E195-A890-8384-95CD8A9F6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B69C623-1DA7-4775-601A-1FB35301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79173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(Thanks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Liu---she</a:t>
            </a:r>
            <a:r>
              <a:rPr lang="zh-CN" altLang="en-US" dirty="0"/>
              <a:t> </a:t>
            </a:r>
            <a:r>
              <a:rPr lang="en-US" altLang="zh-CN" dirty="0"/>
              <a:t>saved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r>
              <a:rPr lang="zh-CN" altLang="en-US" dirty="0"/>
              <a:t> </a:t>
            </a:r>
            <a:r>
              <a:rPr lang="en-US" altLang="zh-CN" dirty="0"/>
              <a:t>weeks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ICL=GD.</a:t>
            </a:r>
            <a:r>
              <a:rPr lang="zh-CN" altLang="en-US" dirty="0"/>
              <a:t> </a:t>
            </a:r>
            <a:r>
              <a:rPr lang="en-US" altLang="zh-CN" dirty="0"/>
              <a:t>She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wrong</a:t>
            </a:r>
            <a:r>
              <a:rPr lang="zh-CN" altLang="en-US" dirty="0"/>
              <a:t> </a:t>
            </a:r>
            <a:r>
              <a:rPr lang="en-US" altLang="zh-CN" dirty="0" err="1"/>
              <a:t>w.v.l.p</a:t>
            </a:r>
            <a:r>
              <a:rPr lang="en-US" altLang="zh-CN" dirty="0"/>
              <a:t>.,</a:t>
            </a:r>
            <a:r>
              <a:rPr lang="zh-CN" altLang="en-US" dirty="0"/>
              <a:t> </a:t>
            </a:r>
            <a:r>
              <a:rPr lang="en-US" altLang="zh-CN" dirty="0"/>
              <a:t>correct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that’s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case…)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E14B69-5CEA-820A-5A36-14A00B96FB06}"/>
              </a:ext>
            </a:extLst>
          </p:cNvPr>
          <p:cNvSpPr/>
          <p:nvPr/>
        </p:nvSpPr>
        <p:spPr>
          <a:xfrm>
            <a:off x="6293712" y="3044232"/>
            <a:ext cx="5789629" cy="9723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/>
              <a:t>TF</a:t>
            </a:r>
            <a:endParaRPr lang="en-US" sz="8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661A3E-C611-B2BE-D4ED-C789D323E735}"/>
              </a:ext>
            </a:extLst>
          </p:cNvPr>
          <p:cNvSpPr txBox="1"/>
          <p:nvPr/>
        </p:nvSpPr>
        <p:spPr>
          <a:xfrm>
            <a:off x="6293713" y="4176234"/>
            <a:ext cx="6069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[x1,y1]</a:t>
            </a:r>
            <a:r>
              <a:rPr lang="zh-CN" altLang="en-US" sz="3200" dirty="0"/>
              <a:t>     </a:t>
            </a:r>
            <a:r>
              <a:rPr lang="en-US" altLang="zh-CN" sz="3200" dirty="0"/>
              <a:t>[x2,y2]</a:t>
            </a:r>
            <a:r>
              <a:rPr lang="zh-CN" altLang="en-US" sz="3200" dirty="0"/>
              <a:t>     </a:t>
            </a:r>
            <a:r>
              <a:rPr lang="en-US" altLang="zh-CN" sz="3200" dirty="0"/>
              <a:t>[x3,y3]</a:t>
            </a:r>
            <a:r>
              <a:rPr lang="zh-CN" altLang="en-US" sz="3200" dirty="0"/>
              <a:t>     </a:t>
            </a:r>
            <a:r>
              <a:rPr lang="en-US" altLang="zh-CN" sz="3200" dirty="0"/>
              <a:t>[x4,0]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1B20C-2AAD-CDE1-B7C9-74B7B93E77F5}"/>
              </a:ext>
            </a:extLst>
          </p:cNvPr>
          <p:cNvSpPr txBox="1"/>
          <p:nvPr/>
        </p:nvSpPr>
        <p:spPr>
          <a:xfrm>
            <a:off x="6293713" y="2349297"/>
            <a:ext cx="6069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[x1,y1]</a:t>
            </a:r>
            <a:r>
              <a:rPr lang="zh-CN" altLang="en-US" sz="3200" dirty="0">
                <a:solidFill>
                  <a:schemeClr val="bg1"/>
                </a:solidFill>
              </a:rPr>
              <a:t>     </a:t>
            </a:r>
            <a:r>
              <a:rPr lang="en-US" altLang="zh-CN" sz="3200" dirty="0">
                <a:solidFill>
                  <a:schemeClr val="bg1"/>
                </a:solidFill>
              </a:rPr>
              <a:t>[x2,y2]</a:t>
            </a:r>
            <a:r>
              <a:rPr lang="zh-CN" altLang="en-US" sz="3200" dirty="0">
                <a:solidFill>
                  <a:schemeClr val="bg1"/>
                </a:solidFill>
              </a:rPr>
              <a:t>     </a:t>
            </a:r>
            <a:r>
              <a:rPr lang="en-US" altLang="zh-CN" sz="3200" dirty="0">
                <a:solidFill>
                  <a:schemeClr val="bg1"/>
                </a:solidFill>
              </a:rPr>
              <a:t>[x3,y3]</a:t>
            </a:r>
            <a:r>
              <a:rPr lang="zh-CN" altLang="en-US" sz="3200" dirty="0">
                <a:solidFill>
                  <a:schemeClr val="bg1"/>
                </a:solidFill>
              </a:rPr>
              <a:t>     </a:t>
            </a:r>
            <a:r>
              <a:rPr lang="en-US" altLang="zh-CN" sz="3200" dirty="0">
                <a:solidFill>
                  <a:schemeClr val="bg1"/>
                </a:solidFill>
              </a:rPr>
              <a:t>[x4,</a:t>
            </a:r>
            <a:r>
              <a:rPr lang="en-US" altLang="zh-CN" sz="3200" dirty="0">
                <a:solidFill>
                  <a:srgbClr val="FF0000"/>
                </a:solidFill>
              </a:rPr>
              <a:t>y4</a:t>
            </a:r>
            <a:r>
              <a:rPr lang="en-US" altLang="zh-CN" sz="3200" dirty="0">
                <a:solidFill>
                  <a:schemeClr val="bg1"/>
                </a:solidFill>
              </a:rPr>
              <a:t>]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E8E552-CEA0-D524-907F-0DC1D81D86C5}"/>
              </a:ext>
            </a:extLst>
          </p:cNvPr>
          <p:cNvSpPr/>
          <p:nvPr/>
        </p:nvSpPr>
        <p:spPr>
          <a:xfrm>
            <a:off x="306371" y="3044232"/>
            <a:ext cx="5332429" cy="9723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/>
              <a:t>TF</a:t>
            </a:r>
            <a:endParaRPr lang="en-US" sz="8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6E2243-DB7D-1340-E268-7F32697CD2FF}"/>
              </a:ext>
            </a:extLst>
          </p:cNvPr>
          <p:cNvSpPr txBox="1"/>
          <p:nvPr/>
        </p:nvSpPr>
        <p:spPr>
          <a:xfrm>
            <a:off x="306372" y="4176234"/>
            <a:ext cx="544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x1</a:t>
            </a:r>
            <a:r>
              <a:rPr lang="zh-CN" altLang="en-US" sz="3200" dirty="0"/>
              <a:t>  </a:t>
            </a:r>
            <a:r>
              <a:rPr lang="en-US" altLang="zh-CN" sz="3200" dirty="0"/>
              <a:t>y1</a:t>
            </a:r>
            <a:r>
              <a:rPr lang="zh-CN" altLang="en-US" sz="3200" dirty="0"/>
              <a:t>     </a:t>
            </a:r>
            <a:r>
              <a:rPr lang="en-US" altLang="zh-CN" sz="3200" dirty="0"/>
              <a:t>x2</a:t>
            </a:r>
            <a:r>
              <a:rPr lang="zh-CN" altLang="en-US" sz="3200" dirty="0"/>
              <a:t> </a:t>
            </a:r>
            <a:r>
              <a:rPr lang="en-US" altLang="zh-CN" sz="3200" dirty="0"/>
              <a:t>y2</a:t>
            </a:r>
            <a:r>
              <a:rPr lang="zh-CN" altLang="en-US" sz="3200" dirty="0"/>
              <a:t>     </a:t>
            </a:r>
            <a:r>
              <a:rPr lang="en-US" altLang="zh-CN" sz="3200" dirty="0"/>
              <a:t>x3</a:t>
            </a:r>
            <a:r>
              <a:rPr lang="zh-CN" altLang="en-US" sz="3200" dirty="0"/>
              <a:t> </a:t>
            </a:r>
            <a:r>
              <a:rPr lang="en-US" altLang="zh-CN" sz="3200" dirty="0"/>
              <a:t>y3</a:t>
            </a:r>
            <a:r>
              <a:rPr lang="zh-CN" altLang="en-US" sz="3200" dirty="0"/>
              <a:t>      </a:t>
            </a:r>
            <a:r>
              <a:rPr lang="en-US" altLang="zh-CN" sz="3200" dirty="0"/>
              <a:t>x4,y4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26BABD-3657-851D-AA94-F080F5FC6B65}"/>
              </a:ext>
            </a:extLst>
          </p:cNvPr>
          <p:cNvSpPr txBox="1"/>
          <p:nvPr/>
        </p:nvSpPr>
        <p:spPr>
          <a:xfrm>
            <a:off x="-233455" y="2299806"/>
            <a:ext cx="544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x1</a:t>
            </a:r>
            <a:r>
              <a:rPr lang="zh-CN" altLang="en-US" sz="3200" dirty="0"/>
              <a:t>  </a:t>
            </a:r>
            <a:r>
              <a:rPr lang="en-US" altLang="zh-CN" sz="3200" dirty="0">
                <a:solidFill>
                  <a:srgbClr val="FF0000"/>
                </a:solidFill>
              </a:rPr>
              <a:t>y1</a:t>
            </a:r>
            <a:r>
              <a:rPr lang="zh-CN" altLang="en-US" sz="3200" dirty="0"/>
              <a:t>     </a:t>
            </a:r>
            <a:r>
              <a:rPr lang="en-US" altLang="zh-CN" sz="3200" dirty="0">
                <a:solidFill>
                  <a:schemeClr val="bg1"/>
                </a:solidFill>
              </a:rPr>
              <a:t>x2</a:t>
            </a:r>
            <a:r>
              <a:rPr lang="zh-CN" altLang="en-US" sz="3200" dirty="0"/>
              <a:t>  </a:t>
            </a:r>
            <a:r>
              <a:rPr lang="en-US" altLang="zh-CN" sz="3200" dirty="0">
                <a:solidFill>
                  <a:srgbClr val="FF0000"/>
                </a:solidFill>
              </a:rPr>
              <a:t>y2</a:t>
            </a:r>
            <a:r>
              <a:rPr lang="zh-CN" altLang="en-US" sz="3200" dirty="0"/>
              <a:t>     </a:t>
            </a:r>
            <a:r>
              <a:rPr lang="en-US" altLang="zh-CN" sz="3200" dirty="0">
                <a:solidFill>
                  <a:schemeClr val="bg1"/>
                </a:solidFill>
              </a:rPr>
              <a:t>x3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zh-CN" altLang="en-US" sz="3200" dirty="0"/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y3</a:t>
            </a:r>
            <a:r>
              <a:rPr lang="zh-CN" altLang="en-US" sz="3200" dirty="0"/>
              <a:t>     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x4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y4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233C74-E9F4-1C60-A2C2-E5CFA5B95F8F}"/>
              </a:ext>
            </a:extLst>
          </p:cNvPr>
          <p:cNvSpPr txBox="1"/>
          <p:nvPr/>
        </p:nvSpPr>
        <p:spPr>
          <a:xfrm>
            <a:off x="513110" y="5262865"/>
            <a:ext cx="502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No</a:t>
            </a:r>
            <a:r>
              <a:rPr lang="zh-CN" altLang="en-US" sz="3200" dirty="0"/>
              <a:t> </a:t>
            </a:r>
            <a:r>
              <a:rPr lang="en-US" altLang="zh-CN" sz="3200" dirty="0"/>
              <a:t>ICL=GD</a:t>
            </a:r>
            <a:r>
              <a:rPr lang="zh-CN" altLang="en-US" sz="3200" dirty="0"/>
              <a:t> </a:t>
            </a:r>
            <a:r>
              <a:rPr lang="en-US" altLang="zh-CN" sz="3200" dirty="0"/>
              <a:t>mathematical</a:t>
            </a:r>
            <a:r>
              <a:rPr lang="zh-CN" altLang="en-US" sz="3200" dirty="0"/>
              <a:t> </a:t>
            </a:r>
            <a:r>
              <a:rPr lang="en-US" altLang="zh-CN" sz="3200" dirty="0"/>
              <a:t>analysis</a:t>
            </a:r>
            <a:r>
              <a:rPr lang="zh-CN" altLang="en-US" sz="3200" dirty="0"/>
              <a:t> </a:t>
            </a:r>
            <a:r>
              <a:rPr lang="en-US" altLang="zh-CN" sz="3200" dirty="0"/>
              <a:t>on</a:t>
            </a:r>
            <a:r>
              <a:rPr lang="zh-CN" altLang="en-US" sz="3200" dirty="0"/>
              <a:t> </a:t>
            </a:r>
            <a:r>
              <a:rPr lang="en-US" altLang="zh-CN" sz="3200" dirty="0"/>
              <a:t>this!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45A06A-E676-2D11-A4E2-FD4743A04D7B}"/>
              </a:ext>
            </a:extLst>
          </p:cNvPr>
          <p:cNvSpPr txBox="1"/>
          <p:nvPr/>
        </p:nvSpPr>
        <p:spPr>
          <a:xfrm>
            <a:off x="7829283" y="5418396"/>
            <a:ext cx="2718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ICL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ICL=GD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02C9CB-F8ED-FD20-EF19-4B76C3F5F442}"/>
              </a:ext>
            </a:extLst>
          </p:cNvPr>
          <p:cNvSpPr txBox="1"/>
          <p:nvPr/>
        </p:nvSpPr>
        <p:spPr>
          <a:xfrm>
            <a:off x="8587946" y="1791730"/>
            <a:ext cx="2471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loss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applied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64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707AA-FA65-4520-67D8-17C53A53F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403A70-6C9F-FD81-F69A-BD1728E5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79173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(Thanks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Liu---she</a:t>
            </a:r>
            <a:r>
              <a:rPr lang="zh-CN" altLang="en-US" dirty="0"/>
              <a:t> </a:t>
            </a:r>
            <a:r>
              <a:rPr lang="en-US" altLang="zh-CN" dirty="0"/>
              <a:t>saved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r>
              <a:rPr lang="zh-CN" altLang="en-US" dirty="0"/>
              <a:t> </a:t>
            </a:r>
            <a:r>
              <a:rPr lang="en-US" altLang="zh-CN" dirty="0"/>
              <a:t>weeks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ICL=GD.</a:t>
            </a:r>
            <a:r>
              <a:rPr lang="zh-CN" altLang="en-US" dirty="0"/>
              <a:t> </a:t>
            </a:r>
            <a:r>
              <a:rPr lang="en-US" altLang="zh-CN" dirty="0"/>
              <a:t>She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wrong</a:t>
            </a:r>
            <a:r>
              <a:rPr lang="zh-CN" altLang="en-US" dirty="0"/>
              <a:t> </a:t>
            </a:r>
            <a:r>
              <a:rPr lang="en-US" altLang="zh-CN" dirty="0" err="1"/>
              <a:t>w.v.l.p</a:t>
            </a:r>
            <a:r>
              <a:rPr lang="en-US" altLang="zh-CN" dirty="0"/>
              <a:t>.,</a:t>
            </a:r>
            <a:r>
              <a:rPr lang="zh-CN" altLang="en-US" dirty="0"/>
              <a:t> </a:t>
            </a:r>
            <a:r>
              <a:rPr lang="en-US" altLang="zh-CN" dirty="0"/>
              <a:t>correct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that’s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case…)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D5C778-8BDF-32AD-4D37-EF0FAE58A004}"/>
              </a:ext>
            </a:extLst>
          </p:cNvPr>
          <p:cNvSpPr/>
          <p:nvPr/>
        </p:nvSpPr>
        <p:spPr>
          <a:xfrm>
            <a:off x="6293712" y="3044232"/>
            <a:ext cx="5789629" cy="9723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/>
              <a:t>TF</a:t>
            </a:r>
            <a:endParaRPr lang="en-US" sz="8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37D75-DBA2-5A3C-558A-9722C3EE2648}"/>
              </a:ext>
            </a:extLst>
          </p:cNvPr>
          <p:cNvSpPr txBox="1"/>
          <p:nvPr/>
        </p:nvSpPr>
        <p:spPr>
          <a:xfrm>
            <a:off x="6293713" y="4176234"/>
            <a:ext cx="6069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[x1,y1]</a:t>
            </a:r>
            <a:r>
              <a:rPr lang="zh-CN" altLang="en-US" sz="3200" dirty="0"/>
              <a:t>     </a:t>
            </a:r>
            <a:r>
              <a:rPr lang="en-US" altLang="zh-CN" sz="3200" dirty="0"/>
              <a:t>[x2,y2]</a:t>
            </a:r>
            <a:r>
              <a:rPr lang="zh-CN" altLang="en-US" sz="3200" dirty="0"/>
              <a:t>     </a:t>
            </a:r>
            <a:r>
              <a:rPr lang="en-US" altLang="zh-CN" sz="3200" dirty="0"/>
              <a:t>[x3,y3]</a:t>
            </a:r>
            <a:r>
              <a:rPr lang="zh-CN" altLang="en-US" sz="3200" dirty="0"/>
              <a:t>     </a:t>
            </a:r>
            <a:r>
              <a:rPr lang="en-US" altLang="zh-CN" sz="3200" dirty="0"/>
              <a:t>[x4,0]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55FBC-A3CD-5A8E-D611-C95FE04E723D}"/>
              </a:ext>
            </a:extLst>
          </p:cNvPr>
          <p:cNvSpPr txBox="1"/>
          <p:nvPr/>
        </p:nvSpPr>
        <p:spPr>
          <a:xfrm>
            <a:off x="6293713" y="2349297"/>
            <a:ext cx="6069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[x1,y1]</a:t>
            </a:r>
            <a:r>
              <a:rPr lang="zh-CN" altLang="en-US" sz="3200" dirty="0">
                <a:solidFill>
                  <a:schemeClr val="bg1"/>
                </a:solidFill>
              </a:rPr>
              <a:t>     </a:t>
            </a:r>
            <a:r>
              <a:rPr lang="en-US" altLang="zh-CN" sz="3200" dirty="0">
                <a:solidFill>
                  <a:schemeClr val="bg1"/>
                </a:solidFill>
              </a:rPr>
              <a:t>[x2,y2]</a:t>
            </a:r>
            <a:r>
              <a:rPr lang="zh-CN" altLang="en-US" sz="3200" dirty="0">
                <a:solidFill>
                  <a:schemeClr val="bg1"/>
                </a:solidFill>
              </a:rPr>
              <a:t>     </a:t>
            </a:r>
            <a:r>
              <a:rPr lang="en-US" altLang="zh-CN" sz="3200" dirty="0">
                <a:solidFill>
                  <a:schemeClr val="bg1"/>
                </a:solidFill>
              </a:rPr>
              <a:t>[x3,y3]</a:t>
            </a:r>
            <a:r>
              <a:rPr lang="zh-CN" altLang="en-US" sz="3200" dirty="0">
                <a:solidFill>
                  <a:schemeClr val="bg1"/>
                </a:solidFill>
              </a:rPr>
              <a:t>     </a:t>
            </a:r>
            <a:r>
              <a:rPr lang="en-US" altLang="zh-CN" sz="3200" dirty="0">
                <a:solidFill>
                  <a:schemeClr val="bg1"/>
                </a:solidFill>
              </a:rPr>
              <a:t>[x4,</a:t>
            </a:r>
            <a:r>
              <a:rPr lang="en-US" altLang="zh-CN" sz="3200" dirty="0">
                <a:solidFill>
                  <a:srgbClr val="FF0000"/>
                </a:solidFill>
              </a:rPr>
              <a:t>y4</a:t>
            </a:r>
            <a:r>
              <a:rPr lang="en-US" altLang="zh-CN" sz="3200" dirty="0">
                <a:solidFill>
                  <a:schemeClr val="bg1"/>
                </a:solidFill>
              </a:rPr>
              <a:t>]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5564E6-A43E-660E-4A87-D77A4023F04A}"/>
              </a:ext>
            </a:extLst>
          </p:cNvPr>
          <p:cNvSpPr txBox="1"/>
          <p:nvPr/>
        </p:nvSpPr>
        <p:spPr>
          <a:xfrm>
            <a:off x="7829283" y="5418396"/>
            <a:ext cx="2718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ICL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ICL=GD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A6C38-042D-61CC-4FBC-F8926F40C999}"/>
              </a:ext>
            </a:extLst>
          </p:cNvPr>
          <p:cNvSpPr txBox="1"/>
          <p:nvPr/>
        </p:nvSpPr>
        <p:spPr>
          <a:xfrm>
            <a:off x="8587946" y="1791730"/>
            <a:ext cx="2471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loss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applied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on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F711E0-B417-2F4A-FA42-C39D521BB887}"/>
                  </a:ext>
                </a:extLst>
              </p:cNvPr>
              <p:cNvSpPr txBox="1"/>
              <p:nvPr/>
            </p:nvSpPr>
            <p:spPr>
              <a:xfrm>
                <a:off x="108659" y="4016583"/>
                <a:ext cx="7599406" cy="2401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:r>
                  <a:rPr lang="en-US" altLang="zh-CN" sz="2400" dirty="0"/>
                  <a:t>For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each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TF’s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layer: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altLang="zh-CN" sz="2400" dirty="0"/>
                  <a:t>Predict: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F711E0-B417-2F4A-FA42-C39D521BB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59" y="4016583"/>
                <a:ext cx="7599406" cy="2401748"/>
              </a:xfrm>
              <a:prstGeom prst="rect">
                <a:avLst/>
              </a:prstGeom>
              <a:blipFill>
                <a:blip r:embed="rId2"/>
                <a:stretch>
                  <a:fillRect l="-1336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19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345E9-FFE3-61CF-4FAB-5130CA831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8F73-8C8E-C9B6-E72A-A7CF57C2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99066"/>
          </a:xfrm>
        </p:spPr>
        <p:txBody>
          <a:bodyPr/>
          <a:lstStyle/>
          <a:p>
            <a:r>
              <a:rPr lang="en-US" altLang="zh-CN" dirty="0"/>
              <a:t>Recall</a:t>
            </a:r>
            <a:r>
              <a:rPr lang="zh-CN" altLang="en-US" dirty="0"/>
              <a:t> </a:t>
            </a:r>
            <a:r>
              <a:rPr lang="en-US" altLang="zh-CN" dirty="0"/>
              <a:t>Question: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0A06A-34F5-884F-8775-4AFB3DC9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99067"/>
            <a:ext cx="12191999" cy="541866"/>
          </a:xfrm>
        </p:spPr>
        <p:txBody>
          <a:bodyPr/>
          <a:lstStyle/>
          <a:p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Transformer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ICL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SGD?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909F2DE-718C-165C-2AC0-C18943FB1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3" y="1998133"/>
            <a:ext cx="5447343" cy="381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675D325-7D29-6B2A-D54F-30B2F8EE5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755" y="2088082"/>
            <a:ext cx="5447343" cy="373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548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E4E97-C0D4-3745-8E6F-7ECFF9873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1643C33-0B20-C871-9FD6-8E842065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79173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(Thanks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Liu---she</a:t>
            </a:r>
            <a:r>
              <a:rPr lang="zh-CN" altLang="en-US" dirty="0"/>
              <a:t> </a:t>
            </a:r>
            <a:r>
              <a:rPr lang="en-US" altLang="zh-CN" dirty="0"/>
              <a:t>saved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r>
              <a:rPr lang="zh-CN" altLang="en-US" dirty="0"/>
              <a:t> </a:t>
            </a:r>
            <a:r>
              <a:rPr lang="en-US" altLang="zh-CN" dirty="0"/>
              <a:t>weeks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ICL=GD.</a:t>
            </a:r>
            <a:r>
              <a:rPr lang="zh-CN" altLang="en-US" dirty="0"/>
              <a:t> </a:t>
            </a:r>
            <a:r>
              <a:rPr lang="en-US" altLang="zh-CN" dirty="0"/>
              <a:t>She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wrong</a:t>
            </a:r>
            <a:r>
              <a:rPr lang="zh-CN" altLang="en-US" dirty="0"/>
              <a:t> </a:t>
            </a:r>
            <a:r>
              <a:rPr lang="en-US" altLang="zh-CN" dirty="0" err="1"/>
              <a:t>w.v.l.p</a:t>
            </a:r>
            <a:r>
              <a:rPr lang="en-US" altLang="zh-CN" dirty="0"/>
              <a:t>.,</a:t>
            </a:r>
            <a:r>
              <a:rPr lang="zh-CN" altLang="en-US" dirty="0"/>
              <a:t> </a:t>
            </a:r>
            <a:r>
              <a:rPr lang="en-US" altLang="zh-CN" dirty="0"/>
              <a:t>correct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that’s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case…)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948703-C43B-BEFC-9992-4AFFA7A4F44B}"/>
              </a:ext>
            </a:extLst>
          </p:cNvPr>
          <p:cNvSpPr/>
          <p:nvPr/>
        </p:nvSpPr>
        <p:spPr>
          <a:xfrm>
            <a:off x="6293712" y="3044232"/>
            <a:ext cx="5789629" cy="9723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/>
              <a:t>TF</a:t>
            </a:r>
            <a:endParaRPr lang="en-US" sz="8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E7A34-2B1D-0FF8-40A1-D1BD5378F86F}"/>
              </a:ext>
            </a:extLst>
          </p:cNvPr>
          <p:cNvSpPr txBox="1"/>
          <p:nvPr/>
        </p:nvSpPr>
        <p:spPr>
          <a:xfrm>
            <a:off x="6293713" y="4176234"/>
            <a:ext cx="6069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[x1,y1]</a:t>
            </a:r>
            <a:r>
              <a:rPr lang="zh-CN" altLang="en-US" sz="3200" dirty="0"/>
              <a:t>     </a:t>
            </a:r>
            <a:r>
              <a:rPr lang="en-US" altLang="zh-CN" sz="3200" dirty="0"/>
              <a:t>[x2,y2]</a:t>
            </a:r>
            <a:r>
              <a:rPr lang="zh-CN" altLang="en-US" sz="3200" dirty="0"/>
              <a:t>     </a:t>
            </a:r>
            <a:r>
              <a:rPr lang="en-US" altLang="zh-CN" sz="3200" dirty="0"/>
              <a:t>[x3,y3]</a:t>
            </a:r>
            <a:r>
              <a:rPr lang="zh-CN" altLang="en-US" sz="3200" dirty="0"/>
              <a:t>     </a:t>
            </a:r>
            <a:r>
              <a:rPr lang="en-US" altLang="zh-CN" sz="3200" dirty="0"/>
              <a:t>[x4,0]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27B8B9-09EE-70D3-92D2-8AB5689A3CD9}"/>
              </a:ext>
            </a:extLst>
          </p:cNvPr>
          <p:cNvSpPr txBox="1"/>
          <p:nvPr/>
        </p:nvSpPr>
        <p:spPr>
          <a:xfrm>
            <a:off x="6293713" y="2349297"/>
            <a:ext cx="6069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[x1,y1]</a:t>
            </a:r>
            <a:r>
              <a:rPr lang="zh-CN" altLang="en-US" sz="3200" dirty="0">
                <a:solidFill>
                  <a:schemeClr val="bg1"/>
                </a:solidFill>
              </a:rPr>
              <a:t>     </a:t>
            </a:r>
            <a:r>
              <a:rPr lang="en-US" altLang="zh-CN" sz="3200" dirty="0">
                <a:solidFill>
                  <a:schemeClr val="bg1"/>
                </a:solidFill>
              </a:rPr>
              <a:t>[x2,y2]</a:t>
            </a:r>
            <a:r>
              <a:rPr lang="zh-CN" altLang="en-US" sz="3200" dirty="0">
                <a:solidFill>
                  <a:schemeClr val="bg1"/>
                </a:solidFill>
              </a:rPr>
              <a:t>     </a:t>
            </a:r>
            <a:r>
              <a:rPr lang="en-US" altLang="zh-CN" sz="3200" dirty="0">
                <a:solidFill>
                  <a:schemeClr val="bg1"/>
                </a:solidFill>
              </a:rPr>
              <a:t>[x3,y3]</a:t>
            </a:r>
            <a:r>
              <a:rPr lang="zh-CN" altLang="en-US" sz="3200" dirty="0">
                <a:solidFill>
                  <a:schemeClr val="bg1"/>
                </a:solidFill>
              </a:rPr>
              <a:t>     </a:t>
            </a:r>
            <a:r>
              <a:rPr lang="en-US" altLang="zh-CN" sz="3200" dirty="0">
                <a:solidFill>
                  <a:schemeClr val="bg1"/>
                </a:solidFill>
              </a:rPr>
              <a:t>[x4,</a:t>
            </a:r>
            <a:r>
              <a:rPr lang="en-US" altLang="zh-CN" sz="3200" dirty="0">
                <a:solidFill>
                  <a:srgbClr val="FF0000"/>
                </a:solidFill>
              </a:rPr>
              <a:t>y4</a:t>
            </a:r>
            <a:r>
              <a:rPr lang="en-US" altLang="zh-CN" sz="3200" dirty="0">
                <a:solidFill>
                  <a:schemeClr val="bg1"/>
                </a:solidFill>
              </a:rPr>
              <a:t>]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9EE1C9-7359-46BA-1A18-82CC208FF324}"/>
              </a:ext>
            </a:extLst>
          </p:cNvPr>
          <p:cNvSpPr txBox="1"/>
          <p:nvPr/>
        </p:nvSpPr>
        <p:spPr>
          <a:xfrm>
            <a:off x="7829283" y="5418396"/>
            <a:ext cx="2718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ICL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ICL=GD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C5876-6AC7-9930-07B7-E13B5BB1DE47}"/>
              </a:ext>
            </a:extLst>
          </p:cNvPr>
          <p:cNvSpPr txBox="1"/>
          <p:nvPr/>
        </p:nvSpPr>
        <p:spPr>
          <a:xfrm>
            <a:off x="8587946" y="1791730"/>
            <a:ext cx="2471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loss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applied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17889-2EC9-BEBE-04B6-3C097660A665}"/>
              </a:ext>
            </a:extLst>
          </p:cNvPr>
          <p:cNvSpPr txBox="1"/>
          <p:nvPr/>
        </p:nvSpPr>
        <p:spPr>
          <a:xfrm>
            <a:off x="605480" y="3429000"/>
            <a:ext cx="4102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Nano</a:t>
            </a:r>
            <a:r>
              <a:rPr lang="zh-CN" altLang="en-US" dirty="0"/>
              <a:t> </a:t>
            </a:r>
            <a:r>
              <a:rPr lang="en-US" altLang="zh-CN" dirty="0"/>
              <a:t>GPT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easier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LSA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task.</a:t>
            </a:r>
            <a:r>
              <a:rPr lang="zh-CN" altLang="en-US" dirty="0"/>
              <a:t> </a:t>
            </a: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literature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LSA.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79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B36C-E689-9CB5-3BDD-888C0A2E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434282"/>
          </a:xfrm>
        </p:spPr>
        <p:txBody>
          <a:bodyPr>
            <a:normAutofit/>
          </a:bodyPr>
          <a:lstStyle/>
          <a:p>
            <a:r>
              <a:rPr lang="en-US" altLang="zh-CN" dirty="0"/>
              <a:t>Step1: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SGD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GD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tasks?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FF7955-EC29-8637-B53C-99C9730BC037}"/>
              </a:ext>
            </a:extLst>
          </p:cNvPr>
          <p:cNvGraphicFramePr>
            <a:graphicFrameLocks noGrp="1"/>
          </p:cNvGraphicFramePr>
          <p:nvPr/>
        </p:nvGraphicFramePr>
        <p:xfrm>
          <a:off x="961767" y="2588161"/>
          <a:ext cx="10801866" cy="3671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2595">
                  <a:extLst>
                    <a:ext uri="{9D8B030D-6E8A-4147-A177-3AD203B41FA5}">
                      <a16:colId xmlns:a16="http://schemas.microsoft.com/office/drawing/2014/main" val="3126086127"/>
                    </a:ext>
                  </a:extLst>
                </a:gridCol>
                <a:gridCol w="4219271">
                  <a:extLst>
                    <a:ext uri="{9D8B030D-6E8A-4147-A177-3AD203B41FA5}">
                      <a16:colId xmlns:a16="http://schemas.microsoft.com/office/drawing/2014/main" val="4230317849"/>
                    </a:ext>
                  </a:extLst>
                </a:gridCol>
              </a:tblGrid>
              <a:tr h="620222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description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696487"/>
                  </a:ext>
                </a:extLst>
              </a:tr>
              <a:tr h="814956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y=sin(</a:t>
                      </a:r>
                      <a:r>
                        <a:rPr lang="en-US" altLang="zh-CN" sz="3200" dirty="0" err="1"/>
                        <a:t>wx</a:t>
                      </a:r>
                      <a:r>
                        <a:rPr lang="en-US" altLang="zh-CN" sz="3200" dirty="0"/>
                        <a:t>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non-convex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035212"/>
                  </a:ext>
                </a:extLst>
              </a:tr>
              <a:tr h="90500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y=sigmoid(MLP(x))</a:t>
                      </a:r>
                      <a:r>
                        <a:rPr lang="zh-CN" altLang="en-US" sz="3200" dirty="0"/>
                        <a:t> </a:t>
                      </a:r>
                      <a:r>
                        <a:rPr lang="en-US" altLang="zh-CN" sz="3200" dirty="0"/>
                        <a:t>scalar</a:t>
                      </a:r>
                      <a:r>
                        <a:rPr lang="zh-CN" altLang="en-US" sz="3200" dirty="0"/>
                        <a:t> </a:t>
                      </a:r>
                      <a:r>
                        <a:rPr lang="en-US" altLang="zh-CN" sz="3200" dirty="0"/>
                        <a:t>output</a:t>
                      </a:r>
                      <a:r>
                        <a:rPr lang="zh-CN" altLang="en-US" sz="3200" dirty="0"/>
                        <a:t> </a:t>
                      </a:r>
                      <a:r>
                        <a:rPr lang="en-US" altLang="zh-CN" sz="3200" dirty="0"/>
                        <a:t>with</a:t>
                      </a:r>
                      <a:r>
                        <a:rPr lang="zh-CN" altLang="en-US" sz="3200" dirty="0"/>
                        <a:t> </a:t>
                      </a:r>
                      <a:r>
                        <a:rPr lang="en-US" altLang="zh-CN" sz="3200" dirty="0"/>
                        <a:t>sigmoid</a:t>
                      </a:r>
                      <a:r>
                        <a:rPr lang="zh-CN" altLang="en-US" sz="3200" dirty="0"/>
                        <a:t> </a:t>
                      </a:r>
                      <a:r>
                        <a:rPr lang="en-US" altLang="zh-CN" sz="3200" dirty="0"/>
                        <a:t>to</a:t>
                      </a:r>
                      <a:r>
                        <a:rPr lang="zh-CN" altLang="en-US" sz="3200" dirty="0"/>
                        <a:t> </a:t>
                      </a:r>
                      <a:r>
                        <a:rPr lang="en-US" altLang="zh-CN" sz="3200" dirty="0"/>
                        <a:t>bound</a:t>
                      </a:r>
                      <a:r>
                        <a:rPr lang="zh-CN" altLang="en-US" sz="3200" dirty="0"/>
                        <a:t> </a:t>
                      </a:r>
                      <a:r>
                        <a:rPr lang="en-US" altLang="zh-CN" sz="3200" dirty="0"/>
                        <a:t>|y|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non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394407"/>
                  </a:ext>
                </a:extLst>
              </a:tr>
              <a:tr h="11691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/>
                        <a:t>y=|MLP(x)|</a:t>
                      </a:r>
                      <a:r>
                        <a:rPr lang="zh-CN" altLang="en-US" sz="3200" dirty="0"/>
                        <a:t> </a:t>
                      </a:r>
                      <a:r>
                        <a:rPr lang="en-US" altLang="zh-CN" sz="3200" dirty="0"/>
                        <a:t>vector</a:t>
                      </a:r>
                      <a:r>
                        <a:rPr lang="zh-CN" altLang="en-US" sz="3200" dirty="0"/>
                        <a:t> </a:t>
                      </a:r>
                      <a:r>
                        <a:rPr lang="en-US" altLang="zh-CN" sz="3200" dirty="0"/>
                        <a:t>output</a:t>
                      </a:r>
                      <a:r>
                        <a:rPr lang="zh-CN" altLang="en-US" sz="3200" dirty="0"/>
                        <a:t> </a:t>
                      </a:r>
                      <a:r>
                        <a:rPr lang="en-US" altLang="zh-CN" sz="3200" dirty="0"/>
                        <a:t>with</a:t>
                      </a:r>
                      <a:r>
                        <a:rPr lang="zh-CN" altLang="en-US" sz="3200" dirty="0"/>
                        <a:t> </a:t>
                      </a:r>
                      <a:r>
                        <a:rPr lang="en-US" altLang="zh-CN" sz="3200" dirty="0"/>
                        <a:t>normalization</a:t>
                      </a:r>
                      <a:r>
                        <a:rPr lang="zh-CN" altLang="en-US" sz="3200" dirty="0"/>
                        <a:t> </a:t>
                      </a:r>
                      <a:r>
                        <a:rPr lang="en-US" altLang="zh-CN" sz="3200" dirty="0"/>
                        <a:t>to</a:t>
                      </a:r>
                      <a:r>
                        <a:rPr lang="zh-CN" altLang="en-US" sz="3200" dirty="0"/>
                        <a:t> </a:t>
                      </a:r>
                      <a:r>
                        <a:rPr lang="en-US" altLang="zh-CN" sz="3200" dirty="0"/>
                        <a:t>bound</a:t>
                      </a:r>
                      <a:r>
                        <a:rPr lang="zh-CN" altLang="en-US" sz="3200" dirty="0"/>
                        <a:t> </a:t>
                      </a:r>
                      <a:r>
                        <a:rPr lang="en-US" altLang="zh-CN" sz="3200" dirty="0"/>
                        <a:t>|y|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84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483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9BD02C-669A-D93E-0061-8E221C495147}"/>
              </a:ext>
            </a:extLst>
          </p:cNvPr>
          <p:cNvGraphicFramePr>
            <a:graphicFrameLocks noGrp="1"/>
          </p:cNvGraphicFramePr>
          <p:nvPr/>
        </p:nvGraphicFramePr>
        <p:xfrm>
          <a:off x="419099" y="1132450"/>
          <a:ext cx="11497597" cy="4236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488">
                  <a:extLst>
                    <a:ext uri="{9D8B030D-6E8A-4147-A177-3AD203B41FA5}">
                      <a16:colId xmlns:a16="http://schemas.microsoft.com/office/drawing/2014/main" val="1922146206"/>
                    </a:ext>
                  </a:extLst>
                </a:gridCol>
                <a:gridCol w="4055807">
                  <a:extLst>
                    <a:ext uri="{9D8B030D-6E8A-4147-A177-3AD203B41FA5}">
                      <a16:colId xmlns:a16="http://schemas.microsoft.com/office/drawing/2014/main" val="157851575"/>
                    </a:ext>
                  </a:extLst>
                </a:gridCol>
                <a:gridCol w="4085302">
                  <a:extLst>
                    <a:ext uri="{9D8B030D-6E8A-4147-A177-3AD203B41FA5}">
                      <a16:colId xmlns:a16="http://schemas.microsoft.com/office/drawing/2014/main" val="2958060159"/>
                    </a:ext>
                  </a:extLst>
                </a:gridCol>
              </a:tblGrid>
              <a:tr h="1007376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initialize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x,y</a:t>
                      </a:r>
                      <a:r>
                        <a:rPr lang="zh-CN" altLang="en-US" sz="3200" dirty="0"/>
                        <a:t> </a:t>
                      </a:r>
                      <a:r>
                        <a:rPr lang="en-US" altLang="zh-CN" sz="3200" dirty="0"/>
                        <a:t>comes</a:t>
                      </a:r>
                      <a:r>
                        <a:rPr lang="zh-CN" altLang="en-US" sz="3200" dirty="0"/>
                        <a:t> </a:t>
                      </a:r>
                      <a:r>
                        <a:rPr lang="en-US" altLang="zh-CN" sz="3200" dirty="0"/>
                        <a:t>from</a:t>
                      </a:r>
                    </a:p>
                    <a:p>
                      <a:endParaRPr lang="en-US" altLang="zh-C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558447"/>
                  </a:ext>
                </a:extLst>
              </a:tr>
              <a:tr h="1007376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y=sin(</a:t>
                      </a:r>
                      <a:r>
                        <a:rPr lang="en-US" altLang="zh-CN" sz="3200" dirty="0" err="1"/>
                        <a:t>wx</a:t>
                      </a:r>
                      <a:r>
                        <a:rPr lang="en-US" altLang="zh-CN" sz="3200" dirty="0"/>
                        <a:t>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w=0,</a:t>
                      </a:r>
                      <a:r>
                        <a:rPr lang="zh-CN" altLang="en-US" sz="3200" dirty="0"/>
                        <a:t> </a:t>
                      </a:r>
                      <a:r>
                        <a:rPr lang="en-US" altLang="zh-CN" sz="3200" dirty="0"/>
                        <a:t>y=0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/>
                        <a:t>x</a:t>
                      </a:r>
                      <a:r>
                        <a:rPr lang="zh-CN" altLang="en-US" sz="3200" dirty="0"/>
                        <a:t> </a:t>
                      </a:r>
                      <a:r>
                        <a:rPr lang="en-US" altLang="zh-CN" sz="3200" dirty="0"/>
                        <a:t>uniform</a:t>
                      </a:r>
                      <a:r>
                        <a:rPr lang="zh-CN" altLang="en-US" sz="3200" dirty="0"/>
                        <a:t> </a:t>
                      </a:r>
                      <a:r>
                        <a:rPr lang="en-US" altLang="zh-CN" sz="3200" dirty="0"/>
                        <a:t>[-2,</a:t>
                      </a:r>
                      <a:r>
                        <a:rPr lang="zh-CN" altLang="en-US" sz="3200" dirty="0"/>
                        <a:t> </a:t>
                      </a:r>
                      <a:r>
                        <a:rPr lang="en-US" altLang="zh-CN" sz="3200" dirty="0"/>
                        <a:t>2]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/>
                        <a:t>w</a:t>
                      </a:r>
                      <a:r>
                        <a:rPr lang="zh-CN" altLang="en-US" sz="3200" dirty="0"/>
                        <a:t> </a:t>
                      </a:r>
                      <a:r>
                        <a:rPr lang="en-US" altLang="zh-CN" sz="3200" dirty="0"/>
                        <a:t>uniform</a:t>
                      </a:r>
                      <a:r>
                        <a:rPr lang="zh-CN" altLang="en-US" sz="3200" dirty="0"/>
                        <a:t> </a:t>
                      </a:r>
                      <a:r>
                        <a:rPr lang="en-US" altLang="zh-CN" sz="3200" dirty="0"/>
                        <a:t>[-4pi,4pi]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450748"/>
                  </a:ext>
                </a:extLst>
              </a:tr>
              <a:tr h="1007376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y=sigmoid(MLP(x))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err="1"/>
                        <a:t>w_final</a:t>
                      </a:r>
                      <a:r>
                        <a:rPr lang="en-US" altLang="zh-CN" sz="3200" dirty="0"/>
                        <a:t>=0,</a:t>
                      </a:r>
                      <a:r>
                        <a:rPr lang="zh-CN" altLang="en-US" sz="3200" dirty="0"/>
                        <a:t> </a:t>
                      </a:r>
                      <a:r>
                        <a:rPr lang="en-US" altLang="zh-CN" sz="3200" dirty="0"/>
                        <a:t>y=0.5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/>
                        <a:t>x</a:t>
                      </a:r>
                      <a:r>
                        <a:rPr lang="zh-CN" altLang="en-US" sz="3200" dirty="0"/>
                        <a:t> </a:t>
                      </a:r>
                      <a:r>
                        <a:rPr lang="en-US" altLang="zh-CN" sz="3200" dirty="0"/>
                        <a:t>uniform</a:t>
                      </a:r>
                      <a:r>
                        <a:rPr lang="zh-CN" altLang="en-US" sz="3200" dirty="0"/>
                        <a:t> </a:t>
                      </a:r>
                      <a:r>
                        <a:rPr lang="en-US" altLang="zh-CN" sz="3200" dirty="0"/>
                        <a:t>[-1,1]^d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647731"/>
                  </a:ext>
                </a:extLst>
              </a:tr>
              <a:tr h="1095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/>
                        <a:t>y=|MLP(x)|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err="1"/>
                        <a:t>w_final</a:t>
                      </a:r>
                      <a:r>
                        <a:rPr lang="en-US" altLang="zh-CN" sz="3200" dirty="0"/>
                        <a:t>=0,</a:t>
                      </a:r>
                      <a:r>
                        <a:rPr lang="zh-CN" altLang="en-US" sz="3200" dirty="0"/>
                        <a:t> </a:t>
                      </a:r>
                      <a:r>
                        <a:rPr lang="en-US" altLang="zh-CN" sz="3200" dirty="0"/>
                        <a:t>y=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/>
                        <a:t>[1/sqrt(d),…, 1/sqrt(d)]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/>
                        <a:t>x</a:t>
                      </a:r>
                      <a:r>
                        <a:rPr lang="zh-CN" altLang="en-US" sz="3200" dirty="0"/>
                        <a:t> </a:t>
                      </a:r>
                      <a:r>
                        <a:rPr lang="en-US" altLang="zh-CN" sz="3200" dirty="0"/>
                        <a:t>uniform</a:t>
                      </a:r>
                      <a:r>
                        <a:rPr lang="zh-CN" altLang="en-US" sz="3200" dirty="0"/>
                        <a:t> </a:t>
                      </a:r>
                      <a:r>
                        <a:rPr lang="en-US" altLang="zh-CN" sz="3200" dirty="0"/>
                        <a:t>[-1,1]^d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700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30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90947-0CC7-1E9C-870D-BB5CC33F2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AC845392-7677-5E9B-DD8B-544F1DFFF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7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59140-FC1F-E073-086B-C0575BAD4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numbers and lines&#10;&#10;AI-generated content may be incorrect.">
            <a:extLst>
              <a:ext uri="{FF2B5EF4-FFF2-40B4-BE49-F238E27FC236}">
                <a16:creationId xmlns:a16="http://schemas.microsoft.com/office/drawing/2014/main" id="{784E4A3D-3D27-7541-BC48-2CFA7B0D4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17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568DE-23E1-3807-88B7-84FC059BE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numbers and symbols&#10;&#10;AI-generated content may be incorrect.">
            <a:extLst>
              <a:ext uri="{FF2B5EF4-FFF2-40B4-BE49-F238E27FC236}">
                <a16:creationId xmlns:a16="http://schemas.microsoft.com/office/drawing/2014/main" id="{DB641F5C-A211-6582-1375-CDCF4DF86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2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DB0F2-2F0B-1D82-555E-A23D30160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ED9E-E5DD-6663-B0D6-87A111C7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99066"/>
          </a:xfrm>
        </p:spPr>
        <p:txBody>
          <a:bodyPr/>
          <a:lstStyle/>
          <a:p>
            <a:r>
              <a:rPr lang="en-US" altLang="zh-CN" dirty="0"/>
              <a:t>Question: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004B8-8A8E-0E7F-DABF-D48BE0D0D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99067"/>
            <a:ext cx="12191999" cy="541866"/>
          </a:xfrm>
        </p:spPr>
        <p:txBody>
          <a:bodyPr/>
          <a:lstStyle/>
          <a:p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Transformer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ICL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SGD?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D4AA5F2-875B-256F-4120-5315839EE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3" y="1998133"/>
            <a:ext cx="5447343" cy="381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FE5CC2E-F78C-722E-2DA9-8DB2B58BB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755" y="2088082"/>
            <a:ext cx="5447343" cy="373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73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D8BDE-6376-78A8-6C9A-F278FE790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1D2DD4-B244-65F5-36F1-1A31C432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"/>
            <a:ext cx="12192000" cy="6835140"/>
          </a:xfrm>
        </p:spPr>
        <p:txBody>
          <a:bodyPr>
            <a:normAutofit/>
          </a:bodyPr>
          <a:lstStyle/>
          <a:p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Goal: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training:</a:t>
            </a:r>
            <a:br>
              <a:rPr lang="en-US" altLang="zh-CN" dirty="0"/>
            </a:b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certain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b="1" dirty="0"/>
              <a:t>(data</a:t>
            </a:r>
            <a:r>
              <a:rPr lang="zh-CN" altLang="en-US" b="1" dirty="0"/>
              <a:t> </a:t>
            </a:r>
            <a:r>
              <a:rPr lang="en-US" altLang="zh-CN" b="1" dirty="0"/>
              <a:t>+</a:t>
            </a:r>
            <a:r>
              <a:rPr lang="zh-CN" altLang="en-US" b="1" dirty="0"/>
              <a:t> </a:t>
            </a:r>
            <a:r>
              <a:rPr lang="en-US" altLang="zh-CN" b="1" dirty="0"/>
              <a:t>model)</a:t>
            </a:r>
            <a:br>
              <a:rPr lang="en-US" altLang="zh-CN" b="1" dirty="0"/>
            </a:br>
            <a:r>
              <a:rPr lang="en-US" altLang="zh-CN" dirty="0"/>
              <a:t>(p1)</a:t>
            </a:r>
            <a:r>
              <a:rPr lang="zh-CN" altLang="en-US" dirty="0"/>
              <a:t> </a:t>
            </a:r>
            <a:r>
              <a:rPr lang="en-US" altLang="zh-CN" dirty="0"/>
              <a:t>Transformer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SGD</a:t>
            </a:r>
            <a:r>
              <a:rPr lang="zh-CN" altLang="en-US" dirty="0"/>
              <a:t> </a:t>
            </a:r>
            <a:r>
              <a:rPr lang="en-US" altLang="zh-CN" dirty="0"/>
              <a:t>(existing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theory)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9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B1DBD-E43C-4225-229F-381DAA1DC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F1713B-6617-96D4-C0DB-C02094A9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"/>
            <a:ext cx="12192000" cy="6835140"/>
          </a:xfrm>
        </p:spPr>
        <p:txBody>
          <a:bodyPr>
            <a:normAutofit/>
          </a:bodyPr>
          <a:lstStyle/>
          <a:p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Goal: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training:</a:t>
            </a:r>
            <a:br>
              <a:rPr lang="en-US" altLang="zh-CN" dirty="0"/>
            </a:b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certain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b="1" dirty="0"/>
              <a:t>(data</a:t>
            </a:r>
            <a:r>
              <a:rPr lang="zh-CN" altLang="en-US" b="1" dirty="0"/>
              <a:t> </a:t>
            </a:r>
            <a:r>
              <a:rPr lang="en-US" altLang="zh-CN" b="1" dirty="0"/>
              <a:t>+</a:t>
            </a:r>
            <a:r>
              <a:rPr lang="zh-CN" altLang="en-US" b="1" dirty="0"/>
              <a:t> </a:t>
            </a:r>
            <a:r>
              <a:rPr lang="en-US" altLang="zh-CN" b="1" dirty="0"/>
              <a:t>model)</a:t>
            </a:r>
            <a:br>
              <a:rPr lang="en-US" altLang="zh-CN" b="1" dirty="0"/>
            </a:br>
            <a:r>
              <a:rPr lang="en-US" altLang="zh-CN" dirty="0"/>
              <a:t>(p1)</a:t>
            </a:r>
            <a:r>
              <a:rPr lang="zh-CN" altLang="en-US" dirty="0"/>
              <a:t> </a:t>
            </a:r>
            <a:r>
              <a:rPr lang="en-US" altLang="zh-CN" dirty="0"/>
              <a:t>Transformer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SGD</a:t>
            </a:r>
            <a:r>
              <a:rPr lang="zh-CN" altLang="en-US" dirty="0"/>
              <a:t> </a:t>
            </a:r>
            <a:r>
              <a:rPr lang="en-US" altLang="zh-CN" dirty="0"/>
              <a:t>(existing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theory)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(p0)</a:t>
            </a:r>
            <a:r>
              <a:rPr lang="zh-CN" altLang="en-US" dirty="0"/>
              <a:t> </a:t>
            </a:r>
            <a:r>
              <a:rPr lang="en-US" altLang="zh-CN" dirty="0"/>
              <a:t>Transformer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GD</a:t>
            </a:r>
            <a:r>
              <a:rPr lang="zh-CN" altLang="en-US" dirty="0"/>
              <a:t> </a:t>
            </a:r>
            <a:r>
              <a:rPr lang="en-US" altLang="zh-CN" dirty="0"/>
              <a:t>first,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SGD</a:t>
            </a:r>
            <a:r>
              <a:rPr lang="zh-CN" altLang="en-US" dirty="0"/>
              <a:t> </a:t>
            </a:r>
            <a:r>
              <a:rPr lang="en-US" altLang="zh-CN" dirty="0"/>
              <a:t>(phase</a:t>
            </a:r>
            <a:r>
              <a:rPr lang="zh-CN" altLang="en-US" dirty="0"/>
              <a:t> </a:t>
            </a:r>
            <a:r>
              <a:rPr lang="en-US" altLang="zh-CN" dirty="0"/>
              <a:t>transition)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0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21977-FDB3-3873-B9D5-3A7ACE50A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88CD09-4654-4E59-291F-5CB967FC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"/>
            <a:ext cx="12192000" cy="6835140"/>
          </a:xfrm>
        </p:spPr>
        <p:txBody>
          <a:bodyPr>
            <a:normAutofit/>
          </a:bodyPr>
          <a:lstStyle/>
          <a:p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Goal: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training:</a:t>
            </a:r>
            <a:br>
              <a:rPr lang="en-US" altLang="zh-CN" dirty="0"/>
            </a:b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certain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b="1" dirty="0"/>
              <a:t>(data</a:t>
            </a:r>
            <a:r>
              <a:rPr lang="zh-CN" altLang="en-US" b="1" dirty="0"/>
              <a:t> </a:t>
            </a:r>
            <a:r>
              <a:rPr lang="en-US" altLang="zh-CN" b="1" dirty="0"/>
              <a:t>+</a:t>
            </a:r>
            <a:r>
              <a:rPr lang="zh-CN" altLang="en-US" b="1" dirty="0"/>
              <a:t> </a:t>
            </a:r>
            <a:r>
              <a:rPr lang="en-US" altLang="zh-CN" b="1" dirty="0"/>
              <a:t>model)</a:t>
            </a:r>
            <a:br>
              <a:rPr lang="en-US" altLang="zh-CN" b="1" dirty="0"/>
            </a:br>
            <a:r>
              <a:rPr lang="en-US" altLang="zh-CN" dirty="0"/>
              <a:t>(p1)</a:t>
            </a:r>
            <a:r>
              <a:rPr lang="zh-CN" altLang="en-US" dirty="0"/>
              <a:t> </a:t>
            </a:r>
            <a:r>
              <a:rPr lang="en-US" altLang="zh-CN" dirty="0"/>
              <a:t>Transformer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SGD</a:t>
            </a:r>
            <a:r>
              <a:rPr lang="zh-CN" altLang="en-US" dirty="0"/>
              <a:t> </a:t>
            </a:r>
            <a:r>
              <a:rPr lang="en-US" altLang="zh-CN" dirty="0"/>
              <a:t>(existing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theory)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(p0)</a:t>
            </a:r>
            <a:r>
              <a:rPr lang="zh-CN" altLang="en-US" dirty="0"/>
              <a:t> </a:t>
            </a:r>
            <a:r>
              <a:rPr lang="en-US" altLang="zh-CN" dirty="0"/>
              <a:t>Transformer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GD</a:t>
            </a:r>
            <a:r>
              <a:rPr lang="zh-CN" altLang="en-US" dirty="0"/>
              <a:t> </a:t>
            </a:r>
            <a:r>
              <a:rPr lang="en-US" altLang="zh-CN" dirty="0"/>
              <a:t>first,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SGD</a:t>
            </a:r>
            <a:r>
              <a:rPr lang="zh-CN" altLang="en-US" dirty="0"/>
              <a:t> </a:t>
            </a:r>
            <a:r>
              <a:rPr lang="en-US" altLang="zh-CN" dirty="0"/>
              <a:t>(phase</a:t>
            </a:r>
            <a:r>
              <a:rPr lang="zh-CN" altLang="en-US" dirty="0"/>
              <a:t> </a:t>
            </a:r>
            <a:r>
              <a:rPr lang="en-US" altLang="zh-CN" dirty="0"/>
              <a:t>transition)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4440E-2F8B-0D00-B970-8633DCAD4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525" y="2898141"/>
            <a:ext cx="5555928" cy="1791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47B482-D4F4-2945-9974-75557C2A1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248" y="1902136"/>
            <a:ext cx="3885749" cy="495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5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41AD9-9704-5990-ACF0-79E49E106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6FC37B-4368-323F-1E1F-A0EC5CE3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"/>
            <a:ext cx="12192000" cy="6835140"/>
          </a:xfrm>
        </p:spPr>
        <p:txBody>
          <a:bodyPr>
            <a:normAutofit/>
          </a:bodyPr>
          <a:lstStyle/>
          <a:p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Goal: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training:</a:t>
            </a:r>
            <a:br>
              <a:rPr lang="en-US" altLang="zh-CN" dirty="0"/>
            </a:b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certain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b="1" dirty="0"/>
              <a:t>(data</a:t>
            </a:r>
            <a:r>
              <a:rPr lang="zh-CN" altLang="en-US" b="1" dirty="0"/>
              <a:t> </a:t>
            </a:r>
            <a:r>
              <a:rPr lang="en-US" altLang="zh-CN" b="1" dirty="0"/>
              <a:t>+</a:t>
            </a:r>
            <a:r>
              <a:rPr lang="zh-CN" altLang="en-US" b="1" dirty="0"/>
              <a:t> </a:t>
            </a:r>
            <a:r>
              <a:rPr lang="en-US" altLang="zh-CN" b="1" dirty="0"/>
              <a:t>model)</a:t>
            </a:r>
            <a:br>
              <a:rPr lang="en-US" altLang="zh-CN" b="1" dirty="0"/>
            </a:br>
            <a:r>
              <a:rPr lang="en-US" altLang="zh-CN" dirty="0"/>
              <a:t>(p1)</a:t>
            </a:r>
            <a:r>
              <a:rPr lang="zh-CN" altLang="en-US" dirty="0"/>
              <a:t> </a:t>
            </a:r>
            <a:r>
              <a:rPr lang="en-US" altLang="zh-CN" dirty="0"/>
              <a:t>Transformer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SGD</a:t>
            </a:r>
            <a:r>
              <a:rPr lang="zh-CN" altLang="en-US" dirty="0"/>
              <a:t> </a:t>
            </a:r>
            <a:r>
              <a:rPr lang="en-US" altLang="zh-CN" dirty="0"/>
              <a:t>(existing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theory)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(p0)</a:t>
            </a:r>
            <a:r>
              <a:rPr lang="zh-CN" altLang="en-US" dirty="0"/>
              <a:t> </a:t>
            </a:r>
            <a:r>
              <a:rPr lang="en-US" altLang="zh-CN" dirty="0"/>
              <a:t>Transformer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GD</a:t>
            </a:r>
            <a:r>
              <a:rPr lang="zh-CN" altLang="en-US" dirty="0"/>
              <a:t> </a:t>
            </a:r>
            <a:r>
              <a:rPr lang="en-US" altLang="zh-CN" dirty="0"/>
              <a:t>first,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SGD</a:t>
            </a:r>
            <a:r>
              <a:rPr lang="zh-CN" altLang="en-US" dirty="0"/>
              <a:t> </a:t>
            </a:r>
            <a:r>
              <a:rPr lang="en-US" altLang="zh-CN" dirty="0"/>
              <a:t>(phase</a:t>
            </a:r>
            <a:r>
              <a:rPr lang="zh-CN" altLang="en-US" dirty="0"/>
              <a:t> </a:t>
            </a:r>
            <a:r>
              <a:rPr lang="en-US" altLang="zh-CN" dirty="0"/>
              <a:t>transition)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794977-E4B2-5762-F9AD-EE0C189ACE53}"/>
              </a:ext>
            </a:extLst>
          </p:cNvPr>
          <p:cNvCxnSpPr/>
          <p:nvPr/>
        </p:nvCxnSpPr>
        <p:spPr>
          <a:xfrm flipH="1">
            <a:off x="3782291" y="1350818"/>
            <a:ext cx="1340427" cy="41251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6586D0C-2A28-61D2-39BB-E8F94EF8A588}"/>
              </a:ext>
            </a:extLst>
          </p:cNvPr>
          <p:cNvSpPr txBox="1"/>
          <p:nvPr/>
        </p:nvSpPr>
        <p:spPr>
          <a:xfrm>
            <a:off x="477983" y="4787325"/>
            <a:ext cx="3169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training</a:t>
            </a:r>
            <a:r>
              <a:rPr lang="zh-CN" altLang="en-US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dynamic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524AC-2B43-E948-6890-458371E79FDB}"/>
              </a:ext>
            </a:extLst>
          </p:cNvPr>
          <p:cNvSpPr txBox="1"/>
          <p:nvPr/>
        </p:nvSpPr>
        <p:spPr>
          <a:xfrm>
            <a:off x="7628659" y="5291343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easy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to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learn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8FA89C-EA55-563E-4BE1-AA235458F463}"/>
              </a:ext>
            </a:extLst>
          </p:cNvPr>
          <p:cNvSpPr txBox="1"/>
          <p:nvPr/>
        </p:nvSpPr>
        <p:spPr>
          <a:xfrm>
            <a:off x="8040832" y="6074671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lower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loss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4F451B-D9E1-84DD-92D9-381A1EF4ABEB}"/>
              </a:ext>
            </a:extLst>
          </p:cNvPr>
          <p:cNvCxnSpPr>
            <a:cxnSpLocks/>
          </p:cNvCxnSpPr>
          <p:nvPr/>
        </p:nvCxnSpPr>
        <p:spPr>
          <a:xfrm flipV="1">
            <a:off x="5891645" y="5522175"/>
            <a:ext cx="1737014" cy="109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19434A-4CC1-9658-686A-AC3C8B728D2E}"/>
              </a:ext>
            </a:extLst>
          </p:cNvPr>
          <p:cNvCxnSpPr>
            <a:cxnSpLocks/>
          </p:cNvCxnSpPr>
          <p:nvPr/>
        </p:nvCxnSpPr>
        <p:spPr>
          <a:xfrm flipV="1">
            <a:off x="3487882" y="6224155"/>
            <a:ext cx="4552950" cy="81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38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2157-699A-4F87-A0FC-79F84CF6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00667"/>
          </a:xfrm>
        </p:spPr>
        <p:txBody>
          <a:bodyPr/>
          <a:lstStyle/>
          <a:p>
            <a:r>
              <a:rPr lang="en-US" altLang="zh-CN" dirty="0"/>
              <a:t>Data: SGD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GD</a:t>
            </a:r>
            <a:r>
              <a:rPr lang="zh-CN" altLang="en-US" dirty="0"/>
              <a:t> </a:t>
            </a:r>
            <a:r>
              <a:rPr lang="en-US" altLang="zh-CN" dirty="0"/>
              <a:t>(chat-GPT)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9A3D57-7217-4991-9603-CA7D26CEC879}"/>
              </a:ext>
            </a:extLst>
          </p:cNvPr>
          <p:cNvGraphicFramePr>
            <a:graphicFrameLocks noGrp="1"/>
          </p:cNvGraphicFramePr>
          <p:nvPr/>
        </p:nvGraphicFramePr>
        <p:xfrm>
          <a:off x="0" y="1100666"/>
          <a:ext cx="12191997" cy="575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733">
                  <a:extLst>
                    <a:ext uri="{9D8B030D-6E8A-4147-A177-3AD203B41FA5}">
                      <a16:colId xmlns:a16="http://schemas.microsoft.com/office/drawing/2014/main" val="2685819474"/>
                    </a:ext>
                  </a:extLst>
                </a:gridCol>
                <a:gridCol w="3742265">
                  <a:extLst>
                    <a:ext uri="{9D8B030D-6E8A-4147-A177-3AD203B41FA5}">
                      <a16:colId xmlns:a16="http://schemas.microsoft.com/office/drawing/2014/main" val="1390122"/>
                    </a:ext>
                  </a:extLst>
                </a:gridCol>
                <a:gridCol w="4063999">
                  <a:extLst>
                    <a:ext uri="{9D8B030D-6E8A-4147-A177-3AD203B41FA5}">
                      <a16:colId xmlns:a16="http://schemas.microsoft.com/office/drawing/2014/main" val="284283413"/>
                    </a:ext>
                  </a:extLst>
                </a:gridCol>
              </a:tblGrid>
              <a:tr h="991541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SGD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good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at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GD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good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at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Connection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to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our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coding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28888"/>
                  </a:ext>
                </a:extLst>
              </a:tr>
              <a:tr h="1439334">
                <a:tc>
                  <a:txBody>
                    <a:bodyPr/>
                    <a:lstStyle/>
                    <a:p>
                      <a:r>
                        <a:rPr lang="en-US" altLang="zh-CN" sz="2800" b="1" dirty="0"/>
                        <a:t>l</a:t>
                      </a:r>
                      <a:r>
                        <a:rPr lang="en-US" sz="2800" b="1" dirty="0"/>
                        <a:t>arge-</a:t>
                      </a:r>
                      <a:r>
                        <a:rPr lang="en-US" altLang="zh-CN" sz="2800" b="1" dirty="0"/>
                        <a:t>s</a:t>
                      </a:r>
                      <a:r>
                        <a:rPr lang="en-US" sz="2800" b="1" dirty="0"/>
                        <a:t>cale </a:t>
                      </a:r>
                      <a:r>
                        <a:rPr lang="en-US" altLang="zh-CN" sz="2800" b="1" dirty="0"/>
                        <a:t>d</a:t>
                      </a:r>
                      <a:r>
                        <a:rPr lang="en-US" sz="2800" b="1" dirty="0"/>
                        <a:t>atasets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small-scale 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Several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or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tens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of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ICL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samples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cannot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count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as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large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scale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714545"/>
                  </a:ext>
                </a:extLst>
              </a:tr>
              <a:tr h="2334919">
                <a:tc>
                  <a:txBody>
                    <a:bodyPr/>
                    <a:lstStyle/>
                    <a:p>
                      <a:r>
                        <a:rPr lang="en-US" altLang="zh-CN" sz="2800" b="1" dirty="0"/>
                        <a:t>n</a:t>
                      </a:r>
                      <a:r>
                        <a:rPr lang="en-US" sz="2800" b="1" dirty="0"/>
                        <a:t>on-</a:t>
                      </a:r>
                      <a:r>
                        <a:rPr lang="en-US" altLang="zh-CN" sz="2800" b="1" dirty="0"/>
                        <a:t>c</a:t>
                      </a:r>
                      <a:r>
                        <a:rPr lang="en-US" sz="2800" b="1" dirty="0"/>
                        <a:t>onvex</a:t>
                      </a:r>
                    </a:p>
                    <a:p>
                      <a:r>
                        <a:rPr lang="en-US" sz="2800" dirty="0"/>
                        <a:t>loss landscape </a:t>
                      </a:r>
                      <a:r>
                        <a:rPr lang="en-US" altLang="zh-CN" sz="2800" dirty="0"/>
                        <a:t>=&gt;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sz="2800" dirty="0"/>
                        <a:t>local minima and saddle points</a:t>
                      </a:r>
                    </a:p>
                    <a:p>
                      <a:r>
                        <a:rPr lang="en-US" sz="2800" dirty="0"/>
                        <a:t>SGD‘s stochasticity </a:t>
                      </a:r>
                      <a:r>
                        <a:rPr lang="en-US" altLang="zh-CN" sz="2800" dirty="0"/>
                        <a:t>=&gt;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sz="2800" dirty="0"/>
                        <a:t>poor local minima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We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can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design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the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underline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task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of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ICL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as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non-convex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functions:</a:t>
                      </a:r>
                    </a:p>
                    <a:p>
                      <a:r>
                        <a:rPr lang="en-US" altLang="zh-CN" sz="2800" dirty="0"/>
                        <a:t>sin,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cos,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neural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network.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014285"/>
                  </a:ext>
                </a:extLst>
              </a:tr>
              <a:tr h="991541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high precision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SGD introduces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95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39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E69E8-E8C4-8EAC-0796-6C631165E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AB6F-6781-E397-16C8-D53E4734E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803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Choices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data: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>
                <a:hlinkClick r:id="rId2"/>
              </a:rPr>
              <a:t>any</a:t>
            </a:r>
            <a:r>
              <a:rPr lang="zh-CN" altLang="en-US" dirty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paper</a:t>
            </a:r>
            <a:r>
              <a:rPr lang="zh-CN" altLang="en-US" dirty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show</a:t>
            </a:r>
            <a:r>
              <a:rPr lang="zh-CN" altLang="en-US" dirty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TF</a:t>
            </a:r>
            <a:r>
              <a:rPr lang="zh-CN" altLang="en-US" dirty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can</a:t>
            </a:r>
            <a:r>
              <a:rPr lang="zh-CN" altLang="en-US" dirty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do</a:t>
            </a:r>
            <a:r>
              <a:rPr lang="zh-CN" altLang="en-US" dirty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GD</a:t>
            </a:r>
            <a:r>
              <a:rPr lang="zh-CN" altLang="en-US" dirty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on</a:t>
            </a:r>
            <a:r>
              <a:rPr lang="zh-CN" altLang="en-US" dirty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non-linear?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B63652F-1C93-5739-2712-3AC5DADF0A72}"/>
              </a:ext>
            </a:extLst>
          </p:cNvPr>
          <p:cNvGraphicFramePr>
            <a:graphicFrameLocks noGrp="1"/>
          </p:cNvGraphicFramePr>
          <p:nvPr/>
        </p:nvGraphicFramePr>
        <p:xfrm>
          <a:off x="1097691" y="1686680"/>
          <a:ext cx="9996617" cy="4622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1881">
                  <a:extLst>
                    <a:ext uri="{9D8B030D-6E8A-4147-A177-3AD203B41FA5}">
                      <a16:colId xmlns:a16="http://schemas.microsoft.com/office/drawing/2014/main" val="3126086127"/>
                    </a:ext>
                  </a:extLst>
                </a:gridCol>
                <a:gridCol w="3904736">
                  <a:extLst>
                    <a:ext uri="{9D8B030D-6E8A-4147-A177-3AD203B41FA5}">
                      <a16:colId xmlns:a16="http://schemas.microsoft.com/office/drawing/2014/main" val="4230317849"/>
                    </a:ext>
                  </a:extLst>
                </a:gridCol>
              </a:tblGrid>
              <a:tr h="1083562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data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description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696487"/>
                  </a:ext>
                </a:extLst>
              </a:tr>
              <a:tr h="1083562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y=sin(</a:t>
                      </a:r>
                      <a:r>
                        <a:rPr lang="en-US" altLang="zh-CN" sz="2800" dirty="0" err="1"/>
                        <a:t>wx</a:t>
                      </a:r>
                      <a:r>
                        <a:rPr lang="en-US" altLang="zh-CN" sz="2800" dirty="0"/>
                        <a:t>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non-convex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035212"/>
                  </a:ext>
                </a:extLst>
              </a:tr>
              <a:tr h="1083562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y=sigmoid(MLP(x))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scalar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output</a:t>
                      </a:r>
                    </a:p>
                    <a:p>
                      <a:r>
                        <a:rPr lang="en-US" altLang="zh-CN" sz="2800" dirty="0"/>
                        <a:t>with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sigmoid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to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bound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|y|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non-convex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394407"/>
                  </a:ext>
                </a:extLst>
              </a:tr>
              <a:tr h="10835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y=|MLP(x)|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vector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output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with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normalization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to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bound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|y|</a:t>
                      </a:r>
                      <a:endParaRPr lang="en-US" sz="2800" dirty="0"/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non-convex</a:t>
                      </a:r>
                      <a:endParaRPr lang="en-US" sz="2800" dirty="0"/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84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50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3688297-CA08-A4B0-853E-64291F3A2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79173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(Thanks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Liu---she</a:t>
            </a:r>
            <a:r>
              <a:rPr lang="zh-CN" altLang="en-US" dirty="0"/>
              <a:t> </a:t>
            </a:r>
            <a:r>
              <a:rPr lang="en-US" altLang="zh-CN" dirty="0"/>
              <a:t>saved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r>
              <a:rPr lang="zh-CN" altLang="en-US" dirty="0"/>
              <a:t> </a:t>
            </a:r>
            <a:r>
              <a:rPr lang="en-US" altLang="zh-CN" dirty="0"/>
              <a:t>weeks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ICL=GD.</a:t>
            </a:r>
            <a:r>
              <a:rPr lang="zh-CN" altLang="en-US" dirty="0"/>
              <a:t> </a:t>
            </a:r>
            <a:r>
              <a:rPr lang="en-US" altLang="zh-CN" dirty="0"/>
              <a:t>She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wrong</a:t>
            </a:r>
            <a:r>
              <a:rPr lang="zh-CN" altLang="en-US" dirty="0"/>
              <a:t> </a:t>
            </a:r>
            <a:r>
              <a:rPr lang="en-US" altLang="zh-CN" dirty="0" err="1"/>
              <a:t>w.v.l.p</a:t>
            </a:r>
            <a:r>
              <a:rPr lang="en-US" altLang="zh-CN" dirty="0"/>
              <a:t>.,</a:t>
            </a:r>
            <a:r>
              <a:rPr lang="zh-CN" altLang="en-US" dirty="0"/>
              <a:t> </a:t>
            </a:r>
            <a:r>
              <a:rPr lang="en-US" altLang="zh-CN" dirty="0"/>
              <a:t>correct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that’s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case…)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CC965C-B5FF-202C-18CC-4B99937F1670}"/>
              </a:ext>
            </a:extLst>
          </p:cNvPr>
          <p:cNvSpPr/>
          <p:nvPr/>
        </p:nvSpPr>
        <p:spPr>
          <a:xfrm>
            <a:off x="6293712" y="3044232"/>
            <a:ext cx="5789629" cy="9723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/>
              <a:t>TF</a:t>
            </a:r>
            <a:endParaRPr lang="en-US" sz="8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F1C114-F49B-DA5B-3111-DB440545A059}"/>
              </a:ext>
            </a:extLst>
          </p:cNvPr>
          <p:cNvSpPr txBox="1"/>
          <p:nvPr/>
        </p:nvSpPr>
        <p:spPr>
          <a:xfrm>
            <a:off x="6293713" y="4176234"/>
            <a:ext cx="6069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[x1,y1]</a:t>
            </a:r>
            <a:r>
              <a:rPr lang="zh-CN" altLang="en-US" sz="3200" dirty="0"/>
              <a:t>     </a:t>
            </a:r>
            <a:r>
              <a:rPr lang="en-US" altLang="zh-CN" sz="3200" dirty="0"/>
              <a:t>[x2,y2]</a:t>
            </a:r>
            <a:r>
              <a:rPr lang="zh-CN" altLang="en-US" sz="3200" dirty="0"/>
              <a:t>     </a:t>
            </a:r>
            <a:r>
              <a:rPr lang="en-US" altLang="zh-CN" sz="3200" dirty="0"/>
              <a:t>[x3,y3]</a:t>
            </a:r>
            <a:r>
              <a:rPr lang="zh-CN" altLang="en-US" sz="3200" dirty="0"/>
              <a:t>     </a:t>
            </a:r>
            <a:r>
              <a:rPr lang="en-US" altLang="zh-CN" sz="3200" dirty="0"/>
              <a:t>[x4,0]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2B88C9-EC98-F501-DBD8-7612F2917A10}"/>
              </a:ext>
            </a:extLst>
          </p:cNvPr>
          <p:cNvSpPr txBox="1"/>
          <p:nvPr/>
        </p:nvSpPr>
        <p:spPr>
          <a:xfrm>
            <a:off x="6293713" y="2349297"/>
            <a:ext cx="6069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[x1,y1]</a:t>
            </a:r>
            <a:r>
              <a:rPr lang="zh-CN" altLang="en-US" sz="3200" dirty="0">
                <a:solidFill>
                  <a:schemeClr val="bg1"/>
                </a:solidFill>
              </a:rPr>
              <a:t>     </a:t>
            </a:r>
            <a:r>
              <a:rPr lang="en-US" altLang="zh-CN" sz="3200" dirty="0">
                <a:solidFill>
                  <a:schemeClr val="bg1"/>
                </a:solidFill>
              </a:rPr>
              <a:t>[x2,y2]</a:t>
            </a:r>
            <a:r>
              <a:rPr lang="zh-CN" altLang="en-US" sz="3200" dirty="0">
                <a:solidFill>
                  <a:schemeClr val="bg1"/>
                </a:solidFill>
              </a:rPr>
              <a:t>     </a:t>
            </a:r>
            <a:r>
              <a:rPr lang="en-US" altLang="zh-CN" sz="3200" dirty="0">
                <a:solidFill>
                  <a:schemeClr val="bg1"/>
                </a:solidFill>
              </a:rPr>
              <a:t>[x3,y3]</a:t>
            </a:r>
            <a:r>
              <a:rPr lang="zh-CN" altLang="en-US" sz="3200" dirty="0">
                <a:solidFill>
                  <a:schemeClr val="bg1"/>
                </a:solidFill>
              </a:rPr>
              <a:t>     </a:t>
            </a:r>
            <a:r>
              <a:rPr lang="en-US" altLang="zh-CN" sz="3200" dirty="0">
                <a:solidFill>
                  <a:schemeClr val="bg1"/>
                </a:solidFill>
              </a:rPr>
              <a:t>[x4,</a:t>
            </a:r>
            <a:r>
              <a:rPr lang="en-US" altLang="zh-CN" sz="3200" dirty="0">
                <a:solidFill>
                  <a:srgbClr val="FF0000"/>
                </a:solidFill>
              </a:rPr>
              <a:t>y4</a:t>
            </a:r>
            <a:r>
              <a:rPr lang="en-US" altLang="zh-CN" sz="3200" dirty="0">
                <a:solidFill>
                  <a:schemeClr val="bg1"/>
                </a:solidFill>
              </a:rPr>
              <a:t>]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A584E3-D4F1-E385-03C0-8C5009AC4DCC}"/>
              </a:ext>
            </a:extLst>
          </p:cNvPr>
          <p:cNvSpPr/>
          <p:nvPr/>
        </p:nvSpPr>
        <p:spPr>
          <a:xfrm>
            <a:off x="306371" y="3044232"/>
            <a:ext cx="5332429" cy="9723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/>
              <a:t>TF</a:t>
            </a:r>
            <a:endParaRPr lang="en-US" sz="8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477F89-E0E9-6AC3-8C8E-13E7A4580266}"/>
              </a:ext>
            </a:extLst>
          </p:cNvPr>
          <p:cNvSpPr txBox="1"/>
          <p:nvPr/>
        </p:nvSpPr>
        <p:spPr>
          <a:xfrm>
            <a:off x="306372" y="4176234"/>
            <a:ext cx="544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x1</a:t>
            </a:r>
            <a:r>
              <a:rPr lang="zh-CN" altLang="en-US" sz="3200" dirty="0"/>
              <a:t>  </a:t>
            </a:r>
            <a:r>
              <a:rPr lang="en-US" altLang="zh-CN" sz="3200" dirty="0"/>
              <a:t>y1</a:t>
            </a:r>
            <a:r>
              <a:rPr lang="zh-CN" altLang="en-US" sz="3200" dirty="0"/>
              <a:t>     </a:t>
            </a:r>
            <a:r>
              <a:rPr lang="en-US" altLang="zh-CN" sz="3200" dirty="0"/>
              <a:t>x2</a:t>
            </a:r>
            <a:r>
              <a:rPr lang="zh-CN" altLang="en-US" sz="3200" dirty="0"/>
              <a:t> </a:t>
            </a:r>
            <a:r>
              <a:rPr lang="en-US" altLang="zh-CN" sz="3200" dirty="0"/>
              <a:t>y2</a:t>
            </a:r>
            <a:r>
              <a:rPr lang="zh-CN" altLang="en-US" sz="3200" dirty="0"/>
              <a:t>     </a:t>
            </a:r>
            <a:r>
              <a:rPr lang="en-US" altLang="zh-CN" sz="3200" dirty="0"/>
              <a:t>x3</a:t>
            </a:r>
            <a:r>
              <a:rPr lang="zh-CN" altLang="en-US" sz="3200" dirty="0"/>
              <a:t> </a:t>
            </a:r>
            <a:r>
              <a:rPr lang="en-US" altLang="zh-CN" sz="3200" dirty="0"/>
              <a:t>y3</a:t>
            </a:r>
            <a:r>
              <a:rPr lang="zh-CN" altLang="en-US" sz="3200" dirty="0"/>
              <a:t>      </a:t>
            </a:r>
            <a:r>
              <a:rPr lang="en-US" altLang="zh-CN" sz="3200" dirty="0"/>
              <a:t>x4,y4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123C29-FE0D-49C7-2946-AD41B2FCEBE8}"/>
              </a:ext>
            </a:extLst>
          </p:cNvPr>
          <p:cNvSpPr txBox="1"/>
          <p:nvPr/>
        </p:nvSpPr>
        <p:spPr>
          <a:xfrm>
            <a:off x="-233455" y="2299806"/>
            <a:ext cx="544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x1</a:t>
            </a:r>
            <a:r>
              <a:rPr lang="zh-CN" altLang="en-US" sz="3200" dirty="0"/>
              <a:t>  </a:t>
            </a:r>
            <a:r>
              <a:rPr lang="en-US" altLang="zh-CN" sz="3200" dirty="0">
                <a:solidFill>
                  <a:srgbClr val="FF0000"/>
                </a:solidFill>
              </a:rPr>
              <a:t>y1</a:t>
            </a:r>
            <a:r>
              <a:rPr lang="zh-CN" altLang="en-US" sz="3200" dirty="0"/>
              <a:t>     </a:t>
            </a:r>
            <a:r>
              <a:rPr lang="en-US" altLang="zh-CN" sz="3200" dirty="0">
                <a:solidFill>
                  <a:schemeClr val="bg1"/>
                </a:solidFill>
              </a:rPr>
              <a:t>x2</a:t>
            </a:r>
            <a:r>
              <a:rPr lang="zh-CN" altLang="en-US" sz="3200" dirty="0"/>
              <a:t>  </a:t>
            </a:r>
            <a:r>
              <a:rPr lang="en-US" altLang="zh-CN" sz="3200" dirty="0">
                <a:solidFill>
                  <a:srgbClr val="FF0000"/>
                </a:solidFill>
              </a:rPr>
              <a:t>y2</a:t>
            </a:r>
            <a:r>
              <a:rPr lang="zh-CN" altLang="en-US" sz="3200" dirty="0"/>
              <a:t>     </a:t>
            </a:r>
            <a:r>
              <a:rPr lang="en-US" altLang="zh-CN" sz="3200" dirty="0">
                <a:solidFill>
                  <a:schemeClr val="bg1"/>
                </a:solidFill>
              </a:rPr>
              <a:t>x3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zh-CN" altLang="en-US" sz="3200" dirty="0"/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y3</a:t>
            </a:r>
            <a:r>
              <a:rPr lang="zh-CN" altLang="en-US" sz="3200" dirty="0"/>
              <a:t>     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x4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y4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446495-8C3C-716E-44C4-BACC445F85F2}"/>
              </a:ext>
            </a:extLst>
          </p:cNvPr>
          <p:cNvSpPr txBox="1"/>
          <p:nvPr/>
        </p:nvSpPr>
        <p:spPr>
          <a:xfrm>
            <a:off x="1421027" y="5399903"/>
            <a:ext cx="2718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ICL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my</a:t>
            </a:r>
            <a:r>
              <a:rPr lang="zh-CN" altLang="en-US" sz="3200" dirty="0"/>
              <a:t> </a:t>
            </a:r>
            <a:r>
              <a:rPr lang="en-US" altLang="zh-CN" sz="3200" dirty="0"/>
              <a:t>eye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20B9B9-017B-3C8D-82B2-63E521F97EC6}"/>
              </a:ext>
            </a:extLst>
          </p:cNvPr>
          <p:cNvSpPr txBox="1"/>
          <p:nvPr/>
        </p:nvSpPr>
        <p:spPr>
          <a:xfrm>
            <a:off x="7829283" y="5418396"/>
            <a:ext cx="2718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ICL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ICL=GD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AD6093-304C-30F6-A9DC-60F68E9768C7}"/>
              </a:ext>
            </a:extLst>
          </p:cNvPr>
          <p:cNvSpPr txBox="1"/>
          <p:nvPr/>
        </p:nvSpPr>
        <p:spPr>
          <a:xfrm>
            <a:off x="8587946" y="179173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loss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applied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6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985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Office Theme</vt:lpstr>
      <vt:lpstr>Motivation:</vt:lpstr>
      <vt:lpstr>Question:</vt:lpstr>
      <vt:lpstr>Project Goal: We want to show that during training: Under certain case (data + model) (p1) Transformer does SGD (existing work on theory)        </vt:lpstr>
      <vt:lpstr>Project Goal: We want to show that during training: Under certain case (data + model) (p1) Transformer does SGD (existing work on theory)       (p0) Transformer does GD first,  then does SGD (phase transition)</vt:lpstr>
      <vt:lpstr>Project Goal: We want to show that during training: Under certain case (data + model) (p1) Transformer does SGD (existing work on theory)       (p0) Transformer does GD first,  then does SGD (phase transition)</vt:lpstr>
      <vt:lpstr>Project Goal: We want to show that during training: Under certain case (data + model) (p1) Transformer does SGD (existing work on theory)       (p0) Transformer does GD first,  then does SGD (phase transition)</vt:lpstr>
      <vt:lpstr>Data: SGD vs GD (chat-GPT)</vt:lpstr>
      <vt:lpstr>Choices on data:   any paper show TF can do GD on non-linear?</vt:lpstr>
      <vt:lpstr>Model (Thanks to Liu---she saved me weeks to understand what is going on ICL=GD. She and my translation might be wrong w.v.l.p., correct me if that’s the case…)</vt:lpstr>
      <vt:lpstr>Model (Thanks to Liu---she saved me weeks to understand what is going on ICL=GD. She and my translation might be wrong w.v.l.p., correct me if that’s the case…)</vt:lpstr>
      <vt:lpstr>Model (Thanks to Liu---she saved me weeks to understand what is going on ICL=GD. She and my translation might be wrong w.v.l.p., correct me if that’s the case…)</vt:lpstr>
      <vt:lpstr>Recall Question:</vt:lpstr>
      <vt:lpstr>Model (Thanks to Liu---she saved me weeks to understand what is going on ICL=GD. She and my translation might be wrong w.v.l.p., correct me if that’s the case…)</vt:lpstr>
      <vt:lpstr>Step1: choose data  does SGD perform better than GD on these tasks?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ZIQIAN LIN</dc:creator>
  <cp:lastModifiedBy>ZIQIAN LIN</cp:lastModifiedBy>
  <cp:revision>2</cp:revision>
  <dcterms:created xsi:type="dcterms:W3CDTF">2025-04-23T20:30:41Z</dcterms:created>
  <dcterms:modified xsi:type="dcterms:W3CDTF">2025-04-23T20:33:17Z</dcterms:modified>
</cp:coreProperties>
</file>