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85" r:id="rId6"/>
    <p:sldId id="277" r:id="rId7"/>
    <p:sldId id="279" r:id="rId8"/>
    <p:sldId id="280" r:id="rId9"/>
    <p:sldId id="278" r:id="rId10"/>
    <p:sldId id="281" r:id="rId11"/>
    <p:sldId id="282"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0004"/>
    <a:srgbClr val="DAB0CB"/>
    <a:srgbClr val="5B9BD5"/>
    <a:srgbClr val="F38EB0"/>
    <a:srgbClr val="03BFEB"/>
    <a:srgbClr val="C2F3FE"/>
    <a:srgbClr val="80E6FD"/>
    <a:srgbClr val="F9CBDA"/>
    <a:srgbClr val="03ABD3"/>
    <a:srgbClr val="CF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660"/>
  </p:normalViewPr>
  <p:slideViewPr>
    <p:cSldViewPr snapToGrid="0">
      <p:cViewPr>
        <p:scale>
          <a:sx n="100" d="100"/>
          <a:sy n="100" d="100"/>
        </p:scale>
        <p:origin x="103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982980" y="2354937"/>
            <a:ext cx="8226033" cy="1106805"/>
          </a:xfrm>
          <a:prstGeom prst="rect">
            <a:avLst/>
          </a:prstGeom>
          <a:noFill/>
        </p:spPr>
        <p:txBody>
          <a:bodyPr wrap="square" rtlCol="0">
            <a:spAutoFit/>
          </a:bodyPr>
          <a:lstStyle/>
          <a:p>
            <a:pPr algn="dist"/>
            <a:r>
              <a:rPr lang="zh-CN" altLang="en-US" sz="6600">
                <a:solidFill>
                  <a:schemeClr val="tx1">
                    <a:lumMod val="65000"/>
                    <a:lumOff val="35000"/>
                  </a:schemeClr>
                </a:solidFill>
                <a:latin typeface="魏碑-简" panose="03000800000000000000" charset="-122"/>
                <a:ea typeface="魏碑-简" panose="03000800000000000000" charset="-122"/>
              </a:rPr>
              <a:t>密码破译</a:t>
            </a:r>
            <a:endParaRPr lang="zh-CN" altLang="en-US" sz="6600">
              <a:solidFill>
                <a:schemeClr val="tx1">
                  <a:lumMod val="65000"/>
                  <a:lumOff val="35000"/>
                </a:schemeClr>
              </a:solidFill>
              <a:latin typeface="魏碑-简" panose="03000800000000000000" charset="-122"/>
              <a:ea typeface="魏碑-简" panose="03000800000000000000" charset="-122"/>
            </a:endParaRPr>
          </a:p>
        </p:txBody>
      </p:sp>
      <p:sp>
        <p:nvSpPr>
          <p:cNvPr id="39" name="矩形 38"/>
          <p:cNvSpPr/>
          <p:nvPr/>
        </p:nvSpPr>
        <p:spPr>
          <a:xfrm>
            <a:off x="6812915" y="4833620"/>
            <a:ext cx="5045075" cy="460375"/>
          </a:xfrm>
          <a:prstGeom prst="rect">
            <a:avLst/>
          </a:prstGeom>
        </p:spPr>
        <p:txBody>
          <a:bodyPr wrap="square">
            <a:spAutoFit/>
          </a:bodyPr>
          <a:lstStyle/>
          <a:p>
            <a:pPr algn="dist"/>
            <a:r>
              <a:rPr lang="zh-CN" altLang="en-US" sz="2400" dirty="0">
                <a:solidFill>
                  <a:schemeClr val="tx1">
                    <a:lumMod val="95000"/>
                    <a:lumOff val="5000"/>
                  </a:schemeClr>
                </a:solidFill>
                <a:latin typeface="黑体" charset="0"/>
                <a:ea typeface="黑体" charset="0"/>
                <a:cs typeface="黑体" charset="0"/>
              </a:rPr>
              <a:t>信息</a:t>
            </a:r>
            <a:r>
              <a:rPr lang="en-US" altLang="zh-CN" sz="2400" dirty="0">
                <a:solidFill>
                  <a:schemeClr val="tx1">
                    <a:lumMod val="95000"/>
                    <a:lumOff val="5000"/>
                  </a:schemeClr>
                </a:solidFill>
                <a:latin typeface="黑体" charset="0"/>
                <a:ea typeface="黑体" charset="0"/>
                <a:cs typeface="黑体" charset="0"/>
              </a:rPr>
              <a:t>1901 </a:t>
            </a:r>
            <a:r>
              <a:rPr lang="zh-CN" altLang="en-US" sz="2400" dirty="0">
                <a:solidFill>
                  <a:schemeClr val="tx1">
                    <a:lumMod val="95000"/>
                    <a:lumOff val="5000"/>
                  </a:schemeClr>
                </a:solidFill>
                <a:latin typeface="黑体" charset="0"/>
                <a:ea typeface="黑体" charset="0"/>
                <a:cs typeface="黑体" charset="0"/>
              </a:rPr>
              <a:t>马颖涵、邱文彬</a:t>
            </a:r>
            <a:endParaRPr lang="zh-CN" altLang="en-US" sz="2400" dirty="0">
              <a:solidFill>
                <a:schemeClr val="tx1">
                  <a:lumMod val="95000"/>
                  <a:lumOff val="5000"/>
                </a:schemeClr>
              </a:solidFill>
              <a:latin typeface="黑体" charset="0"/>
              <a:ea typeface="黑体" charset="0"/>
              <a:cs typeface="黑体"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378095" y="1205535"/>
            <a:ext cx="5435802" cy="1323439"/>
          </a:xfrm>
          <a:prstGeom prst="rect">
            <a:avLst/>
          </a:prstGeom>
          <a:noFill/>
        </p:spPr>
        <p:txBody>
          <a:bodyPr wrap="square" rtlCol="0">
            <a:spAutoFit/>
          </a:bodyPr>
          <a:lstStyle/>
          <a:p>
            <a:pPr algn="dist"/>
            <a:r>
              <a:rPr lang="en-US" altLang="zh-CN" sz="8000">
                <a:gradFill>
                  <a:gsLst>
                    <a:gs pos="0">
                      <a:srgbClr val="80E6FD"/>
                    </a:gs>
                    <a:gs pos="100000">
                      <a:srgbClr val="F38EB0"/>
                    </a:gs>
                  </a:gsLst>
                  <a:lin ang="2700000" scaled="0"/>
                </a:gradFill>
                <a:latin typeface="汉仪海纹体简" panose="01010104010101010101" pitchFamily="2" charset="-122"/>
                <a:ea typeface="汉仪海纹体简" panose="01010104010101010101" pitchFamily="2" charset="-122"/>
              </a:rPr>
              <a:t>THANKS</a:t>
            </a:r>
            <a:endParaRPr lang="zh-CN" altLang="en-US" sz="8000">
              <a:gradFill>
                <a:gsLst>
                  <a:gs pos="0">
                    <a:srgbClr val="80E6FD"/>
                  </a:gs>
                  <a:gs pos="100000">
                    <a:srgbClr val="F38EB0"/>
                  </a:gs>
                </a:gsLst>
                <a:lin ang="2700000" scaled="0"/>
              </a:gradFill>
              <a:latin typeface="汉仪海纹体简" panose="01010104010101010101" pitchFamily="2" charset="-122"/>
              <a:ea typeface="汉仪海纹体简" panose="01010104010101010101" pitchFamily="2" charset="-122"/>
            </a:endParaRPr>
          </a:p>
        </p:txBody>
      </p:sp>
      <p:sp>
        <p:nvSpPr>
          <p:cNvPr id="37" name="文本框 36"/>
          <p:cNvSpPr txBox="1"/>
          <p:nvPr/>
        </p:nvSpPr>
        <p:spPr>
          <a:xfrm>
            <a:off x="1982980" y="2884527"/>
            <a:ext cx="8226033" cy="1107996"/>
          </a:xfrm>
          <a:prstGeom prst="rect">
            <a:avLst/>
          </a:prstGeom>
          <a:noFill/>
        </p:spPr>
        <p:txBody>
          <a:bodyPr wrap="square" rtlCol="0">
            <a:spAutoFit/>
          </a:bodyPr>
          <a:lstStyle/>
          <a:p>
            <a:pPr algn="dist"/>
            <a:r>
              <a:rPr lang="zh-CN" altLang="en-US" sz="6600" b="1">
                <a:solidFill>
                  <a:schemeClr val="tx1">
                    <a:lumMod val="65000"/>
                    <a:lumOff val="35000"/>
                  </a:schemeClr>
                </a:solidFill>
                <a:latin typeface="微软雅黑" panose="020B0503020204020204" pitchFamily="34" charset="-122"/>
                <a:ea typeface="微软雅黑" panose="020B0503020204020204" pitchFamily="34" charset="-122"/>
              </a:rPr>
              <a:t>感谢您的观看</a:t>
            </a:r>
            <a:endParaRPr lang="zh-CN" altLang="en-US" sz="6600" b="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1.</a:t>
            </a:r>
            <a:r>
              <a:rPr lang="zh-CN" altLang="en-US" sz="3600">
                <a:latin typeface="报隶-简" panose="02010600040101010101" charset="-122"/>
                <a:ea typeface="报隶-简" panose="02010600040101010101" charset="-122"/>
                <a:cs typeface="报隶-简" panose="02010600040101010101" charset="-122"/>
              </a:rPr>
              <a:t>统计频率</a:t>
            </a:r>
            <a:endParaRPr lang="zh-CN" altLang="en-US" sz="3600">
              <a:latin typeface="报隶-简" panose="02010600040101010101" charset="-122"/>
              <a:ea typeface="报隶-简" panose="02010600040101010101" charset="-122"/>
              <a:cs typeface="报隶-简" panose="02010600040101010101" charset="-122"/>
            </a:endParaRPr>
          </a:p>
        </p:txBody>
      </p:sp>
      <p:pic>
        <p:nvPicPr>
          <p:cNvPr id="3" name="图片 2" descr="2060943DF706E917D5C2B887CC3D3C70"/>
          <p:cNvPicPr>
            <a:picLocks noChangeAspect="1"/>
          </p:cNvPicPr>
          <p:nvPr/>
        </p:nvPicPr>
        <p:blipFill>
          <a:blip r:embed="rId1"/>
          <a:stretch>
            <a:fillRect/>
          </a:stretch>
        </p:blipFill>
        <p:spPr>
          <a:xfrm>
            <a:off x="1774825" y="1392555"/>
            <a:ext cx="3208020" cy="5050790"/>
          </a:xfrm>
          <a:prstGeom prst="rect">
            <a:avLst/>
          </a:prstGeom>
        </p:spPr>
      </p:pic>
      <p:pic>
        <p:nvPicPr>
          <p:cNvPr id="4" name="图片 3" descr="254651149E36B6507F6954EE8680BF9C"/>
          <p:cNvPicPr>
            <a:picLocks noChangeAspect="1"/>
          </p:cNvPicPr>
          <p:nvPr/>
        </p:nvPicPr>
        <p:blipFill>
          <a:blip r:embed="rId2"/>
          <a:stretch>
            <a:fillRect/>
          </a:stretch>
        </p:blipFill>
        <p:spPr>
          <a:xfrm>
            <a:off x="6057265" y="1392555"/>
            <a:ext cx="3237865" cy="4939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1.</a:t>
            </a:r>
            <a:r>
              <a:rPr lang="zh-CN" altLang="en-US" sz="3600">
                <a:latin typeface="报隶-简" panose="02010600040101010101" charset="-122"/>
                <a:ea typeface="报隶-简" panose="02010600040101010101" charset="-122"/>
                <a:cs typeface="报隶-简" panose="02010600040101010101" charset="-122"/>
              </a:rPr>
              <a:t>统计频率</a:t>
            </a:r>
            <a:endParaRPr lang="zh-CN" altLang="en-US" sz="3600">
              <a:latin typeface="报隶-简" panose="02010600040101010101" charset="-122"/>
              <a:ea typeface="报隶-简" panose="02010600040101010101" charset="-122"/>
              <a:cs typeface="报隶-简" panose="02010600040101010101" charset="-122"/>
            </a:endParaRPr>
          </a:p>
        </p:txBody>
      </p:sp>
      <p:pic>
        <p:nvPicPr>
          <p:cNvPr id="5" name="图片 4" descr="088FB311930D11985983A6D14F6BD50D"/>
          <p:cNvPicPr>
            <a:picLocks noChangeAspect="1"/>
          </p:cNvPicPr>
          <p:nvPr/>
        </p:nvPicPr>
        <p:blipFill>
          <a:blip r:embed="rId1"/>
          <a:srcRect t="11049" r="1256"/>
          <a:stretch>
            <a:fillRect/>
          </a:stretch>
        </p:blipFill>
        <p:spPr>
          <a:xfrm>
            <a:off x="1389380" y="1392555"/>
            <a:ext cx="4175760" cy="5386705"/>
          </a:xfrm>
          <a:prstGeom prst="rect">
            <a:avLst/>
          </a:prstGeom>
        </p:spPr>
      </p:pic>
      <p:pic>
        <p:nvPicPr>
          <p:cNvPr id="6" name="图片 5" descr="5B5D1EDC724A60A1A0A1DEE871ACCAC3"/>
          <p:cNvPicPr>
            <a:picLocks noChangeAspect="1"/>
          </p:cNvPicPr>
          <p:nvPr/>
        </p:nvPicPr>
        <p:blipFill>
          <a:blip r:embed="rId2"/>
          <a:srcRect l="13553" t="18963" r="25111" b="9179"/>
          <a:stretch>
            <a:fillRect/>
          </a:stretch>
        </p:blipFill>
        <p:spPr>
          <a:xfrm rot="16200000">
            <a:off x="7006590" y="354330"/>
            <a:ext cx="3767455" cy="588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1.</a:t>
            </a:r>
            <a:r>
              <a:rPr lang="zh-CN" altLang="en-US" sz="3600">
                <a:latin typeface="报隶-简" panose="02010600040101010101" charset="-122"/>
                <a:ea typeface="报隶-简" panose="02010600040101010101" charset="-122"/>
                <a:cs typeface="报隶-简" panose="02010600040101010101" charset="-122"/>
              </a:rPr>
              <a:t>统计频率</a:t>
            </a:r>
            <a:endParaRPr lang="zh-CN" altLang="en-US" sz="3600">
              <a:latin typeface="报隶-简" panose="02010600040101010101" charset="-122"/>
              <a:ea typeface="报隶-简" panose="02010600040101010101" charset="-122"/>
              <a:cs typeface="报隶-简" panose="02010600040101010101" charset="-122"/>
            </a:endParaRPr>
          </a:p>
        </p:txBody>
      </p:sp>
      <p:pic>
        <p:nvPicPr>
          <p:cNvPr id="3" name="图片 2" descr="2060943DF706E917D5C2B887CC3D3C70"/>
          <p:cNvPicPr>
            <a:picLocks noChangeAspect="1"/>
          </p:cNvPicPr>
          <p:nvPr/>
        </p:nvPicPr>
        <p:blipFill>
          <a:blip r:embed="rId1"/>
          <a:srcRect r="14694" b="82555"/>
          <a:stretch>
            <a:fillRect/>
          </a:stretch>
        </p:blipFill>
        <p:spPr>
          <a:xfrm>
            <a:off x="1389380" y="1650365"/>
            <a:ext cx="4386580" cy="1412240"/>
          </a:xfrm>
          <a:prstGeom prst="rect">
            <a:avLst/>
          </a:prstGeom>
        </p:spPr>
      </p:pic>
      <p:pic>
        <p:nvPicPr>
          <p:cNvPr id="4" name="图片 3" descr="254651149E36B6507F6954EE8680BF9C"/>
          <p:cNvPicPr>
            <a:picLocks noChangeAspect="1"/>
          </p:cNvPicPr>
          <p:nvPr/>
        </p:nvPicPr>
        <p:blipFill>
          <a:blip r:embed="rId2"/>
          <a:srcRect l="471" t="630" r="13188" b="82059"/>
          <a:stretch>
            <a:fillRect/>
          </a:stretch>
        </p:blipFill>
        <p:spPr>
          <a:xfrm>
            <a:off x="1513205" y="4117340"/>
            <a:ext cx="4542155" cy="1389380"/>
          </a:xfrm>
          <a:prstGeom prst="rect">
            <a:avLst/>
          </a:prstGeom>
        </p:spPr>
      </p:pic>
      <p:sp>
        <p:nvSpPr>
          <p:cNvPr id="5" name="文本框 4"/>
          <p:cNvSpPr txBox="1"/>
          <p:nvPr/>
        </p:nvSpPr>
        <p:spPr>
          <a:xfrm>
            <a:off x="6055360" y="1699260"/>
            <a:ext cx="5450205" cy="2861310"/>
          </a:xfrm>
          <a:prstGeom prst="rect">
            <a:avLst/>
          </a:prstGeom>
          <a:noFill/>
        </p:spPr>
        <p:txBody>
          <a:bodyPr wrap="square" rtlCol="0">
            <a:spAutoFit/>
          </a:bodyPr>
          <a:p>
            <a:pPr>
              <a:lnSpc>
                <a:spcPct val="150000"/>
              </a:lnSpc>
            </a:pPr>
            <a:r>
              <a:rPr lang="zh-CN" altLang="en-US" sz="2400">
                <a:latin typeface="华文仿宋" panose="02010600040101010101" charset="-122"/>
                <a:ea typeface="华文仿宋" panose="02010600040101010101" charset="-122"/>
                <a:cs typeface="华文仿宋" panose="02010600040101010101" charset="-122"/>
              </a:rPr>
              <a:t>根据课本上的英文字母频率分布，单字母中频率分布最高的是 </a:t>
            </a:r>
            <a:r>
              <a:rPr lang="en-US" altLang="zh-CN" sz="2400">
                <a:latin typeface="华文仿宋" panose="02010600040101010101" charset="-122"/>
                <a:ea typeface="华文仿宋" panose="02010600040101010101" charset="-122"/>
                <a:cs typeface="华文仿宋" panose="02010600040101010101" charset="-122"/>
              </a:rPr>
              <a:t>e </a:t>
            </a:r>
            <a:r>
              <a:rPr lang="zh-CN" altLang="en-US" sz="2400">
                <a:latin typeface="华文仿宋" panose="02010600040101010101" charset="-122"/>
                <a:ea typeface="华文仿宋" panose="02010600040101010101" charset="-122"/>
                <a:cs typeface="华文仿宋" panose="02010600040101010101" charset="-122"/>
              </a:rPr>
              <a:t>和 </a:t>
            </a:r>
            <a:r>
              <a:rPr lang="en-US" altLang="zh-CN" sz="2400">
                <a:latin typeface="华文仿宋" panose="02010600040101010101" charset="-122"/>
                <a:ea typeface="华文仿宋" panose="02010600040101010101" charset="-122"/>
                <a:cs typeface="华文仿宋" panose="02010600040101010101" charset="-122"/>
              </a:rPr>
              <a:t>t </a:t>
            </a:r>
            <a:r>
              <a:rPr lang="zh-CN" altLang="en-US" sz="2400">
                <a:latin typeface="华文仿宋" panose="02010600040101010101" charset="-122"/>
                <a:ea typeface="华文仿宋" panose="02010600040101010101" charset="-122"/>
                <a:cs typeface="华文仿宋" panose="02010600040101010101" charset="-122"/>
              </a:rPr>
              <a:t>，三字母中频率分布最高的是</a:t>
            </a:r>
            <a:r>
              <a:rPr lang="en-US" altLang="zh-CN" sz="2400">
                <a:latin typeface="华文仿宋" panose="02010600040101010101" charset="-122"/>
                <a:ea typeface="华文仿宋" panose="02010600040101010101" charset="-122"/>
                <a:cs typeface="华文仿宋" panose="02010600040101010101" charset="-122"/>
              </a:rPr>
              <a:t>the</a:t>
            </a:r>
            <a:r>
              <a:rPr lang="zh-CN" altLang="en-US" sz="2400">
                <a:latin typeface="华文仿宋" panose="02010600040101010101" charset="-122"/>
                <a:ea typeface="华文仿宋" panose="02010600040101010101" charset="-122"/>
                <a:cs typeface="华文仿宋" panose="02010600040101010101" charset="-122"/>
              </a:rPr>
              <a:t>，便猜测</a:t>
            </a:r>
            <a:r>
              <a:rPr lang="en-US" altLang="zh-CN" sz="2400">
                <a:latin typeface="华文仿宋" panose="02010600040101010101" charset="-122"/>
                <a:ea typeface="华文仿宋" panose="02010600040101010101" charset="-122"/>
                <a:cs typeface="华文仿宋" panose="02010600040101010101" charset="-122"/>
              </a:rPr>
              <a:t>bnw</a:t>
            </a:r>
            <a:r>
              <a:rPr lang="zh-CN" altLang="en-US" sz="2400">
                <a:latin typeface="华文仿宋" panose="02010600040101010101" charset="-122"/>
                <a:ea typeface="华文仿宋" panose="02010600040101010101" charset="-122"/>
                <a:cs typeface="华文仿宋" panose="02010600040101010101" charset="-122"/>
              </a:rPr>
              <a:t>是</a:t>
            </a:r>
            <a:r>
              <a:rPr lang="en-US" altLang="zh-CN" sz="2400">
                <a:latin typeface="华文仿宋" panose="02010600040101010101" charset="-122"/>
                <a:ea typeface="华文仿宋" panose="02010600040101010101" charset="-122"/>
                <a:cs typeface="华文仿宋" panose="02010600040101010101" charset="-122"/>
              </a:rPr>
              <a:t>the.</a:t>
            </a:r>
            <a:endParaRPr lang="en-US" altLang="zh-CN" sz="2400">
              <a:latin typeface="华文仿宋" panose="02010600040101010101" charset="-122"/>
              <a:ea typeface="华文仿宋" panose="02010600040101010101" charset="-122"/>
              <a:cs typeface="华文仿宋" panose="02010600040101010101" charset="-122"/>
            </a:endParaRPr>
          </a:p>
          <a:p>
            <a:pPr>
              <a:lnSpc>
                <a:spcPct val="150000"/>
              </a:lnSpc>
            </a:pPr>
            <a:r>
              <a:rPr lang="zh-CN" altLang="en-US" sz="2400">
                <a:latin typeface="华文仿宋" panose="02010600040101010101" charset="-122"/>
                <a:ea typeface="华文仿宋" panose="02010600040101010101" charset="-122"/>
                <a:cs typeface="华文仿宋" panose="02010600040101010101" charset="-122"/>
              </a:rPr>
              <a:t>即得出 </a:t>
            </a:r>
            <a:r>
              <a:rPr lang="en-US" altLang="zh-CN" sz="2400">
                <a:latin typeface="华文仿宋" panose="02010600040101010101" charset="-122"/>
                <a:ea typeface="华文仿宋" panose="02010600040101010101" charset="-122"/>
                <a:cs typeface="华文仿宋" panose="02010600040101010101" charset="-122"/>
              </a:rPr>
              <a:t>b-&gt;t, n-&gt;h, w-&gt;e.</a:t>
            </a:r>
            <a:endParaRPr lang="zh-CN" altLang="en-US" sz="24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1.</a:t>
            </a:r>
            <a:r>
              <a:rPr lang="zh-CN" altLang="en-US" sz="3600">
                <a:latin typeface="报隶-简" panose="02010600040101010101" charset="-122"/>
                <a:ea typeface="报隶-简" panose="02010600040101010101" charset="-122"/>
                <a:cs typeface="报隶-简" panose="02010600040101010101" charset="-122"/>
              </a:rPr>
              <a:t>统计频率</a:t>
            </a:r>
            <a:endParaRPr lang="zh-CN" altLang="en-US" sz="3600">
              <a:latin typeface="报隶-简" panose="02010600040101010101" charset="-122"/>
              <a:ea typeface="报隶-简" panose="02010600040101010101" charset="-122"/>
              <a:cs typeface="报隶-简" panose="02010600040101010101" charset="-122"/>
            </a:endParaRPr>
          </a:p>
        </p:txBody>
      </p:sp>
      <p:pic>
        <p:nvPicPr>
          <p:cNvPr id="4" name="图片 3" descr="254651149E36B6507F6954EE8680BF9C"/>
          <p:cNvPicPr>
            <a:picLocks noChangeAspect="1"/>
          </p:cNvPicPr>
          <p:nvPr/>
        </p:nvPicPr>
        <p:blipFill>
          <a:blip r:embed="rId1"/>
          <a:srcRect t="51151" r="15964" b="30357"/>
          <a:stretch>
            <a:fillRect/>
          </a:stretch>
        </p:blipFill>
        <p:spPr>
          <a:xfrm>
            <a:off x="979805" y="1598295"/>
            <a:ext cx="4406900" cy="1479550"/>
          </a:xfrm>
          <a:prstGeom prst="rect">
            <a:avLst/>
          </a:prstGeom>
        </p:spPr>
      </p:pic>
      <p:sp>
        <p:nvSpPr>
          <p:cNvPr id="5" name="文本框 4"/>
          <p:cNvSpPr txBox="1"/>
          <p:nvPr/>
        </p:nvSpPr>
        <p:spPr>
          <a:xfrm>
            <a:off x="6430010" y="1598295"/>
            <a:ext cx="4836795" cy="1641475"/>
          </a:xfrm>
          <a:prstGeom prst="rect">
            <a:avLst/>
          </a:prstGeom>
          <a:noFill/>
        </p:spPr>
        <p:txBody>
          <a:bodyPr wrap="square" rtlCol="0">
            <a:spAutoFit/>
          </a:bodyPr>
          <a:p>
            <a:pPr>
              <a:lnSpc>
                <a:spcPct val="140000"/>
              </a:lnSpc>
            </a:pPr>
            <a:r>
              <a:rPr lang="zh-CN" altLang="en-US" sz="2400">
                <a:latin typeface="华文仿宋" panose="02010600040101010101" charset="-122"/>
                <a:ea typeface="华文仿宋" panose="02010600040101010101" charset="-122"/>
                <a:cs typeface="华文仿宋" panose="02010600040101010101" charset="-122"/>
              </a:rPr>
              <a:t>根据</a:t>
            </a:r>
            <a:r>
              <a:rPr lang="en-US" altLang="zh-CN" sz="2400">
                <a:latin typeface="华文仿宋" panose="02010600040101010101" charset="-122"/>
                <a:ea typeface="华文仿宋" panose="02010600040101010101" charset="-122"/>
                <a:cs typeface="华文仿宋" panose="02010600040101010101" charset="-122"/>
              </a:rPr>
              <a:t>b-&gt;t, n-&gt;h, </a:t>
            </a:r>
            <a:r>
              <a:rPr lang="zh-CN" altLang="en-US" sz="2400">
                <a:latin typeface="华文仿宋" panose="02010600040101010101" charset="-122"/>
                <a:ea typeface="华文仿宋" panose="02010600040101010101" charset="-122"/>
                <a:cs typeface="华文仿宋" panose="02010600040101010101" charset="-122"/>
              </a:rPr>
              <a:t>以及第一作业的四字母统计结果猜测</a:t>
            </a:r>
            <a:r>
              <a:rPr lang="en-US" altLang="zh-CN" sz="2400">
                <a:latin typeface="华文仿宋" panose="02010600040101010101" charset="-122"/>
                <a:ea typeface="华文仿宋" panose="02010600040101010101" charset="-122"/>
                <a:cs typeface="华文仿宋" panose="02010600040101010101" charset="-122"/>
              </a:rPr>
              <a:t>bnpb</a:t>
            </a:r>
            <a:r>
              <a:rPr lang="zh-CN" altLang="en-US" sz="2400">
                <a:latin typeface="华文仿宋" panose="02010600040101010101" charset="-122"/>
                <a:ea typeface="华文仿宋" panose="02010600040101010101" charset="-122"/>
                <a:cs typeface="华文仿宋" panose="02010600040101010101" charset="-122"/>
              </a:rPr>
              <a:t>是</a:t>
            </a:r>
            <a:r>
              <a:rPr lang="en-US" altLang="zh-CN" sz="2400">
                <a:latin typeface="华文仿宋" panose="02010600040101010101" charset="-122"/>
                <a:ea typeface="华文仿宋" panose="02010600040101010101" charset="-122"/>
                <a:cs typeface="华文仿宋" panose="02010600040101010101" charset="-122"/>
              </a:rPr>
              <a:t>that</a:t>
            </a:r>
            <a:endParaRPr lang="en-US" altLang="zh-CN" sz="2400">
              <a:latin typeface="华文仿宋" panose="02010600040101010101" charset="-122"/>
              <a:ea typeface="华文仿宋" panose="02010600040101010101" charset="-122"/>
              <a:cs typeface="华文仿宋" panose="02010600040101010101" charset="-122"/>
            </a:endParaRPr>
          </a:p>
          <a:p>
            <a:pPr>
              <a:lnSpc>
                <a:spcPct val="140000"/>
              </a:lnSpc>
            </a:pPr>
            <a:r>
              <a:rPr lang="zh-CN" altLang="en-US" sz="2400">
                <a:latin typeface="华文仿宋" panose="02010600040101010101" charset="-122"/>
                <a:ea typeface="华文仿宋" panose="02010600040101010101" charset="-122"/>
                <a:cs typeface="华文仿宋" panose="02010600040101010101" charset="-122"/>
              </a:rPr>
              <a:t>得出 </a:t>
            </a:r>
            <a:r>
              <a:rPr lang="en-US" altLang="zh-CN" sz="2400">
                <a:latin typeface="华文仿宋" panose="02010600040101010101" charset="-122"/>
                <a:ea typeface="华文仿宋" panose="02010600040101010101" charset="-122"/>
                <a:cs typeface="华文仿宋" panose="02010600040101010101" charset="-122"/>
              </a:rPr>
              <a:t>p-&gt;a.</a:t>
            </a:r>
            <a:endParaRPr lang="en-US" altLang="zh-CN" sz="2400">
              <a:latin typeface="华文仿宋" panose="02010600040101010101" charset="-122"/>
              <a:ea typeface="华文仿宋" panose="02010600040101010101" charset="-122"/>
              <a:cs typeface="华文仿宋" panose="02010600040101010101" charset="-122"/>
            </a:endParaRPr>
          </a:p>
        </p:txBody>
      </p:sp>
      <p:pic>
        <p:nvPicPr>
          <p:cNvPr id="6" name="图片 5" descr="4FC3A50C663FD4C3427A9BF034E9BE6B"/>
          <p:cNvPicPr>
            <a:picLocks noChangeAspect="1"/>
          </p:cNvPicPr>
          <p:nvPr/>
        </p:nvPicPr>
        <p:blipFill>
          <a:blip r:embed="rId2"/>
          <a:srcRect l="10505" t="57498" r="22280" b="30217"/>
          <a:stretch>
            <a:fillRect/>
          </a:stretch>
        </p:blipFill>
        <p:spPr>
          <a:xfrm>
            <a:off x="1061085" y="4583430"/>
            <a:ext cx="4263390" cy="1017270"/>
          </a:xfrm>
          <a:prstGeom prst="rect">
            <a:avLst/>
          </a:prstGeom>
        </p:spPr>
      </p:pic>
      <p:sp>
        <p:nvSpPr>
          <p:cNvPr id="7" name="文本框 6"/>
          <p:cNvSpPr txBox="1"/>
          <p:nvPr/>
        </p:nvSpPr>
        <p:spPr>
          <a:xfrm>
            <a:off x="979805" y="4121150"/>
            <a:ext cx="3347085" cy="368300"/>
          </a:xfrm>
          <a:prstGeom prst="rect">
            <a:avLst/>
          </a:prstGeom>
          <a:noFill/>
        </p:spPr>
        <p:txBody>
          <a:bodyPr wrap="square" rtlCol="0">
            <a:spAutoFit/>
          </a:bodyPr>
          <a:p>
            <a:r>
              <a:rPr lang="zh-CN" altLang="en-US"/>
              <a:t>第一次作业的四字母统计结果：</a:t>
            </a:r>
            <a:endParaRPr lang="zh-CN" altLang="en-US"/>
          </a:p>
        </p:txBody>
      </p:sp>
      <p:sp>
        <p:nvSpPr>
          <p:cNvPr id="8" name="文本框 7"/>
          <p:cNvSpPr txBox="1"/>
          <p:nvPr/>
        </p:nvSpPr>
        <p:spPr>
          <a:xfrm>
            <a:off x="6430010" y="4121150"/>
            <a:ext cx="4422140" cy="1124585"/>
          </a:xfrm>
          <a:prstGeom prst="rect">
            <a:avLst/>
          </a:prstGeom>
          <a:noFill/>
        </p:spPr>
        <p:txBody>
          <a:bodyPr wrap="square" rtlCol="0">
            <a:spAutoFit/>
          </a:bodyPr>
          <a:p>
            <a:pPr>
              <a:lnSpc>
                <a:spcPct val="140000"/>
              </a:lnSpc>
            </a:pPr>
            <a:r>
              <a:rPr lang="zh-CN" altLang="en-US" sz="2400">
                <a:latin typeface="华文仿宋" panose="02010600040101010101" charset="-122"/>
                <a:ea typeface="华文仿宋" panose="02010600040101010101" charset="-122"/>
                <a:cs typeface="华文仿宋" panose="02010600040101010101" charset="-122"/>
              </a:rPr>
              <a:t>再根据</a:t>
            </a:r>
            <a:r>
              <a:rPr lang="en-US" altLang="zh-CN" sz="2400">
                <a:latin typeface="华文仿宋" panose="02010600040101010101" charset="-122"/>
                <a:ea typeface="华文仿宋" panose="02010600040101010101" charset="-122"/>
                <a:cs typeface="华文仿宋" panose="02010600040101010101" charset="-122"/>
              </a:rPr>
              <a:t>p-&gt;a, w-&gt;e </a:t>
            </a:r>
            <a:r>
              <a:rPr lang="zh-CN" altLang="en-US" sz="2400">
                <a:latin typeface="华文仿宋" panose="02010600040101010101" charset="-122"/>
                <a:ea typeface="华文仿宋" panose="02010600040101010101" charset="-122"/>
                <a:cs typeface="华文仿宋" panose="02010600040101010101" charset="-122"/>
              </a:rPr>
              <a:t>猜测</a:t>
            </a:r>
            <a:r>
              <a:rPr lang="en-US" altLang="zh-CN" sz="2400">
                <a:latin typeface="华文仿宋" panose="02010600040101010101" charset="-122"/>
                <a:ea typeface="华文仿宋" panose="02010600040101010101" charset="-122"/>
                <a:cs typeface="华文仿宋" panose="02010600040101010101" charset="-122"/>
              </a:rPr>
              <a:t>paw</a:t>
            </a:r>
            <a:r>
              <a:rPr lang="zh-CN" altLang="en-US" sz="2400">
                <a:latin typeface="华文仿宋" panose="02010600040101010101" charset="-122"/>
                <a:ea typeface="华文仿宋" panose="02010600040101010101" charset="-122"/>
                <a:cs typeface="华文仿宋" panose="02010600040101010101" charset="-122"/>
              </a:rPr>
              <a:t>是</a:t>
            </a:r>
            <a:r>
              <a:rPr lang="en-US" altLang="zh-CN" sz="2400">
                <a:latin typeface="华文仿宋" panose="02010600040101010101" charset="-122"/>
                <a:ea typeface="华文仿宋" panose="02010600040101010101" charset="-122"/>
                <a:cs typeface="华文仿宋" panose="02010600040101010101" charset="-122"/>
              </a:rPr>
              <a:t>are</a:t>
            </a:r>
            <a:endParaRPr lang="en-US" altLang="zh-CN" sz="2400">
              <a:latin typeface="华文仿宋" panose="02010600040101010101" charset="-122"/>
              <a:ea typeface="华文仿宋" panose="02010600040101010101" charset="-122"/>
              <a:cs typeface="华文仿宋" panose="02010600040101010101" charset="-122"/>
            </a:endParaRPr>
          </a:p>
          <a:p>
            <a:pPr>
              <a:lnSpc>
                <a:spcPct val="140000"/>
              </a:lnSpc>
            </a:pPr>
            <a:r>
              <a:rPr lang="zh-CN" altLang="en-US" sz="2400">
                <a:latin typeface="华文仿宋" panose="02010600040101010101" charset="-122"/>
                <a:ea typeface="华文仿宋" panose="02010600040101010101" charset="-122"/>
                <a:cs typeface="华文仿宋" panose="02010600040101010101" charset="-122"/>
              </a:rPr>
              <a:t>得出 </a:t>
            </a:r>
            <a:r>
              <a:rPr lang="en-US" altLang="zh-CN" sz="2400">
                <a:latin typeface="华文仿宋" panose="02010600040101010101" charset="-122"/>
                <a:ea typeface="华文仿宋" panose="02010600040101010101" charset="-122"/>
                <a:cs typeface="华文仿宋" panose="02010600040101010101" charset="-122"/>
              </a:rPr>
              <a:t>a-&gt;r.</a:t>
            </a:r>
            <a:endParaRPr lang="en-US" altLang="zh-CN" sz="24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2.</a:t>
            </a:r>
            <a:r>
              <a:rPr lang="zh-CN" altLang="en-US" sz="3600">
                <a:latin typeface="报隶-简" panose="02010600040101010101" charset="-122"/>
                <a:ea typeface="报隶-简" panose="02010600040101010101" charset="-122"/>
                <a:cs typeface="报隶-简" panose="02010600040101010101" charset="-122"/>
              </a:rPr>
              <a:t>猜猜猜</a:t>
            </a:r>
            <a:endParaRPr lang="zh-CN" altLang="en-US" sz="3600">
              <a:latin typeface="报隶-简" panose="02010600040101010101" charset="-122"/>
              <a:ea typeface="报隶-简" panose="02010600040101010101" charset="-122"/>
              <a:cs typeface="报隶-简" panose="02010600040101010101" charset="-122"/>
            </a:endParaRPr>
          </a:p>
        </p:txBody>
      </p:sp>
      <p:sp>
        <p:nvSpPr>
          <p:cNvPr id="5" name="文本框 4"/>
          <p:cNvSpPr txBox="1"/>
          <p:nvPr/>
        </p:nvSpPr>
        <p:spPr>
          <a:xfrm>
            <a:off x="979805" y="1847850"/>
            <a:ext cx="4836795" cy="2257425"/>
          </a:xfrm>
          <a:prstGeom prst="rect">
            <a:avLst/>
          </a:prstGeom>
          <a:noFill/>
        </p:spPr>
        <p:txBody>
          <a:bodyPr wrap="square" rtlCol="0">
            <a:spAutoFit/>
          </a:bodyPr>
          <a:p>
            <a:pPr>
              <a:lnSpc>
                <a:spcPct val="160000"/>
              </a:lnSpc>
            </a:pPr>
            <a:r>
              <a:rPr lang="zh-CN" altLang="en-US" sz="2400">
                <a:latin typeface="华文仿宋" panose="02010600040101010101" charset="-122"/>
                <a:ea typeface="华文仿宋" panose="02010600040101010101" charset="-122"/>
                <a:cs typeface="华文仿宋" panose="02010600040101010101" charset="-122"/>
              </a:rPr>
              <a:t>将已猜测出的</a:t>
            </a:r>
            <a:r>
              <a:rPr lang="zh-CN" altLang="en-US" sz="2400">
                <a:latin typeface="华文仿宋" panose="02010600040101010101" charset="-122"/>
                <a:ea typeface="华文仿宋" panose="02010600040101010101" charset="-122"/>
                <a:cs typeface="华文仿宋" panose="02010600040101010101" charset="-122"/>
                <a:sym typeface="+mn-ea"/>
              </a:rPr>
              <a:t> </a:t>
            </a:r>
            <a:r>
              <a:rPr lang="en-US" altLang="zh-CN" sz="2400">
                <a:latin typeface="华文仿宋" panose="02010600040101010101" charset="-122"/>
                <a:ea typeface="华文仿宋" panose="02010600040101010101" charset="-122"/>
                <a:cs typeface="华文仿宋" panose="02010600040101010101" charset="-122"/>
                <a:sym typeface="+mn-ea"/>
              </a:rPr>
              <a:t>b-&gt;t, n-&gt;h, w-&gt;e</a:t>
            </a:r>
            <a:r>
              <a:rPr lang="zh-CN" altLang="en-US" sz="2400">
                <a:latin typeface="华文仿宋" panose="02010600040101010101" charset="-122"/>
                <a:ea typeface="华文仿宋" panose="02010600040101010101" charset="-122"/>
                <a:cs typeface="华文仿宋" panose="02010600040101010101" charset="-122"/>
                <a:sym typeface="+mn-ea"/>
              </a:rPr>
              <a:t>，</a:t>
            </a:r>
            <a:endParaRPr lang="zh-CN" altLang="en-US" sz="2400">
              <a:latin typeface="华文仿宋" panose="02010600040101010101" charset="-122"/>
              <a:ea typeface="华文仿宋" panose="02010600040101010101" charset="-122"/>
              <a:cs typeface="华文仿宋" panose="02010600040101010101" charset="-122"/>
              <a:sym typeface="+mn-ea"/>
            </a:endParaRPr>
          </a:p>
          <a:p>
            <a:pPr>
              <a:lnSpc>
                <a:spcPct val="160000"/>
              </a:lnSpc>
            </a:pPr>
            <a:r>
              <a:rPr lang="en-US" altLang="zh-CN" sz="2400">
                <a:latin typeface="华文仿宋" panose="02010600040101010101" charset="-122"/>
                <a:ea typeface="华文仿宋" panose="02010600040101010101" charset="-122"/>
                <a:cs typeface="华文仿宋" panose="02010600040101010101" charset="-122"/>
                <a:sym typeface="+mn-ea"/>
              </a:rPr>
              <a:t>p-&gt;a, a-&gt;r </a:t>
            </a:r>
            <a:r>
              <a:rPr lang="zh-CN" altLang="en-US" sz="2400">
                <a:latin typeface="华文仿宋" panose="02010600040101010101" charset="-122"/>
                <a:ea typeface="华文仿宋" panose="02010600040101010101" charset="-122"/>
                <a:cs typeface="华文仿宋" panose="02010600040101010101" charset="-122"/>
                <a:sym typeface="+mn-ea"/>
              </a:rPr>
              <a:t>替换至原密文中</a:t>
            </a:r>
            <a:endParaRPr lang="zh-CN" altLang="en-US" sz="2400">
              <a:latin typeface="华文仿宋" panose="02010600040101010101" charset="-122"/>
              <a:ea typeface="华文仿宋" panose="02010600040101010101" charset="-122"/>
              <a:cs typeface="华文仿宋" panose="02010600040101010101" charset="-122"/>
              <a:sym typeface="+mn-ea"/>
            </a:endParaRPr>
          </a:p>
          <a:p>
            <a:pPr>
              <a:lnSpc>
                <a:spcPct val="160000"/>
              </a:lnSpc>
            </a:pPr>
            <a:r>
              <a:rPr lang="zh-CN" altLang="en-US" sz="2000">
                <a:latin typeface="华文仿宋" panose="02010600040101010101" charset="-122"/>
                <a:ea typeface="华文仿宋" panose="02010600040101010101" charset="-122"/>
                <a:cs typeface="华文仿宋" panose="02010600040101010101" charset="-122"/>
                <a:sym typeface="+mn-ea"/>
              </a:rPr>
              <a:t>（大写字母为原密文，小写字母为替换后的明文）</a:t>
            </a:r>
            <a:endParaRPr lang="zh-CN" altLang="en-US" sz="2000">
              <a:latin typeface="华文仿宋" panose="02010600040101010101" charset="-122"/>
              <a:ea typeface="华文仿宋" panose="02010600040101010101" charset="-122"/>
              <a:cs typeface="华文仿宋" panose="02010600040101010101" charset="-122"/>
              <a:sym typeface="+mn-ea"/>
            </a:endParaRPr>
          </a:p>
        </p:txBody>
      </p:sp>
      <p:pic>
        <p:nvPicPr>
          <p:cNvPr id="6" name="图片 5" descr="CC878573-8716-45BF-AB19-323542D38684"/>
          <p:cNvPicPr>
            <a:picLocks noChangeAspect="1"/>
          </p:cNvPicPr>
          <p:nvPr/>
        </p:nvPicPr>
        <p:blipFill>
          <a:blip r:embed="rId1"/>
          <a:stretch>
            <a:fillRect/>
          </a:stretch>
        </p:blipFill>
        <p:spPr>
          <a:xfrm>
            <a:off x="5816600" y="856615"/>
            <a:ext cx="6109970" cy="5225415"/>
          </a:xfrm>
          <a:prstGeom prst="rect">
            <a:avLst/>
          </a:prstGeom>
        </p:spPr>
      </p:pic>
      <p:sp>
        <p:nvSpPr>
          <p:cNvPr id="15" name="矩形 14"/>
          <p:cNvSpPr/>
          <p:nvPr/>
        </p:nvSpPr>
        <p:spPr>
          <a:xfrm>
            <a:off x="9618345" y="5675630"/>
            <a:ext cx="1510665" cy="63817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979805" y="4382135"/>
            <a:ext cx="4422140" cy="1641475"/>
          </a:xfrm>
          <a:prstGeom prst="rect">
            <a:avLst/>
          </a:prstGeom>
          <a:noFill/>
        </p:spPr>
        <p:txBody>
          <a:bodyPr wrap="square" rtlCol="0">
            <a:spAutoFit/>
          </a:bodyPr>
          <a:p>
            <a:pPr>
              <a:lnSpc>
                <a:spcPct val="140000"/>
              </a:lnSpc>
            </a:pPr>
            <a:r>
              <a:rPr lang="zh-CN" altLang="en-US" sz="2400">
                <a:latin typeface="华文仿宋" panose="02010600040101010101" charset="-122"/>
                <a:ea typeface="华文仿宋" panose="02010600040101010101" charset="-122"/>
                <a:cs typeface="华文仿宋" panose="02010600040101010101" charset="-122"/>
              </a:rPr>
              <a:t>发现结尾单词haFFIReVV有两个重复的字母，便大胆猜测它是happiness</a:t>
            </a:r>
            <a:endParaRPr lang="zh-CN" altLang="en-US" sz="24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2.</a:t>
            </a:r>
            <a:r>
              <a:rPr lang="zh-CN" altLang="en-US" sz="3600">
                <a:latin typeface="报隶-简" panose="02010600040101010101" charset="-122"/>
                <a:ea typeface="报隶-简" panose="02010600040101010101" charset="-122"/>
                <a:cs typeface="报隶-简" panose="02010600040101010101" charset="-122"/>
              </a:rPr>
              <a:t>猜猜猜</a:t>
            </a:r>
            <a:endParaRPr lang="zh-CN" altLang="en-US" sz="3600">
              <a:latin typeface="报隶-简" panose="02010600040101010101" charset="-122"/>
              <a:ea typeface="报隶-简" panose="02010600040101010101" charset="-122"/>
              <a:cs typeface="报隶-简" panose="02010600040101010101" charset="-122"/>
            </a:endParaRPr>
          </a:p>
        </p:txBody>
      </p:sp>
      <p:sp>
        <p:nvSpPr>
          <p:cNvPr id="5" name="文本框 4"/>
          <p:cNvSpPr txBox="1"/>
          <p:nvPr/>
        </p:nvSpPr>
        <p:spPr>
          <a:xfrm>
            <a:off x="1182370" y="1987550"/>
            <a:ext cx="5972810" cy="3229610"/>
          </a:xfrm>
          <a:prstGeom prst="rect">
            <a:avLst/>
          </a:prstGeom>
          <a:noFill/>
        </p:spPr>
        <p:txBody>
          <a:bodyPr wrap="square" rtlCol="0">
            <a:spAutoFit/>
          </a:bodyPr>
          <a:p>
            <a:pPr>
              <a:lnSpc>
                <a:spcPct val="170000"/>
              </a:lnSpc>
            </a:pPr>
            <a:r>
              <a:rPr sz="2400">
                <a:latin typeface="华文仿宋" panose="02010600040101010101" charset="-122"/>
                <a:ea typeface="华文仿宋" panose="02010600040101010101" charset="-122"/>
                <a:cs typeface="华文仿宋" panose="02010600040101010101" charset="-122"/>
              </a:rPr>
              <a:t>将得出的字母全部带入密文中后找到疑似可以组成单词的部分就开始尝试猜测</a:t>
            </a:r>
            <a:r>
              <a:rPr lang="zh-CN" sz="2400">
                <a:latin typeface="华文仿宋" panose="02010600040101010101" charset="-122"/>
                <a:ea typeface="华文仿宋" panose="02010600040101010101" charset="-122"/>
                <a:cs typeface="华文仿宋" panose="02010600040101010101" charset="-122"/>
              </a:rPr>
              <a:t>。</a:t>
            </a:r>
            <a:endParaRPr sz="2400">
              <a:latin typeface="华文仿宋" panose="02010600040101010101" charset="-122"/>
              <a:ea typeface="华文仿宋" panose="02010600040101010101" charset="-122"/>
              <a:cs typeface="华文仿宋" panose="02010600040101010101" charset="-122"/>
            </a:endParaRPr>
          </a:p>
          <a:p>
            <a:pPr>
              <a:lnSpc>
                <a:spcPct val="170000"/>
              </a:lnSpc>
            </a:pPr>
            <a:r>
              <a:rPr sz="2400">
                <a:latin typeface="华文仿宋" panose="02010600040101010101" charset="-122"/>
                <a:ea typeface="华文仿宋" panose="02010600040101010101" charset="-122"/>
                <a:cs typeface="华文仿宋" panose="02010600040101010101" charset="-122"/>
              </a:rPr>
              <a:t>例如看到goDernUent 后根据前后文猜测这个单词是government。</a:t>
            </a:r>
            <a:endParaRPr sz="2400">
              <a:latin typeface="华文仿宋" panose="02010600040101010101" charset="-122"/>
              <a:ea typeface="华文仿宋" panose="02010600040101010101" charset="-122"/>
              <a:cs typeface="华文仿宋" panose="02010600040101010101" charset="-122"/>
            </a:endParaRPr>
          </a:p>
          <a:p>
            <a:pPr>
              <a:lnSpc>
                <a:spcPct val="170000"/>
              </a:lnSpc>
            </a:pPr>
            <a:r>
              <a:rPr lang="zh-CN" sz="2400">
                <a:latin typeface="华文仿宋" panose="02010600040101010101" charset="-122"/>
                <a:ea typeface="华文仿宋" panose="02010600040101010101" charset="-122"/>
                <a:cs typeface="华文仿宋" panose="02010600040101010101" charset="-122"/>
              </a:rPr>
              <a:t>用此方法猜出大部分密文</a:t>
            </a:r>
            <a:endParaRPr lang="zh-CN" sz="24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3.</a:t>
            </a:r>
            <a:r>
              <a:rPr lang="zh-CN" altLang="en-US" sz="3600">
                <a:latin typeface="报隶-简" panose="02010600040101010101" charset="-122"/>
                <a:ea typeface="报隶-简" panose="02010600040101010101" charset="-122"/>
                <a:cs typeface="报隶-简" panose="02010600040101010101" charset="-122"/>
              </a:rPr>
              <a:t>猜完了</a:t>
            </a:r>
            <a:endParaRPr lang="zh-CN" altLang="en-US" sz="3600">
              <a:latin typeface="报隶-简" panose="02010600040101010101" charset="-122"/>
              <a:ea typeface="报隶-简" panose="02010600040101010101" charset="-122"/>
              <a:cs typeface="报隶-简" panose="02010600040101010101" charset="-122"/>
            </a:endParaRPr>
          </a:p>
        </p:txBody>
      </p:sp>
      <p:sp>
        <p:nvSpPr>
          <p:cNvPr id="5" name="文本框 4"/>
          <p:cNvSpPr txBox="1"/>
          <p:nvPr/>
        </p:nvSpPr>
        <p:spPr>
          <a:xfrm>
            <a:off x="979805" y="1894205"/>
            <a:ext cx="7544435" cy="2453640"/>
          </a:xfrm>
          <a:prstGeom prst="rect">
            <a:avLst/>
          </a:prstGeom>
          <a:noFill/>
        </p:spPr>
        <p:txBody>
          <a:bodyPr wrap="square" rtlCol="0">
            <a:spAutoFit/>
          </a:bodyPr>
          <a:p>
            <a:pPr>
              <a:lnSpc>
                <a:spcPct val="160000"/>
              </a:lnSpc>
            </a:pPr>
            <a:r>
              <a:rPr lang="zh-CN" sz="2400">
                <a:latin typeface="华文仿宋" panose="02010600040101010101" charset="-122"/>
                <a:ea typeface="华文仿宋" panose="02010600040101010101" charset="-122"/>
                <a:cs typeface="华文仿宋" panose="02010600040101010101" charset="-122"/>
              </a:rPr>
              <a:t>密文中仅剩 </a:t>
            </a:r>
            <a:r>
              <a:rPr lang="en-US" altLang="zh-CN" sz="2400">
                <a:latin typeface="华文仿宋" panose="02010600040101010101" charset="-122"/>
                <a:ea typeface="华文仿宋" panose="02010600040101010101" charset="-122"/>
                <a:cs typeface="华文仿宋" panose="02010600040101010101" charset="-122"/>
              </a:rPr>
              <a:t>L, M, T </a:t>
            </a:r>
            <a:r>
              <a:rPr lang="zh-CN" altLang="en-US" sz="2400">
                <a:latin typeface="华文仿宋" panose="02010600040101010101" charset="-122"/>
                <a:ea typeface="华文仿宋" panose="02010600040101010101" charset="-122"/>
                <a:cs typeface="华文仿宋" panose="02010600040101010101" charset="-122"/>
              </a:rPr>
              <a:t>没有对应字母时，发现只有 </a:t>
            </a:r>
            <a:r>
              <a:rPr lang="en-US" altLang="zh-CN" sz="2400">
                <a:latin typeface="华文仿宋" panose="02010600040101010101" charset="-122"/>
                <a:ea typeface="华文仿宋" panose="02010600040101010101" charset="-122"/>
                <a:cs typeface="华文仿宋" panose="02010600040101010101" charset="-122"/>
              </a:rPr>
              <a:t>w, j, q </a:t>
            </a:r>
            <a:r>
              <a:rPr lang="zh-CN" altLang="en-US" sz="2400">
                <a:latin typeface="华文仿宋" panose="02010600040101010101" charset="-122"/>
                <a:ea typeface="华文仿宋" panose="02010600040101010101" charset="-122"/>
                <a:cs typeface="华文仿宋" panose="02010600040101010101" charset="-122"/>
              </a:rPr>
              <a:t>没有对应的密文</a:t>
            </a:r>
            <a:endParaRPr lang="zh-CN" altLang="en-US" sz="2400">
              <a:latin typeface="华文仿宋" panose="02010600040101010101" charset="-122"/>
              <a:ea typeface="华文仿宋" panose="02010600040101010101" charset="-122"/>
              <a:cs typeface="华文仿宋" panose="02010600040101010101" charset="-122"/>
            </a:endParaRPr>
          </a:p>
          <a:p>
            <a:pPr>
              <a:lnSpc>
                <a:spcPct val="160000"/>
              </a:lnSpc>
            </a:pPr>
            <a:r>
              <a:rPr lang="zh-CN" altLang="en-US" sz="2400">
                <a:latin typeface="华文仿宋" panose="02010600040101010101" charset="-122"/>
                <a:ea typeface="华文仿宋" panose="02010600040101010101" charset="-122"/>
                <a:cs typeface="华文仿宋" panose="02010600040101010101" charset="-122"/>
              </a:rPr>
              <a:t>根据上下文将字母一一代入尝试</a:t>
            </a:r>
            <a:endParaRPr lang="zh-CN" altLang="en-US" sz="2400">
              <a:latin typeface="华文仿宋" panose="02010600040101010101" charset="-122"/>
              <a:ea typeface="华文仿宋" panose="02010600040101010101" charset="-122"/>
              <a:cs typeface="华文仿宋" panose="02010600040101010101" charset="-122"/>
            </a:endParaRPr>
          </a:p>
          <a:p>
            <a:pPr>
              <a:lnSpc>
                <a:spcPct val="160000"/>
              </a:lnSpc>
            </a:pPr>
            <a:r>
              <a:rPr lang="en-US" altLang="zh-CN" sz="2400">
                <a:latin typeface="华文仿宋" panose="02010600040101010101" charset="-122"/>
                <a:ea typeface="华文仿宋" panose="02010600040101010101" charset="-122"/>
                <a:cs typeface="华文仿宋" panose="02010600040101010101" charset="-122"/>
              </a:rPr>
              <a:t>	</a:t>
            </a:r>
            <a:r>
              <a:rPr lang="zh-CN" altLang="en-US" sz="2400">
                <a:latin typeface="华文仿宋" panose="02010600040101010101" charset="-122"/>
                <a:ea typeface="华文仿宋" panose="02010600040101010101" charset="-122"/>
                <a:cs typeface="华文仿宋" panose="02010600040101010101" charset="-122"/>
              </a:rPr>
              <a:t>得出  </a:t>
            </a:r>
            <a:r>
              <a:rPr lang="en-US" altLang="zh-CN" sz="2400">
                <a:latin typeface="华文仿宋" panose="02010600040101010101" charset="-122"/>
                <a:ea typeface="华文仿宋" panose="02010600040101010101" charset="-122"/>
                <a:cs typeface="华文仿宋" panose="02010600040101010101" charset="-122"/>
              </a:rPr>
              <a:t>L-&gt;w,  M-&gt;q,  T-&gt;j .</a:t>
            </a:r>
            <a:endParaRPr lang="en-US" altLang="zh-CN" sz="2400">
              <a:latin typeface="华文仿宋" panose="02010600040101010101" charset="-122"/>
              <a:ea typeface="华文仿宋" panose="02010600040101010101" charset="-122"/>
              <a:cs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
            <a:ext cx="1886416" cy="981074"/>
          </a:xfrm>
          <a:custGeom>
            <a:avLst/>
            <a:gdLst>
              <a:gd name="connsiteX0" fmla="*/ 0 w 2609850"/>
              <a:gd name="connsiteY0" fmla="*/ 0 h 1357313"/>
              <a:gd name="connsiteX1" fmla="*/ 2609850 w 2609850"/>
              <a:gd name="connsiteY1" fmla="*/ 0 h 1357313"/>
              <a:gd name="connsiteX2" fmla="*/ 447675 w 2609850"/>
              <a:gd name="connsiteY2" fmla="*/ 1357313 h 1357313"/>
              <a:gd name="connsiteX3" fmla="*/ 11922 w 2609850"/>
              <a:gd name="connsiteY3" fmla="*/ 1329737 h 1357313"/>
              <a:gd name="connsiteX4" fmla="*/ 0 w 2609850"/>
              <a:gd name="connsiteY4" fmla="*/ 1327813 h 135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50" h="1357313">
                <a:moveTo>
                  <a:pt x="0" y="0"/>
                </a:moveTo>
                <a:lnTo>
                  <a:pt x="2609850" y="0"/>
                </a:lnTo>
                <a:cubicBezTo>
                  <a:pt x="2609850" y="749623"/>
                  <a:pt x="1641811" y="1357313"/>
                  <a:pt x="447675" y="1357313"/>
                </a:cubicBezTo>
                <a:cubicBezTo>
                  <a:pt x="298408" y="1357313"/>
                  <a:pt x="152674" y="1347818"/>
                  <a:pt x="11922" y="1329737"/>
                </a:cubicBezTo>
                <a:lnTo>
                  <a:pt x="0" y="1327813"/>
                </a:lnTo>
                <a:close/>
              </a:path>
            </a:pathLst>
          </a:cu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9525000" y="5506418"/>
            <a:ext cx="2667001" cy="1351582"/>
          </a:xfrm>
          <a:custGeom>
            <a:avLst/>
            <a:gdLst>
              <a:gd name="connsiteX0" fmla="*/ 2162175 w 2809875"/>
              <a:gd name="connsiteY0" fmla="*/ 0 h 1423988"/>
              <a:gd name="connsiteX1" fmla="*/ 2805140 w 2809875"/>
              <a:gd name="connsiteY1" fmla="*/ 61022 h 1423988"/>
              <a:gd name="connsiteX2" fmla="*/ 2809875 w 2809875"/>
              <a:gd name="connsiteY2" fmla="*/ 62110 h 1423988"/>
              <a:gd name="connsiteX3" fmla="*/ 2809875 w 2809875"/>
              <a:gd name="connsiteY3" fmla="*/ 1423988 h 1423988"/>
              <a:gd name="connsiteX4" fmla="*/ 5363 w 2809875"/>
              <a:gd name="connsiteY4" fmla="*/ 1423988 h 1423988"/>
              <a:gd name="connsiteX5" fmla="*/ 0 w 2809875"/>
              <a:gd name="connsiteY5" fmla="*/ 1357313 h 1423988"/>
              <a:gd name="connsiteX6" fmla="*/ 2162175 w 2809875"/>
              <a:gd name="connsiteY6" fmla="*/ 0 h 14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5" h="1423988">
                <a:moveTo>
                  <a:pt x="2162175" y="0"/>
                </a:moveTo>
                <a:cubicBezTo>
                  <a:pt x="2386075" y="0"/>
                  <a:pt x="2602027" y="21364"/>
                  <a:pt x="2805140" y="61022"/>
                </a:cubicBezTo>
                <a:lnTo>
                  <a:pt x="2809875" y="62110"/>
                </a:lnTo>
                <a:lnTo>
                  <a:pt x="2809875" y="1423988"/>
                </a:lnTo>
                <a:lnTo>
                  <a:pt x="5363" y="1423988"/>
                </a:lnTo>
                <a:lnTo>
                  <a:pt x="0" y="1357313"/>
                </a:lnTo>
                <a:cubicBezTo>
                  <a:pt x="0" y="607690"/>
                  <a:pt x="968039" y="0"/>
                  <a:pt x="2162175" y="0"/>
                </a:cubicBezTo>
                <a:close/>
              </a:path>
            </a:pathLst>
          </a:cu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389250" y="359570"/>
            <a:ext cx="497166" cy="497166"/>
          </a:xfrm>
          <a:prstGeom prst="ellipse">
            <a:avLst/>
          </a:prstGeom>
          <a:gradFill>
            <a:gsLst>
              <a:gs pos="100000">
                <a:schemeClr val="accent1">
                  <a:lumMod val="5000"/>
                  <a:lumOff val="95000"/>
                </a:schemeClr>
              </a:gs>
              <a:gs pos="0">
                <a:srgbClr val="80E6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739313" y="5651897"/>
            <a:ext cx="685800" cy="685800"/>
          </a:xfrm>
          <a:prstGeom prst="ellipse">
            <a:avLst/>
          </a:prstGeom>
          <a:gradFill>
            <a:gsLst>
              <a:gs pos="0">
                <a:schemeClr val="accent1">
                  <a:lumMod val="5000"/>
                  <a:lumOff val="95000"/>
                </a:schemeClr>
              </a:gs>
              <a:gs pos="100000">
                <a:srgbClr val="F38EB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9805" y="747395"/>
            <a:ext cx="3347085" cy="645160"/>
          </a:xfrm>
          <a:prstGeom prst="rect">
            <a:avLst/>
          </a:prstGeom>
          <a:noFill/>
        </p:spPr>
        <p:txBody>
          <a:bodyPr wrap="square" rtlCol="0">
            <a:spAutoFit/>
          </a:bodyPr>
          <a:p>
            <a:r>
              <a:rPr lang="en-US" altLang="zh-CN" sz="3600">
                <a:latin typeface="报隶-简" panose="02010600040101010101" charset="-122"/>
                <a:ea typeface="报隶-简" panose="02010600040101010101" charset="-122"/>
                <a:cs typeface="报隶-简" panose="02010600040101010101" charset="-122"/>
              </a:rPr>
              <a:t>3.</a:t>
            </a:r>
            <a:r>
              <a:rPr lang="zh-CN" altLang="en-US" sz="3600">
                <a:latin typeface="报隶-简" panose="02010600040101010101" charset="-122"/>
                <a:ea typeface="报隶-简" panose="02010600040101010101" charset="-122"/>
                <a:cs typeface="报隶-简" panose="02010600040101010101" charset="-122"/>
              </a:rPr>
              <a:t>猜完了</a:t>
            </a:r>
            <a:endParaRPr lang="zh-CN" altLang="en-US" sz="3600">
              <a:latin typeface="报隶-简" panose="02010600040101010101" charset="-122"/>
              <a:ea typeface="报隶-简" panose="02010600040101010101" charset="-122"/>
              <a:cs typeface="报隶-简" panose="02010600040101010101" charset="-122"/>
            </a:endParaRPr>
          </a:p>
        </p:txBody>
      </p:sp>
      <p:pic>
        <p:nvPicPr>
          <p:cNvPr id="3" name="图片 2" descr="792A38F13C3822DA859983A4E6BF08EE"/>
          <p:cNvPicPr>
            <a:picLocks noChangeAspect="1"/>
          </p:cNvPicPr>
          <p:nvPr/>
        </p:nvPicPr>
        <p:blipFill>
          <a:blip r:embed="rId1"/>
          <a:stretch>
            <a:fillRect/>
          </a:stretch>
        </p:blipFill>
        <p:spPr>
          <a:xfrm>
            <a:off x="3945890" y="1532255"/>
            <a:ext cx="5579110" cy="4634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cstate="screen"/>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cstate="screen"/>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Words>
  <Application>WPS 文字</Application>
  <PresentationFormat>宽屏</PresentationFormat>
  <Paragraphs>49</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10</vt:i4>
      </vt:variant>
    </vt:vector>
  </HeadingPairs>
  <TitlesOfParts>
    <vt:vector size="32" baseType="lpstr">
      <vt:lpstr>Arial</vt:lpstr>
      <vt:lpstr>方正书宋_GBK</vt:lpstr>
      <vt:lpstr>Wingdings</vt:lpstr>
      <vt:lpstr>魏碑-简</vt:lpstr>
      <vt:lpstr>黑体</vt:lpstr>
      <vt:lpstr>汉仪中黑KW</vt:lpstr>
      <vt:lpstr>报隶-简</vt:lpstr>
      <vt:lpstr>华文仿宋</vt:lpstr>
      <vt:lpstr>汉仪海纹体简</vt:lpstr>
      <vt:lpstr>苹方-简</vt:lpstr>
      <vt:lpstr>微软雅黑</vt:lpstr>
      <vt:lpstr>等线</vt:lpstr>
      <vt:lpstr>汉仪中等线KW</vt:lpstr>
      <vt:lpstr>汉仪旗黑</vt:lpstr>
      <vt:lpstr>宋体</vt:lpstr>
      <vt:lpstr>Arial Unicode MS</vt:lpstr>
      <vt:lpstr>Calibri</vt:lpstr>
      <vt:lpstr>Helvetica Neue</vt:lpstr>
      <vt:lpstr>汉仪书宋二KW</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macbook</cp:lastModifiedBy>
  <cp:revision>3</cp:revision>
  <dcterms:created xsi:type="dcterms:W3CDTF">2021-10-21T08:47:05Z</dcterms:created>
  <dcterms:modified xsi:type="dcterms:W3CDTF">2021-10-21T08:47:05Z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