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963" r:id="rId1"/>
  </p:sldMasterIdLst>
  <p:notesMasterIdLst>
    <p:notesMasterId r:id="rId11"/>
  </p:notesMasterIdLst>
  <p:handoutMasterIdLst>
    <p:handoutMasterId r:id="rId12"/>
  </p:handoutMasterIdLst>
  <p:sldIdLst>
    <p:sldId id="473" r:id="rId2"/>
    <p:sldId id="481" r:id="rId3"/>
    <p:sldId id="483" r:id="rId4"/>
    <p:sldId id="484" r:id="rId5"/>
    <p:sldId id="487" r:id="rId6"/>
    <p:sldId id="486" r:id="rId7"/>
    <p:sldId id="488" r:id="rId8"/>
    <p:sldId id="479" r:id="rId9"/>
    <p:sldId id="482" r:id="rId10"/>
  </p:sldIdLst>
  <p:sldSz cx="9144000" cy="6858000" type="screen4x3"/>
  <p:notesSz cx="7102475" cy="93884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47" userDrawn="1">
          <p15:clr>
            <a:srgbClr val="A4A3A4"/>
          </p15:clr>
        </p15:guide>
        <p15:guide id="2" pos="5510" userDrawn="1">
          <p15:clr>
            <a:srgbClr val="A4A3A4"/>
          </p15:clr>
        </p15:guide>
        <p15:guide id="3" orient="horz" pos="244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3B39"/>
    <a:srgbClr val="63C148"/>
    <a:srgbClr val="326B23"/>
    <a:srgbClr val="1A3612"/>
    <a:srgbClr val="040903"/>
    <a:srgbClr val="FFFFFF"/>
    <a:srgbClr val="61BC46"/>
    <a:srgbClr val="FBFBFB"/>
    <a:srgbClr val="62BF4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80" autoAdjust="0"/>
    <p:restoredTop sz="94384" autoAdjust="0"/>
  </p:normalViewPr>
  <p:slideViewPr>
    <p:cSldViewPr snapToGrid="0">
      <p:cViewPr>
        <p:scale>
          <a:sx n="100" d="100"/>
          <a:sy n="100" d="100"/>
        </p:scale>
        <p:origin x="-558" y="-72"/>
      </p:cViewPr>
      <p:guideLst>
        <p:guide orient="horz" pos="2147"/>
        <p:guide orient="horz" pos="2448"/>
        <p:guide pos="55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034" y="78"/>
      </p:cViewPr>
      <p:guideLst/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383" cy="471348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485" y="0"/>
            <a:ext cx="3078383" cy="471348"/>
          </a:xfrm>
          <a:prstGeom prst="rect">
            <a:avLst/>
          </a:prstGeom>
        </p:spPr>
        <p:txBody>
          <a:bodyPr vert="horz" lIns="92464" tIns="46232" rIns="92464" bIns="46232" rtlCol="0"/>
          <a:lstStyle>
            <a:lvl1pPr algn="r">
              <a:defRPr sz="1200"/>
            </a:lvl1pPr>
          </a:lstStyle>
          <a:p>
            <a:fld id="{9ACBF4A8-A154-4C5B-B09C-D6B0B535D88C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128"/>
            <a:ext cx="3078383" cy="471348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485" y="8917128"/>
            <a:ext cx="3078383" cy="471348"/>
          </a:xfrm>
          <a:prstGeom prst="rect">
            <a:avLst/>
          </a:prstGeom>
        </p:spPr>
        <p:txBody>
          <a:bodyPr vert="horz" lIns="92464" tIns="46232" rIns="92464" bIns="46232" rtlCol="0" anchor="b"/>
          <a:lstStyle>
            <a:lvl1pPr algn="r">
              <a:defRPr sz="1200"/>
            </a:lvl1pPr>
          </a:lstStyle>
          <a:p>
            <a:fld id="{05C2CFE5-141B-48A2-931C-32C8FD2F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82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1" tIns="47111" rIns="94221" bIns="4711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93" y="0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1" tIns="47111" rIns="94221" bIns="4711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1738" y="703263"/>
            <a:ext cx="3303587" cy="247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3415097"/>
            <a:ext cx="5681980" cy="5269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1" tIns="47111" rIns="94221" bIns="471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7422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1" tIns="47111" rIns="94221" bIns="4711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3" y="8917422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1" tIns="47111" rIns="94221" bIns="4711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F247353-2B91-46F5-AD0D-41DC1BEE6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55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1738" y="703263"/>
            <a:ext cx="3303587" cy="2478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247353-2B91-46F5-AD0D-41DC1BEE635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4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2679697"/>
            <a:ext cx="9144000" cy="1577113"/>
          </a:xfrm>
          <a:prstGeom prst="rect">
            <a:avLst/>
          </a:prstGeom>
          <a:solidFill>
            <a:srgbClr val="61BC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4256810"/>
            <a:ext cx="9144001" cy="865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9535" y="3188450"/>
            <a:ext cx="7772400" cy="590900"/>
          </a:xfrm>
        </p:spPr>
        <p:txBody>
          <a:bodyPr>
            <a:normAutofit/>
          </a:bodyPr>
          <a:lstStyle>
            <a:lvl1pPr algn="r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Presentation Title Line 1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4804" y="6007865"/>
            <a:ext cx="3997704" cy="37061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Presented To: Name Optional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" y="581025"/>
            <a:ext cx="3113988" cy="1533525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324405" y="581025"/>
            <a:ext cx="1886342" cy="134204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Client Logo Optional </a:t>
            </a:r>
            <a:br>
              <a:rPr lang="en-US" dirty="0" smtClean="0"/>
            </a:br>
            <a:r>
              <a:rPr lang="en-US" dirty="0" smtClean="0"/>
              <a:t>Click Here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07091" y="6013263"/>
            <a:ext cx="3784142" cy="56515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00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897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897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05" y="124416"/>
            <a:ext cx="7253926" cy="470797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2575" indent="-282575">
              <a:buSzPct val="92000"/>
              <a:buFontTx/>
              <a:buBlip>
                <a:blip r:embed="rId2"/>
              </a:buBlip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77000"/>
            <a:ext cx="9144000" cy="396010"/>
          </a:xfrm>
          <a:prstGeom prst="rect">
            <a:avLst/>
          </a:prstGeom>
          <a:solidFill>
            <a:srgbClr val="61BC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400800"/>
            <a:ext cx="9144001" cy="865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745435"/>
            <a:ext cx="9144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315"/>
          <a:stretch/>
        </p:blipFill>
        <p:spPr>
          <a:xfrm>
            <a:off x="7929987" y="144200"/>
            <a:ext cx="1144256" cy="42085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6034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sdgc.com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6034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6034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5581F3-928B-EB4F-A106-5AD7C7D744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2679697"/>
            <a:ext cx="9144000" cy="1577113"/>
          </a:xfrm>
          <a:prstGeom prst="rect">
            <a:avLst/>
          </a:prstGeom>
          <a:solidFill>
            <a:srgbClr val="61BC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256810"/>
            <a:ext cx="9144001" cy="865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256790" y="5920513"/>
            <a:ext cx="460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+mn-lt"/>
              </a:rPr>
              <a:t>www.sdgc.com</a:t>
            </a:r>
            <a:endParaRPr lang="en-US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89533" y="3166692"/>
            <a:ext cx="7772400" cy="527706"/>
          </a:xfrm>
        </p:spPr>
        <p:txBody>
          <a:bodyPr anchor="t">
            <a:normAutofit/>
          </a:bodyPr>
          <a:lstStyle>
            <a:lvl1pPr algn="r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7" y="4905812"/>
            <a:ext cx="1568989" cy="156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2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2679697"/>
            <a:ext cx="9144000" cy="1577113"/>
          </a:xfrm>
          <a:prstGeom prst="rect">
            <a:avLst/>
          </a:prstGeom>
          <a:solidFill>
            <a:srgbClr val="61BC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256810"/>
            <a:ext cx="9144001" cy="865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8" y="4905812"/>
            <a:ext cx="1536886" cy="1568989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4229" y="5026060"/>
            <a:ext cx="3997704" cy="132619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Contact Info.</a:t>
            </a:r>
            <a:br>
              <a:rPr lang="en-US" dirty="0" smtClean="0"/>
            </a:br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email</a:t>
            </a:r>
            <a:br>
              <a:rPr lang="en-US" dirty="0" smtClean="0"/>
            </a:br>
            <a:r>
              <a:rPr lang="en-US" dirty="0" smtClean="0"/>
              <a:t>tel.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918848" y="3175866"/>
            <a:ext cx="1957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Next Steps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38101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3581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3192"/>
            <a:ext cx="4038600" cy="4862971"/>
          </a:xfrm>
        </p:spPr>
        <p:txBody>
          <a:bodyPr>
            <a:normAutofit/>
          </a:bodyPr>
          <a:lstStyle>
            <a:lvl1pPr marL="342900" indent="-342900">
              <a:buFontTx/>
              <a:buBlip>
                <a:blip r:embed="rId2"/>
              </a:buBlip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82575" lvl="0" indent="-282575" algn="l" defTabSz="457200" rtl="0" eaLnBrk="1" latinLnBrk="0" hangingPunct="1">
              <a:spcBef>
                <a:spcPct val="20000"/>
              </a:spcBef>
              <a:buSzPct val="92000"/>
              <a:buFontTx/>
              <a:buBlip>
                <a:blip r:embed="rId3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3192"/>
            <a:ext cx="4038600" cy="4862971"/>
          </a:xfrm>
        </p:spPr>
        <p:txBody>
          <a:bodyPr>
            <a:normAutofit/>
          </a:bodyPr>
          <a:lstStyle>
            <a:lvl1pPr marL="342900" indent="-342900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82575" lvl="0" indent="-282575" algn="l" defTabSz="457200" rtl="0" eaLnBrk="1" latinLnBrk="0" hangingPunct="1">
              <a:spcBef>
                <a:spcPct val="20000"/>
              </a:spcBef>
              <a:buSzPct val="92000"/>
              <a:buFontTx/>
              <a:buBlip>
                <a:blip r:embed="rId3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745435"/>
            <a:ext cx="9144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DG_logo_master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523" y="125597"/>
            <a:ext cx="1321477" cy="46843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3505" y="124416"/>
            <a:ext cx="8229600" cy="470797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" y="6477000"/>
            <a:ext cx="9144000" cy="396010"/>
          </a:xfrm>
          <a:prstGeom prst="rect">
            <a:avLst/>
          </a:prstGeom>
          <a:solidFill>
            <a:srgbClr val="61BC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400800"/>
            <a:ext cx="9144001" cy="865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6034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sdgc.com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6034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6034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5581F3-928B-EB4F-A106-5AD7C7D744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1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0" y="745435"/>
            <a:ext cx="9144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DG_logo_mast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523" y="125597"/>
            <a:ext cx="1321477" cy="46843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3505" y="124416"/>
            <a:ext cx="8229600" cy="470797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77000"/>
            <a:ext cx="9144000" cy="396010"/>
          </a:xfrm>
          <a:prstGeom prst="rect">
            <a:avLst/>
          </a:prstGeom>
          <a:solidFill>
            <a:srgbClr val="61BC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400800"/>
            <a:ext cx="9144001" cy="865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6034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sdgc.com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6034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6034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5581F3-928B-EB4F-A106-5AD7C7D744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sdgc.com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81F3-928B-EB4F-A106-5AD7C7D744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315"/>
          <a:stretch/>
        </p:blipFill>
        <p:spPr>
          <a:xfrm>
            <a:off x="7929987" y="144200"/>
            <a:ext cx="1144256" cy="42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8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sdgc.com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81F3-928B-EB4F-A106-5AD7C7D744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79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ner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314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sdgc.com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6A5581F3-928B-EB4F-A106-5AD7C7D7447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725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4" r:id="rId1"/>
    <p:sldLayoutId id="2147484965" r:id="rId2"/>
    <p:sldLayoutId id="2147484966" r:id="rId3"/>
    <p:sldLayoutId id="2147484972" r:id="rId4"/>
    <p:sldLayoutId id="2147484967" r:id="rId5"/>
    <p:sldLayoutId id="2147484969" r:id="rId6"/>
    <p:sldLayoutId id="2147484970" r:id="rId7"/>
    <p:sldLayoutId id="2147484971" r:id="rId8"/>
    <p:sldLayoutId id="2147484973" r:id="rId9"/>
    <p:sldLayoutId id="2147484974" r:id="rId10"/>
    <p:sldLayoutId id="2147484975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pi.datumbox.com/1.0/SentimentAnalysis.js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Created by : </a:t>
            </a:r>
            <a:r>
              <a:rPr lang="en-US" dirty="0" smtClean="0"/>
              <a:t>Pushpendra Kumar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Presented to : GE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706582" y="2867891"/>
            <a:ext cx="9568517" cy="1302327"/>
          </a:xfrm>
        </p:spPr>
        <p:txBody>
          <a:bodyPr>
            <a:noAutofit/>
          </a:bodyPr>
          <a:lstStyle/>
          <a:p>
            <a:r>
              <a:rPr lang="en-US" b="1" dirty="0" smtClean="0"/>
              <a:t>Sentiment Analysis implementation in Drupal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595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Sentiment Analysis - Background</a:t>
            </a:r>
          </a:p>
          <a:p>
            <a:r>
              <a:rPr lang="en-US" dirty="0" smtClean="0"/>
              <a:t>Benefits</a:t>
            </a:r>
          </a:p>
          <a:p>
            <a:r>
              <a:rPr lang="en-US" dirty="0" smtClean="0"/>
              <a:t>System Flow</a:t>
            </a:r>
            <a:endParaRPr lang="en-US" dirty="0"/>
          </a:p>
          <a:p>
            <a:r>
              <a:rPr lang="en-US" dirty="0" smtClean="0"/>
              <a:t>Functional Implementation in Drupal</a:t>
            </a:r>
            <a:endParaRPr lang="en-US" dirty="0"/>
          </a:p>
          <a:p>
            <a:r>
              <a:rPr lang="en-US" dirty="0" smtClean="0"/>
              <a:t>Tools used</a:t>
            </a:r>
          </a:p>
          <a:p>
            <a:r>
              <a:rPr lang="en-US" dirty="0" smtClean="0"/>
              <a:t>Question </a:t>
            </a:r>
            <a:r>
              <a:rPr lang="en-US" dirty="0"/>
              <a:t>&amp; </a:t>
            </a:r>
            <a:r>
              <a:rPr lang="en-US" dirty="0" smtClean="0"/>
              <a:t>Answer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sdgc.com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81F3-928B-EB4F-A106-5AD7C7D744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Sentiment </a:t>
            </a:r>
            <a:r>
              <a:rPr lang="en-US" dirty="0"/>
              <a:t>Analysis - Background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sdgc.com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81F3-928B-EB4F-A106-5AD7C7D7447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Sentiment Analysis is the process of determining whether a piece of writing is positive, negative or neutral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It’s also known as opinion mining, deriving the opinion or attitude of a speaker.  </a:t>
            </a:r>
            <a:r>
              <a:rPr lang="en-US" sz="2000" dirty="0" smtClean="0"/>
              <a:t>People write blog posts, comments, reviews and tweets about all sort of different  topics.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Using this tool, we can track products, brands and contents to determine how they are viewed positively/negatively/neutral on the web. 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281" y="4175438"/>
            <a:ext cx="26193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2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are the benefits of it?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sdgc.com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81F3-928B-EB4F-A106-5AD7C7D7447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It helps business 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Flame detection (bad rants)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Product perception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Reputation enhancement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Marketing intelligence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Product and service benchmarking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It </a:t>
            </a:r>
            <a:r>
              <a:rPr lang="en-US" dirty="0" smtClean="0"/>
              <a:t>helps individuals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Get an opinion on content on global scale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Buy good product/service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43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 flow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sdgc.com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81F3-928B-EB4F-A106-5AD7C7D7447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69705" y="1596982"/>
            <a:ext cx="1918952" cy="643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</a:p>
          <a:p>
            <a:pPr algn="ctr"/>
            <a:r>
              <a:rPr lang="en-US" sz="1600" dirty="0" smtClean="0"/>
              <a:t>(Comment/Review)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3760634" y="1596982"/>
            <a:ext cx="1918952" cy="643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Text saved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6864442" y="1596982"/>
            <a:ext cx="1918952" cy="643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processing at NLP API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631070" y="4340182"/>
            <a:ext cx="1918952" cy="643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Sentiment in Graphs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3721999" y="4340182"/>
            <a:ext cx="1918952" cy="643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Save Response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6825807" y="4340182"/>
            <a:ext cx="1918952" cy="643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Classified Response</a:t>
            </a:r>
            <a:endParaRPr lang="en-US" sz="1600" dirty="0"/>
          </a:p>
        </p:txBody>
      </p:sp>
      <p:cxnSp>
        <p:nvCxnSpPr>
          <p:cNvPr id="35" name="Straight Arrow Connector 34"/>
          <p:cNvCxnSpPr>
            <a:stCxn id="8" idx="3"/>
            <a:endCxn id="17" idx="1"/>
          </p:cNvCxnSpPr>
          <p:nvPr/>
        </p:nvCxnSpPr>
        <p:spPr>
          <a:xfrm>
            <a:off x="2588657" y="1918953"/>
            <a:ext cx="1171977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692465" y="1918953"/>
            <a:ext cx="1171977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1" idx="0"/>
          </p:cNvCxnSpPr>
          <p:nvPr/>
        </p:nvCxnSpPr>
        <p:spPr>
          <a:xfrm>
            <a:off x="7778847" y="2240924"/>
            <a:ext cx="6436" cy="209925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  <a:endCxn id="20" idx="3"/>
          </p:cNvCxnSpPr>
          <p:nvPr/>
        </p:nvCxnSpPr>
        <p:spPr>
          <a:xfrm flipH="1">
            <a:off x="5640951" y="4662153"/>
            <a:ext cx="1184856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9" idx="3"/>
          </p:cNvCxnSpPr>
          <p:nvPr/>
        </p:nvCxnSpPr>
        <p:spPr>
          <a:xfrm flipH="1" flipV="1">
            <a:off x="2550022" y="4662153"/>
            <a:ext cx="1171978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4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Graphical View of Sentiments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sdgc.com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81F3-928B-EB4F-A106-5AD7C7D7447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952500"/>
            <a:ext cx="8934450" cy="4953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43650" y="3843337"/>
            <a:ext cx="2505074" cy="6191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Great app for students, alumni, and teachers. Love the chant audio. Go devils!</a:t>
            </a:r>
          </a:p>
        </p:txBody>
      </p:sp>
      <p:sp>
        <p:nvSpPr>
          <p:cNvPr id="8" name="Rectangle 7"/>
          <p:cNvSpPr/>
          <p:nvPr/>
        </p:nvSpPr>
        <p:spPr>
          <a:xfrm>
            <a:off x="476249" y="4805361"/>
            <a:ext cx="2752726" cy="709613"/>
          </a:xfrm>
          <a:prstGeom prst="rect">
            <a:avLst/>
          </a:prstGeom>
          <a:solidFill>
            <a:srgbClr val="933B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I was not impressed with this ASU APP. While the graphics may look great it quickly deceives the purpose of keeping connected on campus.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2252662"/>
            <a:ext cx="2505074" cy="6191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They need to include all 4 campuses</a:t>
            </a:r>
          </a:p>
        </p:txBody>
      </p:sp>
    </p:spTree>
    <p:extLst>
      <p:ext uri="{BB962C8B-B14F-4D97-AF65-F5344CB8AC3E}">
        <p14:creationId xmlns:p14="http://schemas.microsoft.com/office/powerpoint/2010/main" val="5515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Tools used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sdgc.com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81F3-928B-EB4F-A106-5AD7C7D7447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1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Drupal 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Custom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Highcharts js plugin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Sentiment Analysis API by </a:t>
            </a:r>
            <a:r>
              <a:rPr lang="en-US" sz="2000" dirty="0" err="1" smtClean="0"/>
              <a:t>DatumBox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api.datumbox.com/1.0/SentimentAnalysis.json</a:t>
            </a: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(Using basic free subscription for this demo, it allows 1000 calls per day.)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Other useful NLP APIs by </a:t>
            </a:r>
            <a:r>
              <a:rPr lang="en-US" sz="2000" dirty="0" err="1" smtClean="0"/>
              <a:t>DatumBox</a:t>
            </a: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Topic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Spam Detection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Readability Assessment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Keyword Extraction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434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6" y="1198418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sdgc.com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81F3-928B-EB4F-A106-5AD7C7D744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sdgc.com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81F3-928B-EB4F-A106-5AD7C7D744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8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4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1BC46"/>
      </a:accent1>
      <a:accent2>
        <a:srgbClr val="17AEE2"/>
      </a:accent2>
      <a:accent3>
        <a:srgbClr val="D54D1D"/>
      </a:accent3>
      <a:accent4>
        <a:srgbClr val="FFED00"/>
      </a:accent4>
      <a:accent5>
        <a:srgbClr val="878787"/>
      </a:accent5>
      <a:accent6>
        <a:srgbClr val="F39200"/>
      </a:accent6>
      <a:hlink>
        <a:srgbClr val="FFCA55"/>
      </a:hlink>
      <a:folHlink>
        <a:srgbClr val="AF791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SDG_Corporate_AboutSDG_2014" id="{6A985826-C39C-4C03-A05C-7CB724E58A9F}" vid="{E8E30036-D40C-46A4-97C1-0DA3C50A89E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285</Words>
  <Application>Microsoft Office PowerPoint</Application>
  <PresentationFormat>On-screen Show (4:3)</PresentationFormat>
  <Paragraphs>84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Sentiment Analysis implementation in Drupal</vt:lpstr>
      <vt:lpstr>Agenda</vt:lpstr>
      <vt:lpstr> Sentiment Analysis - Background </vt:lpstr>
      <vt:lpstr> What are the benefits of it? </vt:lpstr>
      <vt:lpstr> System flow </vt:lpstr>
      <vt:lpstr> Graphical View of Sentiments </vt:lpstr>
      <vt:lpstr> Tools used </vt:lpstr>
      <vt:lpstr>Q&amp;A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GEHC IDM Services - SDG</dc:title>
  <dc:subject>GEHC IDM Services - SDG</dc:subject>
  <dc:creator/>
  <cp:lastModifiedBy/>
  <cp:revision>1</cp:revision>
  <dcterms:created xsi:type="dcterms:W3CDTF">2014-01-15T16:00:00Z</dcterms:created>
  <dcterms:modified xsi:type="dcterms:W3CDTF">2016-05-03T14:09:44Z</dcterms:modified>
</cp:coreProperties>
</file>