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963" r:id="rId1"/>
  </p:sldMasterIdLst>
  <p:notesMasterIdLst>
    <p:notesMasterId r:id="rId40"/>
  </p:notesMasterIdLst>
  <p:handoutMasterIdLst>
    <p:handoutMasterId r:id="rId41"/>
  </p:handoutMasterIdLst>
  <p:sldIdLst>
    <p:sldId id="433" r:id="rId2"/>
    <p:sldId id="435" r:id="rId3"/>
    <p:sldId id="437" r:id="rId4"/>
    <p:sldId id="560" r:id="rId5"/>
    <p:sldId id="561" r:id="rId6"/>
    <p:sldId id="562" r:id="rId7"/>
    <p:sldId id="563" r:id="rId8"/>
    <p:sldId id="564" r:id="rId9"/>
    <p:sldId id="565" r:id="rId10"/>
    <p:sldId id="566" r:id="rId11"/>
    <p:sldId id="567" r:id="rId12"/>
    <p:sldId id="558" r:id="rId13"/>
    <p:sldId id="559" r:id="rId14"/>
    <p:sldId id="557" r:id="rId15"/>
    <p:sldId id="488" r:id="rId16"/>
    <p:sldId id="493" r:id="rId17"/>
    <p:sldId id="494" r:id="rId18"/>
    <p:sldId id="505" r:id="rId19"/>
    <p:sldId id="568" r:id="rId20"/>
    <p:sldId id="569" r:id="rId21"/>
    <p:sldId id="570" r:id="rId22"/>
    <p:sldId id="571" r:id="rId23"/>
    <p:sldId id="572" r:id="rId24"/>
    <p:sldId id="573" r:id="rId25"/>
    <p:sldId id="574" r:id="rId26"/>
    <p:sldId id="575" r:id="rId27"/>
    <p:sldId id="576" r:id="rId28"/>
    <p:sldId id="577" r:id="rId29"/>
    <p:sldId id="578" r:id="rId30"/>
    <p:sldId id="579" r:id="rId31"/>
    <p:sldId id="580" r:id="rId32"/>
    <p:sldId id="581" r:id="rId33"/>
    <p:sldId id="582" r:id="rId34"/>
    <p:sldId id="583" r:id="rId35"/>
    <p:sldId id="584" r:id="rId36"/>
    <p:sldId id="585" r:id="rId37"/>
    <p:sldId id="586" r:id="rId38"/>
    <p:sldId id="492" r:id="rId39"/>
  </p:sldIdLst>
  <p:sldSz cx="9144000" cy="6858000" type="screen4x3"/>
  <p:notesSz cx="7102475" cy="93884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47" userDrawn="1">
          <p15:clr>
            <a:srgbClr val="A4A3A4"/>
          </p15:clr>
        </p15:guide>
        <p15:guide id="2" pos="5510" userDrawn="1">
          <p15:clr>
            <a:srgbClr val="A4A3A4"/>
          </p15:clr>
        </p15:guide>
        <p15:guide id="3" orient="horz" pos="244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C148"/>
    <a:srgbClr val="62BF47"/>
    <a:srgbClr val="61BC46"/>
    <a:srgbClr val="326B23"/>
    <a:srgbClr val="1A3612"/>
    <a:srgbClr val="040903"/>
    <a:srgbClr val="FFFFFF"/>
    <a:srgbClr val="FBFBFB"/>
    <a:srgbClr val="F9F9F9"/>
    <a:srgbClr val="6697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0" autoAdjust="0"/>
    <p:restoredTop sz="85790" autoAdjust="0"/>
  </p:normalViewPr>
  <p:slideViewPr>
    <p:cSldViewPr snapToGrid="0">
      <p:cViewPr varScale="1">
        <p:scale>
          <a:sx n="63" d="100"/>
          <a:sy n="63" d="100"/>
        </p:scale>
        <p:origin x="-1626" y="-96"/>
      </p:cViewPr>
      <p:guideLst>
        <p:guide orient="horz" pos="2147"/>
        <p:guide orient="horz" pos="2448"/>
        <p:guide pos="551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5" d="100"/>
          <a:sy n="75" d="100"/>
        </p:scale>
        <p:origin x="20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383" cy="471348"/>
          </a:xfrm>
          <a:prstGeom prst="rect">
            <a:avLst/>
          </a:prstGeom>
        </p:spPr>
        <p:txBody>
          <a:bodyPr vert="horz" lIns="92464" tIns="46232" rIns="92464" bIns="46232" rtlCol="0"/>
          <a:lstStyle>
            <a:lvl1pPr algn="l">
              <a:defRPr sz="1200"/>
            </a:lvl1pPr>
          </a:lstStyle>
          <a:p>
            <a:endParaRPr lang="en-US"/>
          </a:p>
        </p:txBody>
      </p:sp>
      <p:sp>
        <p:nvSpPr>
          <p:cNvPr id="3" name="Date Placeholder 2"/>
          <p:cNvSpPr>
            <a:spLocks noGrp="1"/>
          </p:cNvSpPr>
          <p:nvPr>
            <p:ph type="dt" sz="quarter" idx="1"/>
          </p:nvPr>
        </p:nvSpPr>
        <p:spPr>
          <a:xfrm>
            <a:off x="4022485" y="0"/>
            <a:ext cx="3078383" cy="471348"/>
          </a:xfrm>
          <a:prstGeom prst="rect">
            <a:avLst/>
          </a:prstGeom>
        </p:spPr>
        <p:txBody>
          <a:bodyPr vert="horz" lIns="92464" tIns="46232" rIns="92464" bIns="46232" rtlCol="0"/>
          <a:lstStyle>
            <a:lvl1pPr algn="r">
              <a:defRPr sz="1200"/>
            </a:lvl1pPr>
          </a:lstStyle>
          <a:p>
            <a:fld id="{9ACBF4A8-A154-4C5B-B09C-D6B0B535D88C}" type="datetimeFigureOut">
              <a:rPr lang="en-US" smtClean="0"/>
              <a:t>7/14/2015</a:t>
            </a:fld>
            <a:endParaRPr lang="en-US"/>
          </a:p>
        </p:txBody>
      </p:sp>
      <p:sp>
        <p:nvSpPr>
          <p:cNvPr id="4" name="Footer Placeholder 3"/>
          <p:cNvSpPr>
            <a:spLocks noGrp="1"/>
          </p:cNvSpPr>
          <p:nvPr>
            <p:ph type="ftr" sz="quarter" idx="2"/>
          </p:nvPr>
        </p:nvSpPr>
        <p:spPr>
          <a:xfrm>
            <a:off x="0" y="8917128"/>
            <a:ext cx="3078383" cy="471348"/>
          </a:xfrm>
          <a:prstGeom prst="rect">
            <a:avLst/>
          </a:prstGeom>
        </p:spPr>
        <p:txBody>
          <a:bodyPr vert="horz" lIns="92464" tIns="46232" rIns="92464" bIns="46232" rtlCol="0" anchor="b"/>
          <a:lstStyle>
            <a:lvl1pPr algn="l">
              <a:defRPr sz="1200"/>
            </a:lvl1pPr>
          </a:lstStyle>
          <a:p>
            <a:endParaRPr lang="en-US"/>
          </a:p>
        </p:txBody>
      </p:sp>
      <p:sp>
        <p:nvSpPr>
          <p:cNvPr id="5" name="Slide Number Placeholder 4"/>
          <p:cNvSpPr>
            <a:spLocks noGrp="1"/>
          </p:cNvSpPr>
          <p:nvPr>
            <p:ph type="sldNum" sz="quarter" idx="3"/>
          </p:nvPr>
        </p:nvSpPr>
        <p:spPr>
          <a:xfrm>
            <a:off x="4022485" y="8917128"/>
            <a:ext cx="3078383" cy="471348"/>
          </a:xfrm>
          <a:prstGeom prst="rect">
            <a:avLst/>
          </a:prstGeom>
        </p:spPr>
        <p:txBody>
          <a:bodyPr vert="horz" lIns="92464" tIns="46232" rIns="92464" bIns="46232" rtlCol="0" anchor="b"/>
          <a:lstStyle>
            <a:lvl1pPr algn="r">
              <a:defRPr sz="1200"/>
            </a:lvl1pPr>
          </a:lstStyle>
          <a:p>
            <a:fld id="{05C2CFE5-141B-48A2-931C-32C8FD2F2462}" type="slidenum">
              <a:rPr lang="en-US" smtClean="0"/>
              <a:t>‹#›</a:t>
            </a:fld>
            <a:endParaRPr lang="en-US"/>
          </a:p>
        </p:txBody>
      </p:sp>
    </p:spTree>
    <p:extLst>
      <p:ext uri="{BB962C8B-B14F-4D97-AF65-F5344CB8AC3E}">
        <p14:creationId xmlns:p14="http://schemas.microsoft.com/office/powerpoint/2010/main" val="1884582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4023093"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lgn="r">
              <a:defRPr sz="1200">
                <a:latin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01738" y="703263"/>
            <a:ext cx="3303587" cy="24780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p:cNvSpPr>
            <a:spLocks noGrp="1" noChangeArrowheads="1"/>
          </p:cNvSpPr>
          <p:nvPr>
            <p:ph type="body" sz="quarter" idx="3"/>
          </p:nvPr>
        </p:nvSpPr>
        <p:spPr bwMode="auto">
          <a:xfrm>
            <a:off x="710248" y="3415097"/>
            <a:ext cx="5681980" cy="5269243"/>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3494"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4023093"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lgn="r">
              <a:defRPr sz="1200">
                <a:latin typeface="Arial" charset="0"/>
              </a:defRPr>
            </a:lvl1pPr>
          </a:lstStyle>
          <a:p>
            <a:pPr>
              <a:defRPr/>
            </a:pPr>
            <a:fld id="{DF247353-2B91-46F5-AD0D-41DC1BEE635E}" type="slidenum">
              <a:rPr lang="en-US"/>
              <a:pPr>
                <a:defRPr/>
              </a:pPr>
              <a:t>‹#›</a:t>
            </a:fld>
            <a:endParaRPr lang="en-US"/>
          </a:p>
        </p:txBody>
      </p:sp>
    </p:spTree>
    <p:extLst>
      <p:ext uri="{BB962C8B-B14F-4D97-AF65-F5344CB8AC3E}">
        <p14:creationId xmlns:p14="http://schemas.microsoft.com/office/powerpoint/2010/main" val="1976355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1738" y="703263"/>
            <a:ext cx="3303587" cy="24780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F247353-2B91-46F5-AD0D-41DC1BEE635E}" type="slidenum">
              <a:rPr lang="en-US" smtClean="0"/>
              <a:pPr>
                <a:defRPr/>
              </a:pPr>
              <a:t>1</a:t>
            </a:fld>
            <a:endParaRPr lang="en-US"/>
          </a:p>
        </p:txBody>
      </p:sp>
    </p:spTree>
    <p:extLst>
      <p:ext uri="{BB962C8B-B14F-4D97-AF65-F5344CB8AC3E}">
        <p14:creationId xmlns:p14="http://schemas.microsoft.com/office/powerpoint/2010/main" val="304694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247353-2B91-46F5-AD0D-41DC1BEE635E}" type="slidenum">
              <a:rPr lang="en-US" smtClean="0"/>
              <a:pPr>
                <a:defRPr/>
              </a:pPr>
              <a:t>2</a:t>
            </a:fld>
            <a:endParaRPr lang="en-US"/>
          </a:p>
        </p:txBody>
      </p:sp>
    </p:spTree>
    <p:extLst>
      <p:ext uri="{BB962C8B-B14F-4D97-AF65-F5344CB8AC3E}">
        <p14:creationId xmlns:p14="http://schemas.microsoft.com/office/powerpoint/2010/main" val="739752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ti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1" y="2679697"/>
            <a:ext cx="9144000" cy="1577113"/>
          </a:xfrm>
          <a:prstGeom prst="rect">
            <a:avLst/>
          </a:prstGeom>
          <a:solidFill>
            <a:srgbClr val="61BC4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sp>
        <p:nvSpPr>
          <p:cNvPr id="11" name="Rectangle 10"/>
          <p:cNvSpPr/>
          <p:nvPr userDrawn="1"/>
        </p:nvSpPr>
        <p:spPr>
          <a:xfrm>
            <a:off x="0" y="4256810"/>
            <a:ext cx="9144001" cy="8659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sp>
        <p:nvSpPr>
          <p:cNvPr id="2" name="Title 1"/>
          <p:cNvSpPr>
            <a:spLocks noGrp="1"/>
          </p:cNvSpPr>
          <p:nvPr>
            <p:ph type="ctrTitle" hasCustomPrompt="1"/>
          </p:nvPr>
        </p:nvSpPr>
        <p:spPr>
          <a:xfrm>
            <a:off x="1089535" y="3188450"/>
            <a:ext cx="7772400" cy="590900"/>
          </a:xfrm>
        </p:spPr>
        <p:txBody>
          <a:bodyPr>
            <a:normAutofit/>
          </a:bodyPr>
          <a:lstStyle>
            <a:lvl1pPr algn="r">
              <a:defRPr sz="3200" baseline="0">
                <a:solidFill>
                  <a:schemeClr val="bg1"/>
                </a:solidFill>
              </a:defRPr>
            </a:lvl1pPr>
          </a:lstStyle>
          <a:p>
            <a:r>
              <a:rPr lang="en-US" dirty="0" smtClean="0"/>
              <a:t>Click to add Presentation Title Line 1</a:t>
            </a:r>
            <a:br>
              <a:rPr lang="en-US" dirty="0" smtClean="0"/>
            </a:br>
            <a:r>
              <a:rPr lang="en-US" dirty="0" smtClean="0"/>
              <a:t>Line 2</a:t>
            </a:r>
            <a:endParaRPr lang="en-US" dirty="0"/>
          </a:p>
        </p:txBody>
      </p:sp>
      <p:sp>
        <p:nvSpPr>
          <p:cNvPr id="3" name="Subtitle 2"/>
          <p:cNvSpPr>
            <a:spLocks noGrp="1"/>
          </p:cNvSpPr>
          <p:nvPr>
            <p:ph type="subTitle" idx="1" hasCustomPrompt="1"/>
          </p:nvPr>
        </p:nvSpPr>
        <p:spPr>
          <a:xfrm>
            <a:off x="4854804" y="6007865"/>
            <a:ext cx="3997704" cy="370610"/>
          </a:xfrm>
        </p:spPr>
        <p:txBody>
          <a:bodyPr>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Presented To: Name Optional</a:t>
            </a:r>
            <a:endParaRPr lang="en-US"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 y="581025"/>
            <a:ext cx="3113988" cy="1533525"/>
          </a:xfrm>
          <a:prstGeom prst="rect">
            <a:avLst/>
          </a:prstGeom>
        </p:spPr>
      </p:pic>
      <p:sp>
        <p:nvSpPr>
          <p:cNvPr id="9" name="Picture Placeholder 8"/>
          <p:cNvSpPr>
            <a:spLocks noGrp="1"/>
          </p:cNvSpPr>
          <p:nvPr>
            <p:ph type="pic" sz="quarter" idx="13" hasCustomPrompt="1"/>
          </p:nvPr>
        </p:nvSpPr>
        <p:spPr>
          <a:xfrm>
            <a:off x="6324405" y="581025"/>
            <a:ext cx="1886342" cy="1342043"/>
          </a:xfrm>
        </p:spPr>
        <p:txBody>
          <a:bodyPr anchor="ctr" anchorCtr="0">
            <a:normAutofit/>
          </a:bodyPr>
          <a:lstStyle>
            <a:lvl1pPr marL="0" indent="0" algn="ctr">
              <a:buNone/>
              <a:defRPr sz="1800"/>
            </a:lvl1pPr>
          </a:lstStyle>
          <a:p>
            <a:r>
              <a:rPr lang="en-US" dirty="0" smtClean="0"/>
              <a:t>Client Logo Optional </a:t>
            </a:r>
            <a:br>
              <a:rPr lang="en-US" dirty="0" smtClean="0"/>
            </a:br>
            <a:r>
              <a:rPr lang="en-US" dirty="0" smtClean="0"/>
              <a:t>Click Here</a:t>
            </a:r>
            <a:endParaRPr lang="en-US" dirty="0"/>
          </a:p>
        </p:txBody>
      </p:sp>
      <p:sp>
        <p:nvSpPr>
          <p:cNvPr id="17" name="Text Placeholder 16"/>
          <p:cNvSpPr>
            <a:spLocks noGrp="1"/>
          </p:cNvSpPr>
          <p:nvPr>
            <p:ph type="body" sz="quarter" idx="14" hasCustomPrompt="1"/>
          </p:nvPr>
        </p:nvSpPr>
        <p:spPr>
          <a:xfrm>
            <a:off x="307091" y="6013263"/>
            <a:ext cx="3784142" cy="565150"/>
          </a:xfrm>
        </p:spPr>
        <p:txBody>
          <a:bodyPr>
            <a:normAutofit/>
          </a:bodyPr>
          <a:lstStyle>
            <a:lvl1pPr marL="0" indent="0" algn="l">
              <a:buNone/>
              <a:defRPr sz="1800"/>
            </a:lvl1pPr>
          </a:lstStyle>
          <a:p>
            <a:pPr lvl="0"/>
            <a:r>
              <a:rPr lang="en-US" dirty="0" smtClean="0"/>
              <a:t>Presenter Name</a:t>
            </a:r>
            <a:br>
              <a:rPr lang="en-US" dirty="0" smtClean="0"/>
            </a:br>
            <a:r>
              <a:rPr lang="en-US" dirty="0" smtClean="0"/>
              <a:t>Date</a:t>
            </a:r>
            <a:endParaRPr lang="en-US" dirty="0"/>
          </a:p>
        </p:txBody>
      </p:sp>
    </p:spTree>
    <p:extLst>
      <p:ext uri="{BB962C8B-B14F-4D97-AF65-F5344CB8AC3E}">
        <p14:creationId xmlns:p14="http://schemas.microsoft.com/office/powerpoint/2010/main" val="66300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3505" y="124416"/>
            <a:ext cx="7253926" cy="470797"/>
          </a:xfrm>
        </p:spPr>
        <p:txBody>
          <a:bodyPr>
            <a:normAutofit/>
          </a:bodyPr>
          <a:lstStyle>
            <a:lvl1pPr algn="l">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82575" indent="-282575">
              <a:buSzPct val="92000"/>
              <a:buFontTx/>
              <a:buBlip>
                <a:blip r:embed="rId2"/>
              </a:buBlip>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477000"/>
            <a:ext cx="9144000" cy="396010"/>
          </a:xfrm>
          <a:prstGeom prst="rect">
            <a:avLst/>
          </a:prstGeom>
          <a:solidFill>
            <a:srgbClr val="61BC4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latin typeface="Arial" panose="020B0604020202020204" pitchFamily="34" charset="0"/>
              <a:cs typeface="Arial" panose="020B0604020202020204" pitchFamily="34" charset="0"/>
            </a:endParaRPr>
          </a:p>
        </p:txBody>
      </p:sp>
      <p:sp>
        <p:nvSpPr>
          <p:cNvPr id="8" name="Rectangle 7"/>
          <p:cNvSpPr/>
          <p:nvPr userDrawn="1"/>
        </p:nvSpPr>
        <p:spPr>
          <a:xfrm>
            <a:off x="0" y="6400800"/>
            <a:ext cx="9144001" cy="8659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latin typeface="Arial" panose="020B0604020202020204" pitchFamily="34" charset="0"/>
              <a:cs typeface="Arial" panose="020B0604020202020204" pitchFamily="34" charset="0"/>
            </a:endParaRPr>
          </a:p>
        </p:txBody>
      </p:sp>
      <p:cxnSp>
        <p:nvCxnSpPr>
          <p:cNvPr id="9" name="Straight Connector 8"/>
          <p:cNvCxnSpPr/>
          <p:nvPr userDrawn="1"/>
        </p:nvCxnSpPr>
        <p:spPr>
          <a:xfrm>
            <a:off x="0" y="745435"/>
            <a:ext cx="914400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25315"/>
          <a:stretch/>
        </p:blipFill>
        <p:spPr>
          <a:xfrm>
            <a:off x="7929987" y="144200"/>
            <a:ext cx="1144256" cy="420853"/>
          </a:xfrm>
          <a:prstGeom prst="rect">
            <a:avLst/>
          </a:prstGeom>
        </p:spPr>
      </p:pic>
      <p:sp>
        <p:nvSpPr>
          <p:cNvPr id="4" name="Date Placeholder 3"/>
          <p:cNvSpPr>
            <a:spLocks noGrp="1"/>
          </p:cNvSpPr>
          <p:nvPr>
            <p:ph type="dt" sz="half" idx="10"/>
          </p:nvPr>
        </p:nvSpPr>
        <p:spPr>
          <a:xfrm>
            <a:off x="457200" y="6526034"/>
            <a:ext cx="2133600" cy="365125"/>
          </a:xfrm>
        </p:spPr>
        <p:txBody>
          <a:bodyPr/>
          <a:lstStyle>
            <a:lvl1pPr>
              <a:defRPr>
                <a:solidFill>
                  <a:schemeClr val="bg1"/>
                </a:solidFill>
              </a:defRPr>
            </a:lvl1pPr>
          </a:lstStyle>
          <a:p>
            <a:r>
              <a:rPr lang="en-US" smtClean="0"/>
              <a:t>sdgc.com</a:t>
            </a:r>
            <a:endParaRPr lang="en-US" dirty="0"/>
          </a:p>
        </p:txBody>
      </p:sp>
      <p:sp>
        <p:nvSpPr>
          <p:cNvPr id="5" name="Footer Placeholder 4"/>
          <p:cNvSpPr>
            <a:spLocks noGrp="1"/>
          </p:cNvSpPr>
          <p:nvPr>
            <p:ph type="ftr" sz="quarter" idx="11"/>
          </p:nvPr>
        </p:nvSpPr>
        <p:spPr>
          <a:xfrm>
            <a:off x="3124200" y="6526034"/>
            <a:ext cx="2895600" cy="365125"/>
          </a:xfrm>
        </p:spPr>
        <p:txBody>
          <a:bodyPr/>
          <a:lstStyle>
            <a:lvl1pPr>
              <a:defRPr>
                <a:solidFill>
                  <a:schemeClr val="bg1"/>
                </a:solidFill>
              </a:defRPr>
            </a:lvl1pPr>
          </a:lstStyle>
          <a:p>
            <a:r>
              <a:rPr lang="en-US" smtClean="0"/>
              <a:t>confidential</a:t>
            </a:r>
            <a:endParaRPr lang="en-US" dirty="0"/>
          </a:p>
        </p:txBody>
      </p:sp>
      <p:sp>
        <p:nvSpPr>
          <p:cNvPr id="6" name="Slide Number Placeholder 5"/>
          <p:cNvSpPr>
            <a:spLocks noGrp="1"/>
          </p:cNvSpPr>
          <p:nvPr>
            <p:ph type="sldNum" sz="quarter" idx="12"/>
          </p:nvPr>
        </p:nvSpPr>
        <p:spPr>
          <a:xfrm>
            <a:off x="6553200" y="6526034"/>
            <a:ext cx="2133600" cy="365125"/>
          </a:xfrm>
        </p:spPr>
        <p:txBody>
          <a:bodyPr/>
          <a:lstStyle>
            <a:lvl1pPr>
              <a:defRPr>
                <a:solidFill>
                  <a:schemeClr val="bg1"/>
                </a:solidFill>
              </a:defRPr>
            </a:lvl1pPr>
          </a:lstStyle>
          <a:p>
            <a:fld id="{6A5581F3-928B-EB4F-A106-5AD7C7D74473}" type="slidenum">
              <a:rPr lang="en-US" smtClean="0"/>
              <a:pPr/>
              <a:t>‹#›</a:t>
            </a:fld>
            <a:endParaRPr lang="en-US"/>
          </a:p>
        </p:txBody>
      </p:sp>
    </p:spTree>
    <p:extLst>
      <p:ext uri="{BB962C8B-B14F-4D97-AF65-F5344CB8AC3E}">
        <p14:creationId xmlns:p14="http://schemas.microsoft.com/office/powerpoint/2010/main" val="329837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1" y="2679697"/>
            <a:ext cx="9144000" cy="1577113"/>
          </a:xfrm>
          <a:prstGeom prst="rect">
            <a:avLst/>
          </a:prstGeom>
          <a:solidFill>
            <a:srgbClr val="61BC4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sp>
        <p:nvSpPr>
          <p:cNvPr id="8" name="Rectangle 7"/>
          <p:cNvSpPr/>
          <p:nvPr userDrawn="1"/>
        </p:nvSpPr>
        <p:spPr>
          <a:xfrm>
            <a:off x="0" y="4256810"/>
            <a:ext cx="9144001" cy="8659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sp>
        <p:nvSpPr>
          <p:cNvPr id="9" name="TextBox 8"/>
          <p:cNvSpPr txBox="1"/>
          <p:nvPr userDrawn="1"/>
        </p:nvSpPr>
        <p:spPr>
          <a:xfrm>
            <a:off x="4256790" y="5920513"/>
            <a:ext cx="4605143" cy="369332"/>
          </a:xfrm>
          <a:prstGeom prst="rect">
            <a:avLst/>
          </a:prstGeom>
          <a:noFill/>
        </p:spPr>
        <p:txBody>
          <a:bodyPr wrap="square" rtlCol="0">
            <a:spAutoFit/>
          </a:bodyPr>
          <a:lstStyle/>
          <a:p>
            <a:pPr algn="r" defTabSz="457200" fontAlgn="auto">
              <a:spcBef>
                <a:spcPts val="0"/>
              </a:spcBef>
              <a:spcAft>
                <a:spcPts val="0"/>
              </a:spcAft>
            </a:pPr>
            <a:r>
              <a:rPr lang="en-US" dirty="0" smtClean="0">
                <a:solidFill>
                  <a:prstClr val="black"/>
                </a:solidFill>
                <a:latin typeface="+mn-lt"/>
              </a:rPr>
              <a:t>www.sdgc.com</a:t>
            </a:r>
            <a:endParaRPr lang="en-US" dirty="0">
              <a:solidFill>
                <a:prstClr val="black"/>
              </a:solidFill>
              <a:latin typeface="+mn-lt"/>
            </a:endParaRPr>
          </a:p>
        </p:txBody>
      </p:sp>
      <p:sp>
        <p:nvSpPr>
          <p:cNvPr id="12" name="Title 1"/>
          <p:cNvSpPr>
            <a:spLocks noGrp="1"/>
          </p:cNvSpPr>
          <p:nvPr>
            <p:ph type="title"/>
          </p:nvPr>
        </p:nvSpPr>
        <p:spPr>
          <a:xfrm>
            <a:off x="1089533" y="3166692"/>
            <a:ext cx="7772400" cy="527706"/>
          </a:xfrm>
        </p:spPr>
        <p:txBody>
          <a:bodyPr anchor="t">
            <a:normAutofit/>
          </a:bodyPr>
          <a:lstStyle>
            <a:lvl1pPr algn="r">
              <a:defRPr sz="3200" b="0" cap="none" baseline="0">
                <a:solidFill>
                  <a:schemeClr val="bg1"/>
                </a:solidFill>
              </a:defRPr>
            </a:lvl1pPr>
          </a:lstStyle>
          <a:p>
            <a:r>
              <a:rPr lang="en-US" smtClean="0"/>
              <a:t>Click to edit Master title style</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017" y="4905812"/>
            <a:ext cx="1568989" cy="1568989"/>
          </a:xfrm>
          <a:prstGeom prst="rect">
            <a:avLst/>
          </a:prstGeom>
        </p:spPr>
      </p:pic>
    </p:spTree>
    <p:extLst>
      <p:ext uri="{BB962C8B-B14F-4D97-AF65-F5344CB8AC3E}">
        <p14:creationId xmlns:p14="http://schemas.microsoft.com/office/powerpoint/2010/main" val="960224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1" y="2679697"/>
            <a:ext cx="9144000" cy="1577113"/>
          </a:xfrm>
          <a:prstGeom prst="rect">
            <a:avLst/>
          </a:prstGeom>
          <a:solidFill>
            <a:srgbClr val="61BC4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sp>
        <p:nvSpPr>
          <p:cNvPr id="8" name="Rectangle 7"/>
          <p:cNvSpPr/>
          <p:nvPr userDrawn="1"/>
        </p:nvSpPr>
        <p:spPr>
          <a:xfrm>
            <a:off x="0" y="4256810"/>
            <a:ext cx="9144001" cy="8659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0068" y="4905812"/>
            <a:ext cx="1536886" cy="1568989"/>
          </a:xfrm>
          <a:prstGeom prst="rect">
            <a:avLst/>
          </a:prstGeom>
        </p:spPr>
      </p:pic>
      <p:sp>
        <p:nvSpPr>
          <p:cNvPr id="10" name="Subtitle 2"/>
          <p:cNvSpPr>
            <a:spLocks noGrp="1"/>
          </p:cNvSpPr>
          <p:nvPr>
            <p:ph type="subTitle" idx="1" hasCustomPrompt="1"/>
          </p:nvPr>
        </p:nvSpPr>
        <p:spPr>
          <a:xfrm>
            <a:off x="4864229" y="5026060"/>
            <a:ext cx="3997704" cy="1326190"/>
          </a:xfrm>
        </p:spPr>
        <p:txBody>
          <a:bodyPr>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Contact Info.</a:t>
            </a:r>
            <a:br>
              <a:rPr lang="en-US" dirty="0" smtClean="0"/>
            </a:br>
            <a:r>
              <a:rPr lang="en-US" dirty="0" smtClean="0"/>
              <a:t>Name</a:t>
            </a:r>
            <a:br>
              <a:rPr lang="en-US" dirty="0" smtClean="0"/>
            </a:br>
            <a:r>
              <a:rPr lang="en-US" dirty="0" smtClean="0"/>
              <a:t>email</a:t>
            </a:r>
            <a:br>
              <a:rPr lang="en-US" dirty="0" smtClean="0"/>
            </a:br>
            <a:r>
              <a:rPr lang="en-US" dirty="0" smtClean="0"/>
              <a:t>tel.</a:t>
            </a:r>
            <a:endParaRPr lang="en-US" dirty="0"/>
          </a:p>
        </p:txBody>
      </p:sp>
      <p:sp>
        <p:nvSpPr>
          <p:cNvPr id="3" name="TextBox 2"/>
          <p:cNvSpPr txBox="1"/>
          <p:nvPr userDrawn="1"/>
        </p:nvSpPr>
        <p:spPr>
          <a:xfrm>
            <a:off x="6918848" y="3175866"/>
            <a:ext cx="1957395" cy="584775"/>
          </a:xfrm>
          <a:prstGeom prst="rect">
            <a:avLst/>
          </a:prstGeom>
          <a:noFill/>
        </p:spPr>
        <p:txBody>
          <a:bodyPr wrap="none" rtlCol="0">
            <a:spAutoFit/>
          </a:bodyPr>
          <a:lstStyle/>
          <a:p>
            <a:pPr algn="r"/>
            <a:r>
              <a:rPr lang="en-US" sz="3200" dirty="0" smtClean="0">
                <a:solidFill>
                  <a:schemeClr val="bg1"/>
                </a:solidFill>
                <a:latin typeface="Calibri" panose="020F0502020204030204" pitchFamily="34" charset="0"/>
              </a:rPr>
              <a:t>Next Steps</a:t>
            </a:r>
            <a:endParaRPr lang="en-US" sz="32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323381018"/>
      </p:ext>
    </p:extLst>
  </p:cSld>
  <p:clrMapOvr>
    <a:masterClrMapping/>
  </p:clrMapOvr>
  <p:extLst mod="1">
    <p:ext uri="{DCECCB84-F9BA-43D5-87BE-67443E8EF086}">
      <p15:sldGuideLst xmlns="" xmlns:p15="http://schemas.microsoft.com/office/powerpoint/2012/main">
        <p15:guide id="1" orient="horz" pos="3581"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63192"/>
            <a:ext cx="4038600" cy="4862971"/>
          </a:xfrm>
        </p:spPr>
        <p:txBody>
          <a:bodyPr>
            <a:normAutofit/>
          </a:bodyPr>
          <a:lstStyle>
            <a:lvl1pPr marL="342900" indent="-342900">
              <a:buFontTx/>
              <a:buBlip>
                <a:blip r:embed="rId2"/>
              </a:buBlip>
              <a:defRPr lang="en-US" sz="2000" kern="1200" dirty="0" smtClean="0">
                <a:solidFill>
                  <a:schemeClr val="tx1"/>
                </a:solidFill>
                <a:latin typeface="+mn-lt"/>
                <a:ea typeface="+mn-ea"/>
                <a:cs typeface="+mn-cs"/>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marL="282575" lvl="0" indent="-282575" algn="l" defTabSz="457200" rtl="0" eaLnBrk="1" latinLnBrk="0" hangingPunct="1">
              <a:spcBef>
                <a:spcPct val="20000"/>
              </a:spcBef>
              <a:buSzPct val="92000"/>
              <a:buFontTx/>
              <a:buBlip>
                <a:blip r:embed="rId3"/>
              </a:buBlip>
            </a:pPr>
            <a:r>
              <a:rPr lang="en-US" smtClean="0"/>
              <a:t>Click to edit Master text styles</a:t>
            </a:r>
          </a:p>
          <a:p>
            <a:pPr marL="282575" lvl="1" indent="-282575" algn="l" defTabSz="457200" rtl="0" eaLnBrk="1" latinLnBrk="0" hangingPunct="1">
              <a:spcBef>
                <a:spcPct val="20000"/>
              </a:spcBef>
              <a:buSzPct val="92000"/>
              <a:buFontTx/>
              <a:buBlip>
                <a:blip r:embed="rId3"/>
              </a:buBlip>
            </a:pPr>
            <a:r>
              <a:rPr lang="en-US" smtClean="0"/>
              <a:t>Second level</a:t>
            </a:r>
          </a:p>
          <a:p>
            <a:pPr marL="282575" lvl="2" indent="-282575" algn="l" defTabSz="457200" rtl="0" eaLnBrk="1" latinLnBrk="0" hangingPunct="1">
              <a:spcBef>
                <a:spcPct val="20000"/>
              </a:spcBef>
              <a:buSzPct val="92000"/>
              <a:buFontTx/>
              <a:buBlip>
                <a:blip r:embed="rId3"/>
              </a:buBlip>
            </a:pPr>
            <a:r>
              <a:rPr lang="en-US" smtClean="0"/>
              <a:t>Third level</a:t>
            </a:r>
          </a:p>
          <a:p>
            <a:pPr marL="282575" lvl="3" indent="-282575" algn="l" defTabSz="457200" rtl="0" eaLnBrk="1" latinLnBrk="0" hangingPunct="1">
              <a:spcBef>
                <a:spcPct val="20000"/>
              </a:spcBef>
              <a:buSzPct val="92000"/>
              <a:buFontTx/>
              <a:buBlip>
                <a:blip r:embed="rId3"/>
              </a:buBlip>
            </a:pPr>
            <a:r>
              <a:rPr lang="en-US" smtClean="0"/>
              <a:t>Fourth level</a:t>
            </a:r>
          </a:p>
          <a:p>
            <a:pPr marL="282575" lvl="4" indent="-282575" algn="l" defTabSz="457200" rtl="0" eaLnBrk="1" latinLnBrk="0" hangingPunct="1">
              <a:spcBef>
                <a:spcPct val="20000"/>
              </a:spcBef>
              <a:buSzPct val="92000"/>
              <a:buFontTx/>
              <a:buBlip>
                <a:blip r:embed="rId3"/>
              </a:buBlip>
            </a:pPr>
            <a:r>
              <a:rPr lang="en-US" smtClean="0"/>
              <a:t>Fifth level</a:t>
            </a:r>
            <a:endParaRPr lang="en-US" dirty="0"/>
          </a:p>
        </p:txBody>
      </p:sp>
      <p:sp>
        <p:nvSpPr>
          <p:cNvPr id="4" name="Content Placeholder 3"/>
          <p:cNvSpPr>
            <a:spLocks noGrp="1"/>
          </p:cNvSpPr>
          <p:nvPr>
            <p:ph sz="half" idx="2"/>
          </p:nvPr>
        </p:nvSpPr>
        <p:spPr>
          <a:xfrm>
            <a:off x="4648200" y="1263192"/>
            <a:ext cx="4038600" cy="4862971"/>
          </a:xfrm>
        </p:spPr>
        <p:txBody>
          <a:bodyPr>
            <a:normAutofit/>
          </a:bodyPr>
          <a:lstStyle>
            <a:lvl1pPr marL="342900" indent="-342900">
              <a:defRPr lang="en-US" sz="2000" kern="1200" dirty="0" smtClean="0">
                <a:solidFill>
                  <a:schemeClr val="tx1"/>
                </a:solidFill>
                <a:latin typeface="+mn-lt"/>
                <a:ea typeface="+mn-ea"/>
                <a:cs typeface="+mn-cs"/>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marL="282575" lvl="0" indent="-282575" algn="l" defTabSz="457200" rtl="0" eaLnBrk="1" latinLnBrk="0" hangingPunct="1">
              <a:spcBef>
                <a:spcPct val="20000"/>
              </a:spcBef>
              <a:buSzPct val="92000"/>
              <a:buFontTx/>
              <a:buBlip>
                <a:blip r:embed="rId3"/>
              </a:buBlip>
            </a:pPr>
            <a:r>
              <a:rPr lang="en-US" smtClean="0"/>
              <a:t>Click to edit Master text styles</a:t>
            </a:r>
          </a:p>
          <a:p>
            <a:pPr marL="282575" lvl="1" indent="-282575" algn="l" defTabSz="457200" rtl="0" eaLnBrk="1" latinLnBrk="0" hangingPunct="1">
              <a:spcBef>
                <a:spcPct val="20000"/>
              </a:spcBef>
              <a:buSzPct val="92000"/>
              <a:buFontTx/>
              <a:buBlip>
                <a:blip r:embed="rId3"/>
              </a:buBlip>
            </a:pPr>
            <a:r>
              <a:rPr lang="en-US" smtClean="0"/>
              <a:t>Second level</a:t>
            </a:r>
          </a:p>
          <a:p>
            <a:pPr marL="282575" lvl="2" indent="-282575" algn="l" defTabSz="457200" rtl="0" eaLnBrk="1" latinLnBrk="0" hangingPunct="1">
              <a:spcBef>
                <a:spcPct val="20000"/>
              </a:spcBef>
              <a:buSzPct val="92000"/>
              <a:buFontTx/>
              <a:buBlip>
                <a:blip r:embed="rId3"/>
              </a:buBlip>
            </a:pPr>
            <a:r>
              <a:rPr lang="en-US" smtClean="0"/>
              <a:t>Third level</a:t>
            </a:r>
          </a:p>
          <a:p>
            <a:pPr marL="282575" lvl="3" indent="-282575" algn="l" defTabSz="457200" rtl="0" eaLnBrk="1" latinLnBrk="0" hangingPunct="1">
              <a:spcBef>
                <a:spcPct val="20000"/>
              </a:spcBef>
              <a:buSzPct val="92000"/>
              <a:buFontTx/>
              <a:buBlip>
                <a:blip r:embed="rId3"/>
              </a:buBlip>
            </a:pPr>
            <a:r>
              <a:rPr lang="en-US" smtClean="0"/>
              <a:t>Fourth level</a:t>
            </a:r>
          </a:p>
          <a:p>
            <a:pPr marL="282575" lvl="4" indent="-282575" algn="l" defTabSz="457200" rtl="0" eaLnBrk="1" latinLnBrk="0" hangingPunct="1">
              <a:spcBef>
                <a:spcPct val="20000"/>
              </a:spcBef>
              <a:buSzPct val="92000"/>
              <a:buFontTx/>
              <a:buBlip>
                <a:blip r:embed="rId3"/>
              </a:buBlip>
            </a:pPr>
            <a:r>
              <a:rPr lang="en-US" smtClean="0"/>
              <a:t>Fifth level</a:t>
            </a:r>
            <a:endParaRPr lang="en-US" dirty="0"/>
          </a:p>
        </p:txBody>
      </p:sp>
      <p:cxnSp>
        <p:nvCxnSpPr>
          <p:cNvPr id="8" name="Straight Connector 7"/>
          <p:cNvCxnSpPr/>
          <p:nvPr userDrawn="1"/>
        </p:nvCxnSpPr>
        <p:spPr>
          <a:xfrm>
            <a:off x="0" y="745435"/>
            <a:ext cx="914400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SDG_logo_master.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22523" y="125597"/>
            <a:ext cx="1321477" cy="468436"/>
          </a:xfrm>
          <a:prstGeom prst="rect">
            <a:avLst/>
          </a:prstGeom>
        </p:spPr>
      </p:pic>
      <p:sp>
        <p:nvSpPr>
          <p:cNvPr id="10" name="Title 1"/>
          <p:cNvSpPr>
            <a:spLocks noGrp="1"/>
          </p:cNvSpPr>
          <p:nvPr>
            <p:ph type="title"/>
          </p:nvPr>
        </p:nvSpPr>
        <p:spPr>
          <a:xfrm>
            <a:off x="353505" y="124416"/>
            <a:ext cx="8229600" cy="470797"/>
          </a:xfrm>
        </p:spPr>
        <p:txBody>
          <a:bodyPr>
            <a:normAutofit/>
          </a:bodyPr>
          <a:lstStyle>
            <a:lvl1pPr algn="l">
              <a:defRPr sz="2800"/>
            </a:lvl1pPr>
          </a:lstStyle>
          <a:p>
            <a:r>
              <a:rPr lang="en-US" smtClean="0"/>
              <a:t>Click to edit Master title style</a:t>
            </a:r>
            <a:endParaRPr lang="en-US" dirty="0"/>
          </a:p>
        </p:txBody>
      </p:sp>
      <p:sp>
        <p:nvSpPr>
          <p:cNvPr id="11" name="Rectangle 10"/>
          <p:cNvSpPr/>
          <p:nvPr userDrawn="1"/>
        </p:nvSpPr>
        <p:spPr>
          <a:xfrm>
            <a:off x="1" y="6477000"/>
            <a:ext cx="9144000" cy="396010"/>
          </a:xfrm>
          <a:prstGeom prst="rect">
            <a:avLst/>
          </a:prstGeom>
          <a:solidFill>
            <a:srgbClr val="61BC4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latin typeface="Arial" panose="020B0604020202020204" pitchFamily="34" charset="0"/>
              <a:cs typeface="Arial" panose="020B0604020202020204" pitchFamily="34" charset="0"/>
            </a:endParaRPr>
          </a:p>
        </p:txBody>
      </p:sp>
      <p:sp>
        <p:nvSpPr>
          <p:cNvPr id="12" name="Rectangle 11"/>
          <p:cNvSpPr/>
          <p:nvPr userDrawn="1"/>
        </p:nvSpPr>
        <p:spPr>
          <a:xfrm>
            <a:off x="0" y="6400800"/>
            <a:ext cx="9144001" cy="8659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latin typeface="Arial" panose="020B0604020202020204" pitchFamily="34" charset="0"/>
              <a:cs typeface="Arial" panose="020B0604020202020204" pitchFamily="34" charset="0"/>
            </a:endParaRPr>
          </a:p>
        </p:txBody>
      </p:sp>
      <p:sp>
        <p:nvSpPr>
          <p:cNvPr id="13" name="Date Placeholder 3"/>
          <p:cNvSpPr>
            <a:spLocks noGrp="1"/>
          </p:cNvSpPr>
          <p:nvPr>
            <p:ph type="dt" sz="half" idx="10"/>
          </p:nvPr>
        </p:nvSpPr>
        <p:spPr>
          <a:xfrm>
            <a:off x="457200" y="6526034"/>
            <a:ext cx="2133600" cy="365125"/>
          </a:xfrm>
        </p:spPr>
        <p:txBody>
          <a:bodyPr/>
          <a:lstStyle>
            <a:lvl1pPr>
              <a:defRPr>
                <a:solidFill>
                  <a:schemeClr val="bg1"/>
                </a:solidFill>
              </a:defRPr>
            </a:lvl1pPr>
          </a:lstStyle>
          <a:p>
            <a:r>
              <a:rPr lang="en-US" smtClean="0"/>
              <a:t>sdgc.com</a:t>
            </a:r>
            <a:endParaRPr lang="en-US" dirty="0"/>
          </a:p>
        </p:txBody>
      </p:sp>
      <p:sp>
        <p:nvSpPr>
          <p:cNvPr id="14" name="Footer Placeholder 4"/>
          <p:cNvSpPr>
            <a:spLocks noGrp="1"/>
          </p:cNvSpPr>
          <p:nvPr>
            <p:ph type="ftr" sz="quarter" idx="11"/>
          </p:nvPr>
        </p:nvSpPr>
        <p:spPr>
          <a:xfrm>
            <a:off x="3124200" y="6526034"/>
            <a:ext cx="2895600" cy="365125"/>
          </a:xfrm>
        </p:spPr>
        <p:txBody>
          <a:bodyPr/>
          <a:lstStyle>
            <a:lvl1pPr>
              <a:defRPr>
                <a:solidFill>
                  <a:schemeClr val="bg1"/>
                </a:solidFill>
              </a:defRPr>
            </a:lvl1pPr>
          </a:lstStyle>
          <a:p>
            <a:r>
              <a:rPr lang="en-US" smtClean="0"/>
              <a:t>confidential</a:t>
            </a:r>
            <a:endParaRPr lang="en-US" dirty="0"/>
          </a:p>
        </p:txBody>
      </p:sp>
      <p:sp>
        <p:nvSpPr>
          <p:cNvPr id="15" name="Slide Number Placeholder 5"/>
          <p:cNvSpPr>
            <a:spLocks noGrp="1"/>
          </p:cNvSpPr>
          <p:nvPr>
            <p:ph type="sldNum" sz="quarter" idx="12"/>
          </p:nvPr>
        </p:nvSpPr>
        <p:spPr>
          <a:xfrm>
            <a:off x="6553200" y="6526034"/>
            <a:ext cx="2133600" cy="365125"/>
          </a:xfrm>
        </p:spPr>
        <p:txBody>
          <a:bodyPr/>
          <a:lstStyle>
            <a:lvl1pPr>
              <a:defRPr>
                <a:solidFill>
                  <a:schemeClr val="bg1"/>
                </a:solidFill>
              </a:defRPr>
            </a:lvl1pPr>
          </a:lstStyle>
          <a:p>
            <a:fld id="{6A5581F3-928B-EB4F-A106-5AD7C7D74473}" type="slidenum">
              <a:rPr lang="en-US" smtClean="0"/>
              <a:pPr/>
              <a:t>‹#›</a:t>
            </a:fld>
            <a:endParaRPr lang="en-US"/>
          </a:p>
        </p:txBody>
      </p:sp>
    </p:spTree>
    <p:extLst>
      <p:ext uri="{BB962C8B-B14F-4D97-AF65-F5344CB8AC3E}">
        <p14:creationId xmlns:p14="http://schemas.microsoft.com/office/powerpoint/2010/main" val="370551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p:cNvCxnSpPr/>
          <p:nvPr userDrawn="1"/>
        </p:nvCxnSpPr>
        <p:spPr>
          <a:xfrm>
            <a:off x="0" y="745435"/>
            <a:ext cx="914400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SDG_logo_maste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2523" y="125597"/>
            <a:ext cx="1321477" cy="468436"/>
          </a:xfrm>
          <a:prstGeom prst="rect">
            <a:avLst/>
          </a:prstGeom>
        </p:spPr>
      </p:pic>
      <p:sp>
        <p:nvSpPr>
          <p:cNvPr id="8" name="Title 1"/>
          <p:cNvSpPr>
            <a:spLocks noGrp="1"/>
          </p:cNvSpPr>
          <p:nvPr>
            <p:ph type="title"/>
          </p:nvPr>
        </p:nvSpPr>
        <p:spPr>
          <a:xfrm>
            <a:off x="353505" y="124416"/>
            <a:ext cx="8229600" cy="470797"/>
          </a:xfrm>
        </p:spPr>
        <p:txBody>
          <a:bodyPr>
            <a:normAutofit/>
          </a:bodyPr>
          <a:lstStyle>
            <a:lvl1pPr algn="l">
              <a:defRPr sz="2800"/>
            </a:lvl1pPr>
          </a:lstStyle>
          <a:p>
            <a:r>
              <a:rPr lang="en-US" smtClean="0"/>
              <a:t>Click to edit Master title style</a:t>
            </a:r>
            <a:endParaRPr lang="en-US" dirty="0"/>
          </a:p>
        </p:txBody>
      </p:sp>
      <p:sp>
        <p:nvSpPr>
          <p:cNvPr id="9" name="Rectangle 8"/>
          <p:cNvSpPr/>
          <p:nvPr userDrawn="1"/>
        </p:nvSpPr>
        <p:spPr>
          <a:xfrm>
            <a:off x="1" y="6477000"/>
            <a:ext cx="9144000" cy="396010"/>
          </a:xfrm>
          <a:prstGeom prst="rect">
            <a:avLst/>
          </a:prstGeom>
          <a:solidFill>
            <a:srgbClr val="61BC4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latin typeface="Arial" panose="020B0604020202020204" pitchFamily="34" charset="0"/>
              <a:cs typeface="Arial" panose="020B0604020202020204" pitchFamily="34" charset="0"/>
            </a:endParaRPr>
          </a:p>
        </p:txBody>
      </p:sp>
      <p:sp>
        <p:nvSpPr>
          <p:cNvPr id="10" name="Rectangle 9"/>
          <p:cNvSpPr/>
          <p:nvPr userDrawn="1"/>
        </p:nvSpPr>
        <p:spPr>
          <a:xfrm>
            <a:off x="0" y="6400800"/>
            <a:ext cx="9144001" cy="86590"/>
          </a:xfrm>
          <a:prstGeom prst="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dirty="0">
              <a:solidFill>
                <a:prstClr val="white"/>
              </a:solidFill>
              <a:latin typeface="Arial" panose="020B0604020202020204" pitchFamily="34" charset="0"/>
              <a:cs typeface="Arial" panose="020B0604020202020204" pitchFamily="34" charset="0"/>
            </a:endParaRPr>
          </a:p>
        </p:txBody>
      </p:sp>
      <p:sp>
        <p:nvSpPr>
          <p:cNvPr id="12" name="Date Placeholder 3"/>
          <p:cNvSpPr>
            <a:spLocks noGrp="1"/>
          </p:cNvSpPr>
          <p:nvPr>
            <p:ph type="dt" sz="half" idx="10"/>
          </p:nvPr>
        </p:nvSpPr>
        <p:spPr>
          <a:xfrm>
            <a:off x="457200" y="6526034"/>
            <a:ext cx="2133600" cy="365125"/>
          </a:xfrm>
        </p:spPr>
        <p:txBody>
          <a:bodyPr/>
          <a:lstStyle>
            <a:lvl1pPr>
              <a:defRPr>
                <a:solidFill>
                  <a:schemeClr val="bg1"/>
                </a:solidFill>
              </a:defRPr>
            </a:lvl1pPr>
          </a:lstStyle>
          <a:p>
            <a:r>
              <a:rPr lang="en-US" smtClean="0"/>
              <a:t>sdgc.com</a:t>
            </a:r>
            <a:endParaRPr lang="en-US" dirty="0"/>
          </a:p>
        </p:txBody>
      </p:sp>
      <p:sp>
        <p:nvSpPr>
          <p:cNvPr id="13" name="Footer Placeholder 4"/>
          <p:cNvSpPr>
            <a:spLocks noGrp="1"/>
          </p:cNvSpPr>
          <p:nvPr>
            <p:ph type="ftr" sz="quarter" idx="11"/>
          </p:nvPr>
        </p:nvSpPr>
        <p:spPr>
          <a:xfrm>
            <a:off x="3124200" y="6526034"/>
            <a:ext cx="2895600" cy="365125"/>
          </a:xfrm>
        </p:spPr>
        <p:txBody>
          <a:bodyPr/>
          <a:lstStyle>
            <a:lvl1pPr>
              <a:defRPr>
                <a:solidFill>
                  <a:schemeClr val="bg1"/>
                </a:solidFill>
              </a:defRPr>
            </a:lvl1pPr>
          </a:lstStyle>
          <a:p>
            <a:r>
              <a:rPr lang="en-US" smtClean="0"/>
              <a:t>confidential</a:t>
            </a:r>
            <a:endParaRPr lang="en-US" dirty="0"/>
          </a:p>
        </p:txBody>
      </p:sp>
      <p:sp>
        <p:nvSpPr>
          <p:cNvPr id="14" name="Slide Number Placeholder 5"/>
          <p:cNvSpPr>
            <a:spLocks noGrp="1"/>
          </p:cNvSpPr>
          <p:nvPr>
            <p:ph type="sldNum" sz="quarter" idx="12"/>
          </p:nvPr>
        </p:nvSpPr>
        <p:spPr>
          <a:xfrm>
            <a:off x="6553200" y="6526034"/>
            <a:ext cx="2133600" cy="365125"/>
          </a:xfrm>
        </p:spPr>
        <p:txBody>
          <a:bodyPr/>
          <a:lstStyle>
            <a:lvl1pPr>
              <a:defRPr>
                <a:solidFill>
                  <a:schemeClr val="bg1"/>
                </a:solidFill>
              </a:defRPr>
            </a:lvl1pPr>
          </a:lstStyle>
          <a:p>
            <a:fld id="{6A5581F3-928B-EB4F-A106-5AD7C7D74473}" type="slidenum">
              <a:rPr lang="en-US" smtClean="0"/>
              <a:pPr/>
              <a:t>‹#›</a:t>
            </a:fld>
            <a:endParaRPr lang="en-US"/>
          </a:p>
        </p:txBody>
      </p:sp>
    </p:spTree>
    <p:extLst>
      <p:ext uri="{BB962C8B-B14F-4D97-AF65-F5344CB8AC3E}">
        <p14:creationId xmlns:p14="http://schemas.microsoft.com/office/powerpoint/2010/main" val="27680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sdgc.com</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confidential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5581F3-928B-EB4F-A106-5AD7C7D74473}" type="slidenum">
              <a:rPr lang="en-US" smtClean="0">
                <a:solidFill>
                  <a:prstClr val="black">
                    <a:tint val="75000"/>
                  </a:prstClr>
                </a:solidFill>
              </a:rPr>
              <a:pPr/>
              <a:t>‹#›</a:t>
            </a:fld>
            <a:endParaRPr lang="en-US">
              <a:solidFill>
                <a:prstClr val="black">
                  <a:tint val="75000"/>
                </a:prstClr>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b="25315"/>
          <a:stretch/>
        </p:blipFill>
        <p:spPr>
          <a:xfrm>
            <a:off x="7929987" y="144200"/>
            <a:ext cx="1144256" cy="420853"/>
          </a:xfrm>
          <a:prstGeom prst="rect">
            <a:avLst/>
          </a:prstGeom>
        </p:spPr>
      </p:pic>
    </p:spTree>
    <p:extLst>
      <p:ext uri="{BB962C8B-B14F-4D97-AF65-F5344CB8AC3E}">
        <p14:creationId xmlns:p14="http://schemas.microsoft.com/office/powerpoint/2010/main" val="189808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sdgc.com</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confidential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5581F3-928B-EB4F-A106-5AD7C7D744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79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r>
              <a:rPr lang="en-US" smtClean="0">
                <a:solidFill>
                  <a:prstClr val="black">
                    <a:tint val="75000"/>
                  </a:prstClr>
                </a:solidFill>
                <a:latin typeface="Calibri"/>
              </a:rPr>
              <a:t>sdgc.com</a:t>
            </a:r>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r>
              <a:rPr lang="en-US" smtClean="0">
                <a:solidFill>
                  <a:prstClr val="black">
                    <a:tint val="75000"/>
                  </a:prstClr>
                </a:solidFill>
                <a:latin typeface="Calibri"/>
              </a:rPr>
              <a:t>confidential</a:t>
            </a: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6A5581F3-928B-EB4F-A106-5AD7C7D74473}" type="slidenum">
              <a:rPr lang="en-US" smtClean="0">
                <a:solidFill>
                  <a:prstClr val="black">
                    <a:tint val="75000"/>
                  </a:prstClr>
                </a:solidFill>
                <a:latin typeface="Calibri"/>
              </a:rPr>
              <a:pPr defTabSz="457200"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437255212"/>
      </p:ext>
    </p:extLst>
  </p:cSld>
  <p:clrMap bg1="lt1" tx1="dk1" bg2="lt2" tx2="dk2" accent1="accent1" accent2="accent2" accent3="accent3" accent4="accent4" accent5="accent5" accent6="accent6" hlink="hlink" folHlink="folHlink"/>
  <p:sldLayoutIdLst>
    <p:sldLayoutId id="2147484964" r:id="rId1"/>
    <p:sldLayoutId id="2147484965" r:id="rId2"/>
    <p:sldLayoutId id="2147484966" r:id="rId3"/>
    <p:sldLayoutId id="2147484972" r:id="rId4"/>
    <p:sldLayoutId id="2147484967" r:id="rId5"/>
    <p:sldLayoutId id="2147484969" r:id="rId6"/>
    <p:sldLayoutId id="2147484970" r:id="rId7"/>
    <p:sldLayoutId id="2147484971" r:id="rId8"/>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Madan.singh@sdgc.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5"/>
          <p:cNvSpPr txBox="1">
            <a:spLocks/>
          </p:cNvSpPr>
          <p:nvPr/>
        </p:nvSpPr>
        <p:spPr>
          <a:xfrm>
            <a:off x="1241935" y="3340850"/>
            <a:ext cx="7772400" cy="590900"/>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3200" kern="1200" baseline="0">
                <a:solidFill>
                  <a:schemeClr val="bg1"/>
                </a:solidFill>
                <a:latin typeface="+mj-lt"/>
                <a:ea typeface="+mj-ea"/>
                <a:cs typeface="+mj-cs"/>
              </a:defRPr>
            </a:lvl1pPr>
          </a:lstStyle>
          <a:p>
            <a:r>
              <a:rPr lang="en-US" dirty="0"/>
              <a:t>HTML5/CSS3 </a:t>
            </a:r>
            <a:r>
              <a:rPr lang="en-US" dirty="0" err="1"/>
              <a:t>Bootcamp</a:t>
            </a:r>
            <a:endParaRPr lang="en-US" dirty="0"/>
          </a:p>
        </p:txBody>
      </p:sp>
      <p:sp>
        <p:nvSpPr>
          <p:cNvPr id="5" name="Text Placeholder 28"/>
          <p:cNvSpPr>
            <a:spLocks noGrp="1"/>
          </p:cNvSpPr>
          <p:nvPr>
            <p:ph type="body" sz="quarter" idx="14"/>
          </p:nvPr>
        </p:nvSpPr>
        <p:spPr>
          <a:xfrm>
            <a:off x="307091" y="6013263"/>
            <a:ext cx="4413996" cy="565150"/>
          </a:xfrm>
        </p:spPr>
        <p:txBody>
          <a:bodyPr>
            <a:normAutofit fontScale="92500" lnSpcReduction="20000"/>
          </a:bodyPr>
          <a:lstStyle/>
          <a:p>
            <a:r>
              <a:rPr lang="en-US" dirty="0" smtClean="0"/>
              <a:t>Sumit Kumar Ray</a:t>
            </a:r>
          </a:p>
          <a:p>
            <a:r>
              <a:rPr lang="en-US" dirty="0" smtClean="0"/>
              <a:t>14/07/2015</a:t>
            </a:r>
            <a:endParaRPr lang="en-US" dirty="0"/>
          </a:p>
        </p:txBody>
      </p:sp>
    </p:spTree>
    <p:extLst>
      <p:ext uri="{BB962C8B-B14F-4D97-AF65-F5344CB8AC3E}">
        <p14:creationId xmlns:p14="http://schemas.microsoft.com/office/powerpoint/2010/main" val="402647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92500"/>
          </a:bodyPr>
          <a:lstStyle/>
          <a:p>
            <a:pPr marL="0" indent="0">
              <a:buNone/>
            </a:pPr>
            <a:r>
              <a:rPr lang="en-US" b="1" dirty="0"/>
              <a:t>Target Pseudo-class</a:t>
            </a:r>
          </a:p>
          <a:p>
            <a:pPr marL="0" indent="0">
              <a:buNone/>
            </a:pPr>
            <a:r>
              <a:rPr lang="en-US" dirty="0" err="1">
                <a:solidFill>
                  <a:srgbClr val="FF0000"/>
                </a:solidFill>
              </a:rPr>
              <a:t>section:target</a:t>
            </a:r>
            <a:r>
              <a:rPr lang="en-US" dirty="0">
                <a:solidFill>
                  <a:srgbClr val="FF0000"/>
                </a:solidFill>
              </a:rPr>
              <a:t> </a:t>
            </a:r>
            <a:r>
              <a:rPr lang="en-US" dirty="0" smtClean="0">
                <a:solidFill>
                  <a:srgbClr val="FF0000"/>
                </a:solidFill>
              </a:rPr>
              <a:t>{...}</a:t>
            </a:r>
          </a:p>
          <a:p>
            <a:pPr marL="0" indent="0">
              <a:buNone/>
            </a:pPr>
            <a:r>
              <a:rPr lang="en-US" dirty="0">
                <a:solidFill>
                  <a:srgbClr val="62BF47"/>
                </a:solidFill>
              </a:rPr>
              <a:t>&lt;section id="hello"&gt;...&lt;/section&gt;</a:t>
            </a:r>
            <a:endParaRPr lang="en-US" b="1" dirty="0" smtClean="0">
              <a:solidFill>
                <a:srgbClr val="62BF47"/>
              </a:solidFill>
            </a:endParaRPr>
          </a:p>
          <a:p>
            <a:pPr marL="0" indent="0">
              <a:buNone/>
            </a:pPr>
            <a:r>
              <a:rPr lang="en-US" b="1" dirty="0"/>
              <a:t>Empty </a:t>
            </a:r>
            <a:r>
              <a:rPr lang="en-US" b="1" dirty="0" smtClean="0"/>
              <a:t>Pseudo-class</a:t>
            </a:r>
          </a:p>
          <a:p>
            <a:pPr marL="0" indent="0">
              <a:buNone/>
            </a:pPr>
            <a:r>
              <a:rPr lang="en-US" dirty="0" err="1">
                <a:solidFill>
                  <a:srgbClr val="FF0000"/>
                </a:solidFill>
              </a:rPr>
              <a:t>div:empty</a:t>
            </a:r>
            <a:r>
              <a:rPr lang="en-US" dirty="0">
                <a:solidFill>
                  <a:srgbClr val="FF0000"/>
                </a:solidFill>
              </a:rPr>
              <a:t> </a:t>
            </a:r>
            <a:r>
              <a:rPr lang="en-US" dirty="0" smtClean="0">
                <a:solidFill>
                  <a:srgbClr val="FF0000"/>
                </a:solidFill>
              </a:rPr>
              <a:t>{...}</a:t>
            </a:r>
          </a:p>
          <a:p>
            <a:pPr marL="0" indent="0">
              <a:buNone/>
            </a:pPr>
            <a:r>
              <a:rPr lang="en-US" dirty="0">
                <a:solidFill>
                  <a:srgbClr val="62BF47"/>
                </a:solidFill>
              </a:rPr>
              <a:t>&lt;div&gt;Hello&lt;/div&gt; &lt;div&gt;&lt;!-- Coming soon --&gt;&lt;/div&gt;&lt;!-- This div will be selected --&gt; &lt;div&gt;&lt;/div&gt;&lt;!-- This div will be selected --&gt; &lt;div&gt; &lt;/div&gt; &lt;div&gt;&lt;strong&gt;&lt;/strong&gt;&lt;/div&gt;</a:t>
            </a:r>
          </a:p>
          <a:p>
            <a:pPr marL="0" indent="0">
              <a:buNone/>
            </a:pPr>
            <a:r>
              <a:rPr lang="en-US" b="1" dirty="0"/>
              <a:t>Negation </a:t>
            </a:r>
            <a:r>
              <a:rPr lang="en-US" b="1" dirty="0" smtClean="0"/>
              <a:t>Pseudo-class</a:t>
            </a:r>
            <a:endParaRPr lang="en-US" b="1" dirty="0"/>
          </a:p>
          <a:p>
            <a:pPr marL="0" indent="0">
              <a:buNone/>
            </a:pPr>
            <a:r>
              <a:rPr lang="en-US" dirty="0" err="1">
                <a:solidFill>
                  <a:srgbClr val="FF0000"/>
                </a:solidFill>
              </a:rPr>
              <a:t>div:not</a:t>
            </a:r>
            <a:r>
              <a:rPr lang="en-US" dirty="0">
                <a:solidFill>
                  <a:srgbClr val="FF0000"/>
                </a:solidFill>
              </a:rPr>
              <a:t>(.awesome) {...} :not(div) </a:t>
            </a:r>
            <a:r>
              <a:rPr lang="en-US" dirty="0" smtClean="0">
                <a:solidFill>
                  <a:srgbClr val="FF0000"/>
                </a:solidFill>
              </a:rPr>
              <a:t>{...}</a:t>
            </a:r>
          </a:p>
          <a:p>
            <a:pPr marL="0" indent="0">
              <a:buNone/>
            </a:pPr>
            <a:r>
              <a:rPr lang="en-US" dirty="0">
                <a:solidFill>
                  <a:srgbClr val="62BF47"/>
                </a:solidFill>
              </a:rPr>
              <a:t>&lt;div&gt;This div will be selected&lt;/div&gt; &lt;div class="awesome"&gt;...&lt;/div&gt; &lt;section&gt;This section will be selected&lt;/section&gt; &lt;section class="awesome"&gt;This section will be selected&lt;/section</a:t>
            </a:r>
            <a:r>
              <a:rPr lang="en-US" dirty="0" smtClean="0">
                <a:solidFill>
                  <a:srgbClr val="62BF47"/>
                </a:solidFill>
              </a:rPr>
              <a:t>&gt;</a:t>
            </a:r>
            <a:endParaRPr lang="en-US" b="1" dirty="0">
              <a:solidFill>
                <a:srgbClr val="62BF47"/>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10</a:t>
            </a:fld>
            <a:endParaRPr lang="en-US"/>
          </a:p>
        </p:txBody>
      </p:sp>
    </p:spTree>
    <p:extLst>
      <p:ext uri="{BB962C8B-B14F-4D97-AF65-F5344CB8AC3E}">
        <p14:creationId xmlns:p14="http://schemas.microsoft.com/office/powerpoint/2010/main" val="2013677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85000" lnSpcReduction="10000"/>
          </a:bodyPr>
          <a:lstStyle/>
          <a:p>
            <a:pPr marL="0" indent="0">
              <a:buNone/>
            </a:pPr>
            <a:r>
              <a:rPr lang="en-US" sz="3800" b="1" dirty="0" smtClean="0"/>
              <a:t>Pseudo-elements</a:t>
            </a:r>
            <a:endParaRPr lang="en-US" sz="3800" b="1" dirty="0"/>
          </a:p>
          <a:p>
            <a:pPr marL="0" indent="0">
              <a:buNone/>
            </a:pPr>
            <a:r>
              <a:rPr lang="en-US" dirty="0"/>
              <a:t>Pseudo-elements are dynamic elements that don’t exist in the document tree, and when used within selectors these pseudo-elements allow unique parts of the page to be stylized. One important point to note, only one pseudo-element may be used within a selector at a given time</a:t>
            </a:r>
            <a:r>
              <a:rPr lang="en-US" dirty="0" smtClean="0"/>
              <a:t>.</a:t>
            </a:r>
          </a:p>
          <a:p>
            <a:pPr marL="0" indent="0">
              <a:buNone/>
            </a:pPr>
            <a:r>
              <a:rPr lang="en-US" b="1" dirty="0"/>
              <a:t>Textual </a:t>
            </a:r>
            <a:r>
              <a:rPr lang="en-US" b="1" dirty="0" smtClean="0"/>
              <a:t>Pseudo-elements</a:t>
            </a:r>
            <a:endParaRPr lang="en-US" b="1" dirty="0"/>
          </a:p>
          <a:p>
            <a:pPr marL="0" indent="0">
              <a:buNone/>
            </a:pPr>
            <a:r>
              <a:rPr lang="en-US" dirty="0">
                <a:solidFill>
                  <a:srgbClr val="FF0000"/>
                </a:solidFill>
              </a:rPr>
              <a:t>.</a:t>
            </a:r>
            <a:r>
              <a:rPr lang="en-US" dirty="0" err="1">
                <a:solidFill>
                  <a:srgbClr val="FF0000"/>
                </a:solidFill>
              </a:rPr>
              <a:t>alpha:first-letter</a:t>
            </a:r>
            <a:r>
              <a:rPr lang="en-US" dirty="0">
                <a:solidFill>
                  <a:srgbClr val="FF0000"/>
                </a:solidFill>
              </a:rPr>
              <a:t>, .</a:t>
            </a:r>
            <a:r>
              <a:rPr lang="en-US" dirty="0" err="1">
                <a:solidFill>
                  <a:srgbClr val="FF0000"/>
                </a:solidFill>
              </a:rPr>
              <a:t>bravo:first-line</a:t>
            </a:r>
            <a:r>
              <a:rPr lang="en-US" dirty="0">
                <a:solidFill>
                  <a:srgbClr val="FF0000"/>
                </a:solidFill>
              </a:rPr>
              <a:t> { color: #ff7b29; font-size: 18px; </a:t>
            </a:r>
            <a:r>
              <a:rPr lang="en-US" dirty="0" smtClean="0">
                <a:solidFill>
                  <a:srgbClr val="FF0000"/>
                </a:solidFill>
              </a:rPr>
              <a:t>}</a:t>
            </a:r>
            <a:r>
              <a:rPr lang="en-US" dirty="0">
                <a:solidFill>
                  <a:srgbClr val="FF0000"/>
                </a:solidFill>
              </a:rPr>
              <a:t> </a:t>
            </a:r>
            <a:endParaRPr lang="en-US" dirty="0" smtClean="0">
              <a:solidFill>
                <a:srgbClr val="FF0000"/>
              </a:solidFill>
            </a:endParaRPr>
          </a:p>
          <a:p>
            <a:pPr marL="0" indent="0">
              <a:buNone/>
            </a:pPr>
            <a:r>
              <a:rPr lang="en-US" dirty="0" smtClean="0">
                <a:solidFill>
                  <a:srgbClr val="63C148"/>
                </a:solidFill>
              </a:rPr>
              <a:t>&lt;</a:t>
            </a:r>
            <a:r>
              <a:rPr lang="en-US" dirty="0">
                <a:solidFill>
                  <a:srgbClr val="63C148"/>
                </a:solidFill>
              </a:rPr>
              <a:t>p class="alpha"&gt;</a:t>
            </a:r>
            <a:r>
              <a:rPr lang="en-US" dirty="0" err="1">
                <a:solidFill>
                  <a:srgbClr val="63C148"/>
                </a:solidFill>
              </a:rPr>
              <a:t>Lorem</a:t>
            </a:r>
            <a:r>
              <a:rPr lang="en-US" dirty="0">
                <a:solidFill>
                  <a:srgbClr val="63C148"/>
                </a:solidFill>
              </a:rPr>
              <a:t> </a:t>
            </a:r>
            <a:r>
              <a:rPr lang="en-US" dirty="0" err="1">
                <a:solidFill>
                  <a:srgbClr val="63C148"/>
                </a:solidFill>
              </a:rPr>
              <a:t>ipsum</a:t>
            </a:r>
            <a:r>
              <a:rPr lang="en-US" dirty="0">
                <a:solidFill>
                  <a:srgbClr val="63C148"/>
                </a:solidFill>
              </a:rPr>
              <a:t> dolor...&lt;/p&gt; &lt;p class="bravo"&gt;Integer </a:t>
            </a:r>
            <a:r>
              <a:rPr lang="en-US" dirty="0" err="1">
                <a:solidFill>
                  <a:srgbClr val="63C148"/>
                </a:solidFill>
              </a:rPr>
              <a:t>eget</a:t>
            </a:r>
            <a:r>
              <a:rPr lang="en-US" dirty="0">
                <a:solidFill>
                  <a:srgbClr val="63C148"/>
                </a:solidFill>
              </a:rPr>
              <a:t> </a:t>
            </a:r>
            <a:r>
              <a:rPr lang="en-US" dirty="0" err="1">
                <a:solidFill>
                  <a:srgbClr val="63C148"/>
                </a:solidFill>
              </a:rPr>
              <a:t>enim</a:t>
            </a:r>
            <a:r>
              <a:rPr lang="en-US" dirty="0">
                <a:solidFill>
                  <a:srgbClr val="63C148"/>
                </a:solidFill>
              </a:rPr>
              <a:t>...&lt;/p&gt;</a:t>
            </a:r>
            <a:endParaRPr lang="en-US" b="1" dirty="0">
              <a:solidFill>
                <a:srgbClr val="63C148"/>
              </a:solidFill>
            </a:endParaRPr>
          </a:p>
          <a:p>
            <a:pPr marL="0" indent="0">
              <a:buNone/>
            </a:pPr>
            <a:r>
              <a:rPr lang="en-US" b="1" dirty="0"/>
              <a:t>Generated Content </a:t>
            </a:r>
            <a:r>
              <a:rPr lang="en-US" b="1" dirty="0" smtClean="0"/>
              <a:t>Pseudo-elements</a:t>
            </a:r>
            <a:endParaRPr lang="en-US" b="1" dirty="0"/>
          </a:p>
          <a:p>
            <a:pPr marL="0" indent="0">
              <a:buNone/>
            </a:pPr>
            <a:r>
              <a:rPr lang="en-US" dirty="0">
                <a:solidFill>
                  <a:srgbClr val="FF0000"/>
                </a:solidFill>
              </a:rPr>
              <a:t>a:after { color: #9799a7; content: " (" </a:t>
            </a:r>
            <a:r>
              <a:rPr lang="en-US" dirty="0" err="1">
                <a:solidFill>
                  <a:srgbClr val="FF0000"/>
                </a:solidFill>
              </a:rPr>
              <a:t>attr</a:t>
            </a:r>
            <a:r>
              <a:rPr lang="en-US" dirty="0">
                <a:solidFill>
                  <a:srgbClr val="FF0000"/>
                </a:solidFill>
              </a:rPr>
              <a:t>(</a:t>
            </a:r>
            <a:r>
              <a:rPr lang="en-US" dirty="0" err="1">
                <a:solidFill>
                  <a:srgbClr val="FF0000"/>
                </a:solidFill>
              </a:rPr>
              <a:t>href</a:t>
            </a:r>
            <a:r>
              <a:rPr lang="en-US" dirty="0">
                <a:solidFill>
                  <a:srgbClr val="FF0000"/>
                </a:solidFill>
              </a:rPr>
              <a:t>) ")"; font-size: 11px; }</a:t>
            </a:r>
          </a:p>
          <a:p>
            <a:pPr marL="0" indent="0">
              <a:buNone/>
            </a:pPr>
            <a:r>
              <a:rPr lang="en-US" dirty="0">
                <a:solidFill>
                  <a:srgbClr val="63C148"/>
                </a:solidFill>
              </a:rPr>
              <a:t>&lt;a </a:t>
            </a:r>
            <a:r>
              <a:rPr lang="en-US" dirty="0" err="1">
                <a:solidFill>
                  <a:srgbClr val="63C148"/>
                </a:solidFill>
              </a:rPr>
              <a:t>href</a:t>
            </a:r>
            <a:r>
              <a:rPr lang="en-US" dirty="0">
                <a:solidFill>
                  <a:srgbClr val="63C148"/>
                </a:solidFill>
              </a:rPr>
              <a:t>="http://google.com/"&gt;Search the Web&lt;/a&gt; &lt;a </a:t>
            </a:r>
            <a:r>
              <a:rPr lang="en-US" dirty="0" err="1">
                <a:solidFill>
                  <a:srgbClr val="63C148"/>
                </a:solidFill>
              </a:rPr>
              <a:t>href</a:t>
            </a:r>
            <a:r>
              <a:rPr lang="en-US" dirty="0">
                <a:solidFill>
                  <a:srgbClr val="63C148"/>
                </a:solidFill>
              </a:rPr>
              <a:t>="http://learn.shayhowe.com/"&gt;Learn How to Build Websites&lt;/a</a:t>
            </a:r>
            <a:r>
              <a:rPr lang="en-US" dirty="0" smtClean="0">
                <a:solidFill>
                  <a:srgbClr val="63C148"/>
                </a:solidFill>
              </a:rPr>
              <a:t>&gt;</a:t>
            </a:r>
          </a:p>
          <a:p>
            <a:pPr marL="0" indent="0">
              <a:buNone/>
            </a:pPr>
            <a:r>
              <a:rPr lang="en-US" b="1" dirty="0"/>
              <a:t>Fragment </a:t>
            </a:r>
            <a:r>
              <a:rPr lang="en-US" b="1" dirty="0" smtClean="0"/>
              <a:t>Pseudo-element</a:t>
            </a:r>
            <a:r>
              <a:rPr lang="en-US" dirty="0"/>
              <a:t/>
            </a:r>
            <a:br>
              <a:rPr lang="en-US" dirty="0"/>
            </a:br>
            <a:r>
              <a:rPr lang="en-US" dirty="0">
                <a:solidFill>
                  <a:srgbClr val="FF0000"/>
                </a:solidFill>
              </a:rPr>
              <a:t>::-</a:t>
            </a:r>
            <a:r>
              <a:rPr lang="en-US" dirty="0" err="1">
                <a:solidFill>
                  <a:srgbClr val="FF0000"/>
                </a:solidFill>
              </a:rPr>
              <a:t>moz</a:t>
            </a:r>
            <a:r>
              <a:rPr lang="en-US" dirty="0">
                <a:solidFill>
                  <a:srgbClr val="FF0000"/>
                </a:solidFill>
              </a:rPr>
              <a:t>-selection { background: #ff7b29; } ::selection { background: #ff7b29; </a:t>
            </a:r>
            <a:r>
              <a:rPr lang="en-US" dirty="0" smtClean="0">
                <a:solidFill>
                  <a:srgbClr val="FF0000"/>
                </a:solidFill>
              </a:rPr>
              <a:t>}</a:t>
            </a:r>
            <a:endParaRPr lang="en-US" b="1"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11</a:t>
            </a:fld>
            <a:endParaRPr lang="en-US"/>
          </a:p>
        </p:txBody>
      </p:sp>
    </p:spTree>
    <p:extLst>
      <p:ext uri="{BB962C8B-B14F-4D97-AF65-F5344CB8AC3E}">
        <p14:creationId xmlns:p14="http://schemas.microsoft.com/office/powerpoint/2010/main" val="536617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CSS Box Model</a:t>
            </a:r>
          </a:p>
        </p:txBody>
      </p:sp>
      <p:sp>
        <p:nvSpPr>
          <p:cNvPr id="3" name="Content Placeholder 2"/>
          <p:cNvSpPr>
            <a:spLocks noGrp="1"/>
          </p:cNvSpPr>
          <p:nvPr>
            <p:ph idx="1"/>
          </p:nvPr>
        </p:nvSpPr>
        <p:spPr>
          <a:xfrm>
            <a:off x="304800" y="990600"/>
            <a:ext cx="8382000" cy="5135563"/>
          </a:xfrm>
        </p:spPr>
        <p:txBody>
          <a:bodyPr/>
          <a:lstStyle/>
          <a:p>
            <a:pPr marL="0" indent="0">
              <a:buNone/>
            </a:pPr>
            <a:r>
              <a:rPr lang="en-US" dirty="0"/>
              <a:t>According to the</a:t>
            </a:r>
            <a:r>
              <a:rPr lang="en-US" b="1" dirty="0"/>
              <a:t> box model</a:t>
            </a:r>
            <a:r>
              <a:rPr lang="en-US" dirty="0"/>
              <a:t> concept, every element on a page is a rectangular box and may have width, height, padding, borders, and margins</a:t>
            </a:r>
            <a:r>
              <a:rPr lang="en-US" dirty="0" smtClean="0"/>
              <a:t>.</a:t>
            </a:r>
          </a:p>
          <a:p>
            <a:pPr marL="0" indent="0">
              <a:buNone/>
            </a:pPr>
            <a:r>
              <a:rPr lang="en-US" b="1" dirty="0" smtClean="0"/>
              <a:t>Every element </a:t>
            </a:r>
            <a:r>
              <a:rPr lang="en-US" b="1" dirty="0"/>
              <a:t>on a </a:t>
            </a:r>
            <a:r>
              <a:rPr lang="en-US" b="1" dirty="0" smtClean="0"/>
              <a:t>page </a:t>
            </a:r>
            <a:r>
              <a:rPr lang="en-US" b="1" dirty="0"/>
              <a:t>is a rectangular box</a:t>
            </a:r>
            <a:r>
              <a:rPr lang="en-US" b="1" dirty="0" smtClean="0"/>
              <a:t>.</a:t>
            </a: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12</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2644924"/>
            <a:ext cx="6111240" cy="360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809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CSS Box Model</a:t>
            </a:r>
          </a:p>
        </p:txBody>
      </p:sp>
      <p:sp>
        <p:nvSpPr>
          <p:cNvPr id="3" name="Content Placeholder 2"/>
          <p:cNvSpPr>
            <a:spLocks noGrp="1"/>
          </p:cNvSpPr>
          <p:nvPr>
            <p:ph idx="1"/>
          </p:nvPr>
        </p:nvSpPr>
        <p:spPr>
          <a:xfrm>
            <a:off x="304800" y="990600"/>
            <a:ext cx="8382000" cy="5135563"/>
          </a:xfrm>
        </p:spPr>
        <p:txBody>
          <a:bodyPr/>
          <a:lstStyle/>
          <a:p>
            <a:pPr marL="0" indent="0">
              <a:buNone/>
            </a:pPr>
            <a:r>
              <a:rPr lang="en-US" dirty="0"/>
              <a:t>According to the</a:t>
            </a:r>
            <a:r>
              <a:rPr lang="en-US" b="1" dirty="0"/>
              <a:t> box model</a:t>
            </a:r>
            <a:r>
              <a:rPr lang="en-US" dirty="0"/>
              <a:t> concept, every element on a page is a rectangular box and may have width, height, padding, borders, and margins</a:t>
            </a:r>
            <a:r>
              <a:rPr lang="en-US" dirty="0" smtClean="0"/>
              <a:t>.</a:t>
            </a:r>
          </a:p>
          <a:p>
            <a:pPr marL="0" indent="0">
              <a:buNone/>
            </a:pPr>
            <a:r>
              <a:rPr lang="en-US" b="1" dirty="0" smtClean="0"/>
              <a:t>Every element </a:t>
            </a:r>
            <a:r>
              <a:rPr lang="en-US" b="1" dirty="0"/>
              <a:t>on a </a:t>
            </a:r>
            <a:r>
              <a:rPr lang="en-US" b="1" dirty="0" smtClean="0"/>
              <a:t>page </a:t>
            </a:r>
            <a:r>
              <a:rPr lang="en-US" b="1" dirty="0"/>
              <a:t>is a rectangular box</a:t>
            </a:r>
            <a:r>
              <a:rPr lang="en-US" b="1" dirty="0" smtClean="0"/>
              <a:t>.</a:t>
            </a: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13</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2644924"/>
            <a:ext cx="6111240" cy="360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40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CSS Box Model</a:t>
            </a:r>
          </a:p>
        </p:txBody>
      </p:sp>
      <p:sp>
        <p:nvSpPr>
          <p:cNvPr id="3" name="Content Placeholder 2"/>
          <p:cNvSpPr>
            <a:spLocks noGrp="1"/>
          </p:cNvSpPr>
          <p:nvPr>
            <p:ph idx="1"/>
          </p:nvPr>
        </p:nvSpPr>
        <p:spPr>
          <a:xfrm>
            <a:off x="304800" y="990600"/>
            <a:ext cx="8382000" cy="5135563"/>
          </a:xfrm>
        </p:spPr>
        <p:txBody>
          <a:bodyPr/>
          <a:lstStyle/>
          <a:p>
            <a:pPr marL="0" indent="0">
              <a:buNone/>
            </a:pPr>
            <a:r>
              <a:rPr lang="en-US" dirty="0"/>
              <a:t>According to the</a:t>
            </a:r>
            <a:r>
              <a:rPr lang="en-US" b="1" dirty="0"/>
              <a:t> box model</a:t>
            </a:r>
            <a:r>
              <a:rPr lang="en-US" dirty="0"/>
              <a:t> concept, every element on a page is a rectangular box and may have width, height, padding, borders, and margins</a:t>
            </a:r>
            <a:r>
              <a:rPr lang="en-US" dirty="0" smtClean="0"/>
              <a:t>.</a:t>
            </a:r>
          </a:p>
          <a:p>
            <a:pPr marL="0" indent="0">
              <a:buNone/>
            </a:pPr>
            <a:r>
              <a:rPr lang="en-US" b="1" dirty="0" smtClean="0"/>
              <a:t>Every element </a:t>
            </a:r>
            <a:r>
              <a:rPr lang="en-US" b="1" dirty="0"/>
              <a:t>on a </a:t>
            </a:r>
            <a:r>
              <a:rPr lang="en-US" b="1" dirty="0" smtClean="0"/>
              <a:t>page </a:t>
            </a:r>
            <a:r>
              <a:rPr lang="en-US" b="1" dirty="0"/>
              <a:t>is a rectangular box</a:t>
            </a:r>
            <a:r>
              <a:rPr lang="en-US" b="1" dirty="0" smtClean="0"/>
              <a:t>.</a:t>
            </a: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14</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2644924"/>
            <a:ext cx="6111240" cy="360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606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
            </a:r>
            <a:br>
              <a:rPr lang="en-US" sz="2400" dirty="0"/>
            </a:br>
            <a:r>
              <a:rPr lang="en-US" sz="2400" b="1" dirty="0"/>
              <a:t>Working with the Box </a:t>
            </a:r>
            <a:r>
              <a:rPr lang="en-US" sz="2400" b="1" dirty="0" smtClean="0"/>
              <a:t>Model</a:t>
            </a:r>
            <a:r>
              <a:rPr lang="en-US" sz="2400" dirty="0"/>
              <a:t/>
            </a:r>
            <a:br>
              <a:rPr lang="en-US" sz="2400" dirty="0"/>
            </a:br>
            <a:r>
              <a:rPr lang="en-US" sz="2400" dirty="0" smtClean="0"/>
              <a:t>				</a:t>
            </a:r>
            <a:r>
              <a:rPr lang="en-US" sz="2400" b="1" dirty="0" smtClean="0"/>
              <a:t>	</a:t>
            </a:r>
            <a:r>
              <a:rPr lang="en-US" sz="2400" dirty="0" smtClean="0"/>
              <a:t>	</a:t>
            </a:r>
            <a:endParaRPr lang="en-US" sz="2500" b="1" dirty="0">
              <a:solidFill>
                <a:schemeClr val="accent1">
                  <a:lumMod val="50000"/>
                </a:schemeClr>
              </a:solidFill>
            </a:endParaRPr>
          </a:p>
        </p:txBody>
      </p:sp>
      <p:sp>
        <p:nvSpPr>
          <p:cNvPr id="3" name="Content Placeholder 2"/>
          <p:cNvSpPr>
            <a:spLocks noGrp="1"/>
          </p:cNvSpPr>
          <p:nvPr>
            <p:ph idx="1"/>
          </p:nvPr>
        </p:nvSpPr>
        <p:spPr>
          <a:xfrm>
            <a:off x="457200" y="1005840"/>
            <a:ext cx="8229600" cy="4790543"/>
          </a:xfrm>
        </p:spPr>
        <p:txBody>
          <a:bodyPr/>
          <a:lstStyle/>
          <a:p>
            <a:r>
              <a:rPr lang="en-US" dirty="0"/>
              <a:t>Every element is a rectangular box, and there are several properties that determine the size of that box. The core of the box is defined by the width and height of an element, which may be determined by the display property, by the contents of the element, or by specified width and height properties. padding and then border expand the dimensions of the box outward from the element’s width and height. Lastly, any </a:t>
            </a:r>
            <a:r>
              <a:rPr lang="en-US" dirty="0" smtClean="0"/>
              <a:t>margin we </a:t>
            </a:r>
            <a:r>
              <a:rPr lang="en-US" dirty="0"/>
              <a:t>have specified will follow the border.</a:t>
            </a:r>
          </a:p>
          <a:p>
            <a:r>
              <a:rPr lang="en-US" dirty="0"/>
              <a:t>Each part of the box model corresponds to a CSS property: width, height, padding</a:t>
            </a:r>
            <a:r>
              <a:rPr lang="en-US" dirty="0" smtClean="0"/>
              <a:t>, border</a:t>
            </a:r>
            <a:r>
              <a:rPr lang="en-US" dirty="0"/>
              <a:t>, and margin.</a:t>
            </a:r>
          </a:p>
          <a:p>
            <a:r>
              <a:rPr lang="en-US" dirty="0"/>
              <a:t>Let’s look these properties inside some code:</a:t>
            </a: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15</a:t>
            </a:fld>
            <a:endParaRPr lang="en-US"/>
          </a:p>
        </p:txBody>
      </p:sp>
    </p:spTree>
    <p:extLst>
      <p:ext uri="{BB962C8B-B14F-4D97-AF65-F5344CB8AC3E}">
        <p14:creationId xmlns:p14="http://schemas.microsoft.com/office/powerpoint/2010/main" val="3738688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
            </a:r>
            <a:br>
              <a:rPr lang="en-US" sz="2400" dirty="0"/>
            </a:br>
            <a:r>
              <a:rPr lang="en-US" sz="2400" b="1" dirty="0"/>
              <a:t>Working with the Box Model</a:t>
            </a:r>
            <a:r>
              <a:rPr lang="en-US" sz="2400" dirty="0"/>
              <a:t/>
            </a:r>
            <a:br>
              <a:rPr lang="en-US" sz="2400" dirty="0"/>
            </a:br>
            <a:r>
              <a:rPr lang="en-US" sz="2400" dirty="0"/>
              <a:t>				</a:t>
            </a:r>
            <a:r>
              <a:rPr lang="en-US" sz="2400" b="1" dirty="0"/>
              <a:t>	</a:t>
            </a:r>
            <a:r>
              <a:rPr lang="en-US" sz="2400" dirty="0"/>
              <a:t>	</a:t>
            </a:r>
          </a:p>
        </p:txBody>
      </p:sp>
      <p:sp>
        <p:nvSpPr>
          <p:cNvPr id="3" name="Content Placeholder 2"/>
          <p:cNvSpPr>
            <a:spLocks noGrp="1"/>
          </p:cNvSpPr>
          <p:nvPr>
            <p:ph idx="1"/>
          </p:nvPr>
        </p:nvSpPr>
        <p:spPr>
          <a:xfrm>
            <a:off x="457200" y="960120"/>
            <a:ext cx="8229600" cy="5166043"/>
          </a:xfrm>
        </p:spPr>
        <p:txBody>
          <a:bodyPr>
            <a:normAutofit/>
          </a:bodyPr>
          <a:lstStyle/>
          <a:p>
            <a:pPr marL="0" indent="0" fontAlgn="base">
              <a:buNone/>
            </a:pPr>
            <a:r>
              <a:rPr lang="en-US" dirty="0">
                <a:solidFill>
                  <a:schemeClr val="accent3"/>
                </a:solidFill>
              </a:rPr>
              <a:t>div </a:t>
            </a:r>
            <a:r>
              <a:rPr lang="en-US" dirty="0"/>
              <a:t>{ </a:t>
            </a:r>
            <a:endParaRPr lang="en-US" dirty="0" smtClean="0"/>
          </a:p>
          <a:p>
            <a:pPr marL="0" indent="0" fontAlgn="base">
              <a:buNone/>
            </a:pPr>
            <a:r>
              <a:rPr lang="en-US" dirty="0" smtClean="0">
                <a:solidFill>
                  <a:schemeClr val="tx2">
                    <a:lumMod val="60000"/>
                    <a:lumOff val="40000"/>
                  </a:schemeClr>
                </a:solidFill>
              </a:rPr>
              <a:t>border</a:t>
            </a:r>
            <a:r>
              <a:rPr lang="en-US" dirty="0">
                <a:solidFill>
                  <a:schemeClr val="tx2">
                    <a:lumMod val="60000"/>
                    <a:lumOff val="40000"/>
                  </a:schemeClr>
                </a:solidFill>
              </a:rPr>
              <a:t>: </a:t>
            </a:r>
            <a:r>
              <a:rPr lang="en-US" dirty="0" smtClean="0">
                <a:solidFill>
                  <a:srgbClr val="63C148"/>
                </a:solidFill>
              </a:rPr>
              <a:t>6px</a:t>
            </a:r>
            <a:r>
              <a:rPr lang="en-US" dirty="0" smtClean="0"/>
              <a:t> </a:t>
            </a:r>
            <a:r>
              <a:rPr lang="en-US" dirty="0"/>
              <a:t>solid </a:t>
            </a:r>
            <a:r>
              <a:rPr lang="en-US" dirty="0">
                <a:solidFill>
                  <a:srgbClr val="63C148"/>
                </a:solidFill>
              </a:rPr>
              <a:t>#949599</a:t>
            </a:r>
            <a:r>
              <a:rPr lang="en-US" dirty="0" smtClean="0"/>
              <a:t>;</a:t>
            </a:r>
          </a:p>
          <a:p>
            <a:pPr marL="0" indent="0" fontAlgn="base">
              <a:buNone/>
            </a:pPr>
            <a:r>
              <a:rPr lang="en-US" dirty="0" smtClean="0"/>
              <a:t> </a:t>
            </a:r>
            <a:r>
              <a:rPr lang="en-US" dirty="0">
                <a:solidFill>
                  <a:schemeClr val="tx2">
                    <a:lumMod val="60000"/>
                    <a:lumOff val="40000"/>
                  </a:schemeClr>
                </a:solidFill>
              </a:rPr>
              <a:t>height</a:t>
            </a:r>
            <a:r>
              <a:rPr lang="en-US" dirty="0"/>
              <a:t>: </a:t>
            </a:r>
            <a:r>
              <a:rPr lang="en-US" dirty="0">
                <a:solidFill>
                  <a:srgbClr val="63C148"/>
                </a:solidFill>
              </a:rPr>
              <a:t>100px</a:t>
            </a:r>
            <a:r>
              <a:rPr lang="en-US" dirty="0"/>
              <a:t>; </a:t>
            </a:r>
            <a:endParaRPr lang="en-US" dirty="0" smtClean="0"/>
          </a:p>
          <a:p>
            <a:pPr marL="0" indent="0" fontAlgn="base">
              <a:buNone/>
            </a:pPr>
            <a:r>
              <a:rPr lang="en-US" dirty="0">
                <a:solidFill>
                  <a:schemeClr val="tx2">
                    <a:lumMod val="60000"/>
                    <a:lumOff val="40000"/>
                  </a:schemeClr>
                </a:solidFill>
              </a:rPr>
              <a:t>margin: </a:t>
            </a:r>
            <a:r>
              <a:rPr lang="en-US" dirty="0">
                <a:solidFill>
                  <a:srgbClr val="63C148"/>
                </a:solidFill>
              </a:rPr>
              <a:t>20px</a:t>
            </a:r>
            <a:r>
              <a:rPr lang="en-US" dirty="0"/>
              <a:t>; </a:t>
            </a:r>
            <a:endParaRPr lang="en-US" dirty="0" smtClean="0"/>
          </a:p>
          <a:p>
            <a:pPr marL="0" indent="0" fontAlgn="base">
              <a:buNone/>
            </a:pPr>
            <a:r>
              <a:rPr lang="en-US" dirty="0">
                <a:solidFill>
                  <a:schemeClr val="tx2">
                    <a:lumMod val="60000"/>
                    <a:lumOff val="40000"/>
                  </a:schemeClr>
                </a:solidFill>
              </a:rPr>
              <a:t>padding: </a:t>
            </a:r>
            <a:r>
              <a:rPr lang="en-US" dirty="0">
                <a:solidFill>
                  <a:srgbClr val="63C148"/>
                </a:solidFill>
              </a:rPr>
              <a:t>20px</a:t>
            </a:r>
            <a:r>
              <a:rPr lang="en-US" dirty="0"/>
              <a:t>; </a:t>
            </a:r>
            <a:endParaRPr lang="en-US" dirty="0" smtClean="0"/>
          </a:p>
          <a:p>
            <a:pPr marL="0" indent="0" fontAlgn="base">
              <a:buNone/>
            </a:pPr>
            <a:r>
              <a:rPr lang="en-US" dirty="0">
                <a:solidFill>
                  <a:schemeClr val="tx2">
                    <a:lumMod val="60000"/>
                    <a:lumOff val="40000"/>
                  </a:schemeClr>
                </a:solidFill>
              </a:rPr>
              <a:t>width: </a:t>
            </a:r>
            <a:r>
              <a:rPr lang="en-US" dirty="0">
                <a:solidFill>
                  <a:srgbClr val="63C148"/>
                </a:solidFill>
              </a:rPr>
              <a:t>400px</a:t>
            </a:r>
            <a:r>
              <a:rPr lang="en-US" dirty="0"/>
              <a:t>; </a:t>
            </a:r>
            <a:endParaRPr lang="en-US" dirty="0" smtClean="0"/>
          </a:p>
          <a:p>
            <a:pPr marL="0" indent="0" fontAlgn="base">
              <a:buNone/>
            </a:pPr>
            <a:r>
              <a:rPr lang="en-US" dirty="0" smtClean="0"/>
              <a:t>}</a:t>
            </a:r>
          </a:p>
          <a:p>
            <a:r>
              <a:rPr lang="en-US" dirty="0" smtClean="0"/>
              <a:t>width </a:t>
            </a:r>
            <a:r>
              <a:rPr lang="en-US" dirty="0"/>
              <a:t>+ padding + border = actual visible/rendered width of an element's box</a:t>
            </a:r>
          </a:p>
          <a:p>
            <a:r>
              <a:rPr lang="en-US" dirty="0"/>
              <a:t>height + padding + border = actual visible/rendered height of an element's box</a:t>
            </a:r>
          </a:p>
          <a:p>
            <a:pPr marL="0" indent="0" fontAlgn="base">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16</a:t>
            </a:fld>
            <a:endParaRPr lang="en-US"/>
          </a:p>
        </p:txBody>
      </p:sp>
    </p:spTree>
    <p:extLst>
      <p:ext uri="{BB962C8B-B14F-4D97-AF65-F5344CB8AC3E}">
        <p14:creationId xmlns:p14="http://schemas.microsoft.com/office/powerpoint/2010/main" val="2696196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Box Sizing</a:t>
            </a:r>
          </a:p>
        </p:txBody>
      </p:sp>
      <p:sp>
        <p:nvSpPr>
          <p:cNvPr id="3" name="Content Placeholder 2"/>
          <p:cNvSpPr>
            <a:spLocks noGrp="1"/>
          </p:cNvSpPr>
          <p:nvPr>
            <p:ph idx="1"/>
          </p:nvPr>
        </p:nvSpPr>
        <p:spPr>
          <a:xfrm>
            <a:off x="457200" y="1097280"/>
            <a:ext cx="8229600" cy="5028883"/>
          </a:xfrm>
        </p:spPr>
        <p:txBody>
          <a:bodyPr>
            <a:normAutofit/>
          </a:bodyPr>
          <a:lstStyle/>
          <a:p>
            <a:pPr marL="0" indent="0" fontAlgn="base">
              <a:buNone/>
            </a:pPr>
            <a:r>
              <a:rPr lang="en-US" dirty="0"/>
              <a:t>The box-sizing property can make building CSS layouts easier and a </a:t>
            </a:r>
            <a:r>
              <a:rPr lang="en-US" dirty="0" smtClean="0"/>
              <a:t>lot </a:t>
            </a:r>
            <a:r>
              <a:rPr lang="en-US" dirty="0"/>
              <a:t>more intuitive. It's </a:t>
            </a:r>
            <a:r>
              <a:rPr lang="en-US" dirty="0" smtClean="0"/>
              <a:t>such </a:t>
            </a:r>
            <a:r>
              <a:rPr lang="en-US" dirty="0"/>
              <a:t>a boon for </a:t>
            </a:r>
            <a:r>
              <a:rPr lang="en-US" dirty="0" smtClean="0"/>
              <a:t>developers.</a:t>
            </a:r>
            <a:endParaRPr lang="en-US" dirty="0"/>
          </a:p>
          <a:p>
            <a:pPr marL="0" indent="0" fontAlgn="base">
              <a:buNone/>
            </a:pPr>
            <a:r>
              <a:rPr lang="en-US" dirty="0"/>
              <a:t>padding + border + width = actual rendered width</a:t>
            </a:r>
            <a:br>
              <a:rPr lang="en-US" dirty="0"/>
            </a:br>
            <a:r>
              <a:rPr lang="en-US" dirty="0"/>
              <a:t>padding + border + height = actual rendered </a:t>
            </a:r>
            <a:r>
              <a:rPr lang="en-US" dirty="0" smtClean="0"/>
              <a:t>height</a:t>
            </a:r>
          </a:p>
          <a:p>
            <a:pPr marL="0" indent="0" fontAlgn="base">
              <a:buNone/>
            </a:pPr>
            <a:r>
              <a:rPr lang="en-US" dirty="0">
                <a:solidFill>
                  <a:schemeClr val="accent3"/>
                </a:solidFill>
              </a:rPr>
              <a:t>.sidebar </a:t>
            </a:r>
            <a:r>
              <a:rPr lang="en-US" dirty="0"/>
              <a:t>{ </a:t>
            </a:r>
            <a:r>
              <a:rPr lang="en-US" dirty="0">
                <a:solidFill>
                  <a:schemeClr val="tx2">
                    <a:lumMod val="60000"/>
                    <a:lumOff val="40000"/>
                  </a:schemeClr>
                </a:solidFill>
              </a:rPr>
              <a:t>width:</a:t>
            </a:r>
            <a:r>
              <a:rPr lang="en-US" dirty="0"/>
              <a:t> </a:t>
            </a:r>
            <a:r>
              <a:rPr lang="en-US" dirty="0">
                <a:solidFill>
                  <a:schemeClr val="accent1"/>
                </a:solidFill>
              </a:rPr>
              <a:t>158px</a:t>
            </a:r>
            <a:r>
              <a:rPr lang="en-US" dirty="0"/>
              <a:t>; </a:t>
            </a:r>
            <a:r>
              <a:rPr lang="en-US" dirty="0">
                <a:solidFill>
                  <a:schemeClr val="tx2">
                    <a:lumMod val="60000"/>
                    <a:lumOff val="40000"/>
                  </a:schemeClr>
                </a:solidFill>
              </a:rPr>
              <a:t>padding</a:t>
            </a:r>
            <a:r>
              <a:rPr lang="en-US" dirty="0"/>
              <a:t>: </a:t>
            </a:r>
            <a:r>
              <a:rPr lang="en-US" dirty="0">
                <a:solidFill>
                  <a:schemeClr val="accent1"/>
                </a:solidFill>
              </a:rPr>
              <a:t>20px</a:t>
            </a:r>
            <a:r>
              <a:rPr lang="en-US" dirty="0"/>
              <a:t>; </a:t>
            </a:r>
            <a:r>
              <a:rPr lang="en-US" dirty="0">
                <a:solidFill>
                  <a:schemeClr val="tx2">
                    <a:lumMod val="60000"/>
                    <a:lumOff val="40000"/>
                  </a:schemeClr>
                </a:solidFill>
              </a:rPr>
              <a:t>border</a:t>
            </a:r>
            <a:r>
              <a:rPr lang="en-US" dirty="0"/>
              <a:t>: </a:t>
            </a:r>
            <a:r>
              <a:rPr lang="en-US" dirty="0">
                <a:solidFill>
                  <a:schemeClr val="accent1"/>
                </a:solidFill>
              </a:rPr>
              <a:t>1px</a:t>
            </a:r>
            <a:r>
              <a:rPr lang="en-US" dirty="0"/>
              <a:t> solid </a:t>
            </a:r>
            <a:r>
              <a:rPr lang="en-US" dirty="0">
                <a:solidFill>
                  <a:schemeClr val="accent1"/>
                </a:solidFill>
              </a:rPr>
              <a:t>#DDD</a:t>
            </a:r>
            <a:r>
              <a:rPr lang="en-US" dirty="0"/>
              <a:t>; }</a:t>
            </a:r>
            <a:endParaRPr lang="en-US" dirty="0" smtClean="0"/>
          </a:p>
          <a:p>
            <a:pPr marL="0" indent="0" fontAlgn="base">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990" y="3137975"/>
            <a:ext cx="4682490" cy="306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099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box-sizing: border-box; </a:t>
            </a:r>
            <a:endParaRPr lang="en-US" dirty="0"/>
          </a:p>
        </p:txBody>
      </p:sp>
      <p:sp>
        <p:nvSpPr>
          <p:cNvPr id="3" name="Content Placeholder 2"/>
          <p:cNvSpPr>
            <a:spLocks noGrp="1"/>
          </p:cNvSpPr>
          <p:nvPr>
            <p:ph idx="1"/>
          </p:nvPr>
        </p:nvSpPr>
        <p:spPr>
          <a:xfrm>
            <a:off x="457200" y="1097280"/>
            <a:ext cx="8229600" cy="5028883"/>
          </a:xfrm>
        </p:spPr>
        <p:txBody>
          <a:bodyPr/>
          <a:lstStyle/>
          <a:p>
            <a:pPr marL="0" indent="0">
              <a:buNone/>
            </a:pPr>
            <a:r>
              <a:rPr lang="en-US" sz="1800" dirty="0" smtClean="0"/>
              <a:t>Instead </a:t>
            </a:r>
            <a:r>
              <a:rPr lang="en-US" sz="1800" dirty="0"/>
              <a:t>of calculating width by including padding and border, the box-sizing property in combination with the border-box value uses the width property as the actual rendered width. The </a:t>
            </a:r>
            <a:r>
              <a:rPr lang="en-US" sz="1800" dirty="0" smtClean="0"/>
              <a:t>previous </a:t>
            </a:r>
            <a:r>
              <a:rPr lang="en-US" sz="1800" dirty="0"/>
              <a:t>code could be modified to look something like this</a:t>
            </a:r>
            <a:r>
              <a:rPr lang="en-US" sz="1800" dirty="0" smtClean="0"/>
              <a:t>.</a:t>
            </a:r>
          </a:p>
          <a:p>
            <a:pPr marL="0" indent="0">
              <a:buNone/>
            </a:pPr>
            <a:r>
              <a:rPr lang="en-US" dirty="0"/>
              <a:t>.</a:t>
            </a:r>
            <a:r>
              <a:rPr lang="en-US" dirty="0">
                <a:solidFill>
                  <a:schemeClr val="accent3"/>
                </a:solidFill>
              </a:rPr>
              <a:t>sidebar</a:t>
            </a:r>
            <a:r>
              <a:rPr lang="en-US" dirty="0"/>
              <a:t> { </a:t>
            </a:r>
            <a:r>
              <a:rPr lang="en-US" dirty="0">
                <a:solidFill>
                  <a:schemeClr val="tx2">
                    <a:lumMod val="60000"/>
                    <a:lumOff val="40000"/>
                  </a:schemeClr>
                </a:solidFill>
              </a:rPr>
              <a:t>box-sizing</a:t>
            </a:r>
            <a:r>
              <a:rPr lang="en-US" dirty="0"/>
              <a:t>: </a:t>
            </a:r>
            <a:r>
              <a:rPr lang="en-US" dirty="0">
                <a:solidFill>
                  <a:schemeClr val="accent1"/>
                </a:solidFill>
              </a:rPr>
              <a:t>border-box</a:t>
            </a:r>
            <a:r>
              <a:rPr lang="en-US" dirty="0"/>
              <a:t>; </a:t>
            </a:r>
            <a:r>
              <a:rPr lang="en-US" dirty="0">
                <a:solidFill>
                  <a:schemeClr val="tx2">
                    <a:lumMod val="60000"/>
                    <a:lumOff val="40000"/>
                  </a:schemeClr>
                </a:solidFill>
              </a:rPr>
              <a:t>width</a:t>
            </a:r>
            <a:r>
              <a:rPr lang="en-US" dirty="0"/>
              <a:t>: </a:t>
            </a:r>
            <a:r>
              <a:rPr lang="en-US" dirty="0">
                <a:solidFill>
                  <a:schemeClr val="accent1"/>
                </a:solidFill>
              </a:rPr>
              <a:t>200px</a:t>
            </a:r>
            <a:r>
              <a:rPr lang="en-US" dirty="0"/>
              <a:t>; </a:t>
            </a:r>
            <a:r>
              <a:rPr lang="en-US" dirty="0">
                <a:solidFill>
                  <a:schemeClr val="tx2">
                    <a:lumMod val="60000"/>
                    <a:lumOff val="40000"/>
                  </a:schemeClr>
                </a:solidFill>
              </a:rPr>
              <a:t>padding</a:t>
            </a:r>
            <a:r>
              <a:rPr lang="en-US" dirty="0"/>
              <a:t>: </a:t>
            </a:r>
            <a:r>
              <a:rPr lang="en-US" dirty="0">
                <a:solidFill>
                  <a:schemeClr val="accent1"/>
                </a:solidFill>
              </a:rPr>
              <a:t>20px</a:t>
            </a:r>
            <a:r>
              <a:rPr lang="en-US" dirty="0"/>
              <a:t>; </a:t>
            </a:r>
            <a:r>
              <a:rPr lang="en-US" dirty="0">
                <a:solidFill>
                  <a:schemeClr val="tx2">
                    <a:lumMod val="60000"/>
                    <a:lumOff val="40000"/>
                  </a:schemeClr>
                </a:solidFill>
              </a:rPr>
              <a:t>border</a:t>
            </a:r>
            <a:r>
              <a:rPr lang="en-US" dirty="0"/>
              <a:t>: </a:t>
            </a:r>
            <a:r>
              <a:rPr lang="en-US" dirty="0">
                <a:solidFill>
                  <a:schemeClr val="accent1"/>
                </a:solidFill>
              </a:rPr>
              <a:t>1px</a:t>
            </a:r>
            <a:r>
              <a:rPr lang="en-US" dirty="0"/>
              <a:t> solid </a:t>
            </a:r>
            <a:r>
              <a:rPr lang="en-US" dirty="0">
                <a:solidFill>
                  <a:schemeClr val="accent1"/>
                </a:solidFill>
              </a:rPr>
              <a:t>#DDD</a:t>
            </a:r>
            <a:r>
              <a:rPr lang="en-US" dirty="0"/>
              <a:t>; </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710" y="2790118"/>
            <a:ext cx="5337810" cy="3496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138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t>When it comes to building layouts and positioning content on a page there are a handful of different techniques to use. Which technique to use largely depends on the content and the goals of the page, as some techniques may be better than others.</a:t>
            </a:r>
          </a:p>
          <a:p>
            <a:pPr marL="0" indent="0">
              <a:buNone/>
            </a:pPr>
            <a:r>
              <a:rPr lang="en-US" dirty="0"/>
              <a:t>For example, the ability to float elements side by side provides a nice, clean layout that is receptive to the different elements on a page. However, when more strict control is needed, elements may be positioned using other techniques, including relative </a:t>
            </a:r>
            <a:r>
              <a:rPr lang="en-US" dirty="0" smtClean="0"/>
              <a:t>or absolute</a:t>
            </a:r>
            <a:r>
              <a:rPr lang="en-US" dirty="0"/>
              <a:t> positioning</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19</a:t>
            </a:fld>
            <a:endParaRPr lang="en-US"/>
          </a:p>
        </p:txBody>
      </p:sp>
    </p:spTree>
    <p:extLst>
      <p:ext uri="{BB962C8B-B14F-4D97-AF65-F5344CB8AC3E}">
        <p14:creationId xmlns:p14="http://schemas.microsoft.com/office/powerpoint/2010/main" val="840376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b="1" dirty="0" smtClean="0"/>
              <a:t>Advanced HTML and CSS</a:t>
            </a:r>
            <a:endParaRPr lang="en-US" b="1" dirty="0"/>
          </a:p>
        </p:txBody>
      </p:sp>
      <p:sp>
        <p:nvSpPr>
          <p:cNvPr id="13" name="Content Placeholder 12"/>
          <p:cNvSpPr>
            <a:spLocks noGrp="1"/>
          </p:cNvSpPr>
          <p:nvPr>
            <p:ph idx="1"/>
          </p:nvPr>
        </p:nvSpPr>
        <p:spPr>
          <a:xfrm>
            <a:off x="471055" y="1198418"/>
            <a:ext cx="8229600" cy="4525963"/>
          </a:xfrm>
        </p:spPr>
        <p:txBody>
          <a:bodyPr>
            <a:normAutofit/>
          </a:bodyPr>
          <a:lstStyle/>
          <a:p>
            <a:r>
              <a:rPr lang="en-US" b="1" dirty="0"/>
              <a:t>Complex </a:t>
            </a:r>
            <a:r>
              <a:rPr lang="en-US" b="1" dirty="0" smtClean="0"/>
              <a:t>Selectors</a:t>
            </a:r>
            <a:endParaRPr lang="en-US" dirty="0"/>
          </a:p>
          <a:p>
            <a:r>
              <a:rPr lang="en-US" b="1" dirty="0"/>
              <a:t>Box </a:t>
            </a:r>
            <a:r>
              <a:rPr lang="en-US" b="1" dirty="0" smtClean="0"/>
              <a:t>Model</a:t>
            </a:r>
          </a:p>
          <a:p>
            <a:r>
              <a:rPr lang="en-US" b="1" dirty="0"/>
              <a:t>Detailed </a:t>
            </a:r>
            <a:r>
              <a:rPr lang="en-US" b="1" dirty="0" smtClean="0"/>
              <a:t>Positioning</a:t>
            </a:r>
            <a:endParaRPr lang="en-US" b="1" dirty="0"/>
          </a:p>
          <a:p>
            <a:r>
              <a:rPr lang="en-US" b="1" dirty="0"/>
              <a:t>Responsive </a:t>
            </a:r>
            <a:r>
              <a:rPr lang="en-US" b="1" dirty="0" smtClean="0"/>
              <a:t>Web</a:t>
            </a:r>
            <a:endParaRPr lang="en-US" dirty="0"/>
          </a:p>
          <a:p>
            <a:r>
              <a:rPr lang="en-US" b="1" dirty="0"/>
              <a:t>Transforms</a:t>
            </a:r>
          </a:p>
          <a:p>
            <a:r>
              <a:rPr lang="en-US" b="1" dirty="0"/>
              <a:t>Transitions &amp; </a:t>
            </a:r>
            <a:r>
              <a:rPr lang="en-US" b="1" dirty="0" smtClean="0"/>
              <a:t>Animations</a:t>
            </a:r>
            <a:endParaRPr lang="en-US" b="1" dirty="0"/>
          </a:p>
          <a:p>
            <a:pPr marL="0" indent="0">
              <a:buNone/>
            </a:pPr>
            <a:endParaRPr lang="en-US" dirty="0"/>
          </a:p>
          <a:p>
            <a:pPr marL="0" indent="0">
              <a:buNone/>
            </a:pPr>
            <a:endParaRPr lang="en-US" dirty="0"/>
          </a:p>
        </p:txBody>
      </p:sp>
      <p:sp>
        <p:nvSpPr>
          <p:cNvPr id="14" name="Date Placeholder 13"/>
          <p:cNvSpPr>
            <a:spLocks noGrp="1"/>
          </p:cNvSpPr>
          <p:nvPr>
            <p:ph type="dt" sz="half" idx="10"/>
          </p:nvPr>
        </p:nvSpPr>
        <p:spPr/>
        <p:txBody>
          <a:bodyPr/>
          <a:lstStyle/>
          <a:p>
            <a:r>
              <a:rPr lang="en-US" smtClean="0"/>
              <a:t>sdgc.com</a:t>
            </a:r>
            <a:endParaRPr lang="en-US" dirty="0"/>
          </a:p>
        </p:txBody>
      </p:sp>
      <p:sp>
        <p:nvSpPr>
          <p:cNvPr id="15" name="Footer Placeholder 14"/>
          <p:cNvSpPr>
            <a:spLocks noGrp="1"/>
          </p:cNvSpPr>
          <p:nvPr>
            <p:ph type="ftr" sz="quarter" idx="11"/>
          </p:nvPr>
        </p:nvSpPr>
        <p:spPr/>
        <p:txBody>
          <a:bodyPr/>
          <a:lstStyle/>
          <a:p>
            <a:r>
              <a:rPr lang="en-US" smtClean="0"/>
              <a:t>confidential</a:t>
            </a:r>
            <a:endParaRPr lang="en-US" dirty="0"/>
          </a:p>
        </p:txBody>
      </p:sp>
      <p:sp>
        <p:nvSpPr>
          <p:cNvPr id="16" name="Slide Number Placeholder 15"/>
          <p:cNvSpPr>
            <a:spLocks noGrp="1"/>
          </p:cNvSpPr>
          <p:nvPr>
            <p:ph type="sldNum" sz="quarter" idx="12"/>
          </p:nvPr>
        </p:nvSpPr>
        <p:spPr/>
        <p:txBody>
          <a:bodyPr/>
          <a:lstStyle/>
          <a:p>
            <a:fld id="{6A5581F3-928B-EB4F-A106-5AD7C7D74473}" type="slidenum">
              <a:rPr lang="en-US" smtClean="0"/>
              <a:pPr/>
              <a:t>2</a:t>
            </a:fld>
            <a:endParaRPr lang="en-US"/>
          </a:p>
        </p:txBody>
      </p:sp>
    </p:spTree>
    <p:extLst>
      <p:ext uri="{BB962C8B-B14F-4D97-AF65-F5344CB8AC3E}">
        <p14:creationId xmlns:p14="http://schemas.microsoft.com/office/powerpoint/2010/main" val="3430000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fontScale="92500" lnSpcReduction="10000"/>
          </a:bodyPr>
          <a:lstStyle/>
          <a:p>
            <a:r>
              <a:rPr lang="en-US" b="1" dirty="0"/>
              <a:t>Containing Floats</a:t>
            </a:r>
          </a:p>
          <a:p>
            <a:pPr marL="0" indent="0">
              <a:buNone/>
            </a:pPr>
            <a:r>
              <a:rPr lang="en-US" dirty="0"/>
              <a:t>Floating elements is a natural process when building a website’s layout, and is the instinctive method for positioning elements on a page. Floats allow elements to appear next to, or apart from, one another. They provide the ability to build a natural flow within a layout and allow elements to interact with one another based on their size and the size of their containing parent.</a:t>
            </a:r>
          </a:p>
          <a:p>
            <a:pPr marL="0" indent="0">
              <a:buNone/>
            </a:pPr>
            <a:r>
              <a:rPr lang="en-US" dirty="0"/>
              <a:t>When floated, an element’s position is dependent on the other elements positioned around it. Will that element run into the one next to it? Will it appear on a new line? This all depends on the DOM (Document Object Model) and what surrounds an element</a:t>
            </a:r>
            <a:r>
              <a:rPr lang="en-US" dirty="0" smtClean="0"/>
              <a:t>.</a:t>
            </a:r>
          </a:p>
          <a:p>
            <a:pPr marL="0" indent="0">
              <a:buNone/>
            </a:pPr>
            <a:r>
              <a:rPr lang="en-US" dirty="0">
                <a:solidFill>
                  <a:srgbClr val="FF0000"/>
                </a:solidFill>
              </a:rPr>
              <a:t>.box-set { background: #</a:t>
            </a:r>
            <a:r>
              <a:rPr lang="en-US" dirty="0" err="1">
                <a:solidFill>
                  <a:srgbClr val="FF0000"/>
                </a:solidFill>
              </a:rPr>
              <a:t>eaeaed</a:t>
            </a:r>
            <a:r>
              <a:rPr lang="en-US" dirty="0">
                <a:solidFill>
                  <a:srgbClr val="FF0000"/>
                </a:solidFill>
              </a:rPr>
              <a:t>; } .box { background: #2db34a; float: left; margin: 1.858736059%; width: 29.615861214%; }</a:t>
            </a:r>
            <a:endParaRPr lang="en-US" dirty="0" smtClean="0">
              <a:solidFill>
                <a:srgbClr val="FF0000"/>
              </a:solidFill>
            </a:endParaRPr>
          </a:p>
          <a:p>
            <a:pPr marL="0" indent="0">
              <a:buNone/>
            </a:pPr>
            <a:r>
              <a:rPr lang="en-US" dirty="0">
                <a:solidFill>
                  <a:srgbClr val="63C148"/>
                </a:solidFill>
              </a:rPr>
              <a:t>&lt;div class="box-set"&gt; &lt;figure class="box"&gt;Box 1&lt;/figure&gt; &lt;figure class="box"&gt;Box 2&lt;/figure&gt; &lt;figure class="box"&gt;Box 3&lt;/figure&gt; &lt;/div&gt;</a:t>
            </a: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20</a:t>
            </a:fld>
            <a:endParaRPr lang="en-US"/>
          </a:p>
        </p:txBody>
      </p:sp>
    </p:spTree>
    <p:extLst>
      <p:ext uri="{BB962C8B-B14F-4D97-AF65-F5344CB8AC3E}">
        <p14:creationId xmlns:p14="http://schemas.microsoft.com/office/powerpoint/2010/main" val="2911154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fontScale="92500"/>
          </a:bodyPr>
          <a:lstStyle/>
          <a:p>
            <a:r>
              <a:rPr lang="en-US" b="1" dirty="0"/>
              <a:t>The Overflow </a:t>
            </a:r>
            <a:r>
              <a:rPr lang="en-US" b="1" dirty="0" smtClean="0"/>
              <a:t>Technique</a:t>
            </a:r>
          </a:p>
          <a:p>
            <a:pPr marL="0" indent="0">
              <a:buNone/>
            </a:pPr>
            <a:r>
              <a:rPr lang="en-US" dirty="0"/>
              <a:t>One technique for containing floats within a parent element is to use the CSS </a:t>
            </a:r>
            <a:r>
              <a:rPr lang="en-US" dirty="0" smtClean="0"/>
              <a:t>overflow property</a:t>
            </a:r>
            <a:r>
              <a:rPr lang="en-US" dirty="0"/>
              <a:t>. Setting the overflow property value to auto within the parent element will contain the floats, resulting in an actual height for the parent element, thus including a gray background in our example.</a:t>
            </a:r>
          </a:p>
          <a:p>
            <a:pPr marL="0" indent="0">
              <a:buNone/>
            </a:pPr>
            <a:r>
              <a:rPr lang="en-US" dirty="0"/>
              <a:t>For this to work within Internet Explorer 6 a height or width is required on the parent element. Since the height may likely be variable a width of 100% will do the trick. </a:t>
            </a:r>
            <a:r>
              <a:rPr lang="en-US" dirty="0" smtClean="0"/>
              <a:t>Using overflow</a:t>
            </a:r>
            <a:r>
              <a:rPr lang="en-US" dirty="0"/>
              <a:t>: auto; in Internet Explorer on an Apple computer will also add scrollbars to the parent element, in which it is better to use the overflow: hidden; declaration.</a:t>
            </a:r>
          </a:p>
          <a:p>
            <a:pPr marL="0" indent="0">
              <a:buNone/>
            </a:pPr>
            <a:r>
              <a:rPr lang="en-US" dirty="0">
                <a:solidFill>
                  <a:srgbClr val="FF0000"/>
                </a:solidFill>
              </a:rPr>
              <a:t>.box-set { overflow: auto; }</a:t>
            </a:r>
            <a:r>
              <a:rPr lang="en-US" dirty="0"/>
              <a:t/>
            </a:r>
            <a:br>
              <a:rPr lang="en-US" dirty="0"/>
            </a:br>
            <a:r>
              <a:rPr lang="en-US" dirty="0"/>
              <a:t/>
            </a:r>
            <a:br>
              <a:rPr lang="en-US" dirty="0"/>
            </a:br>
            <a:endParaRPr lang="en-US" dirty="0">
              <a:solidFill>
                <a:srgbClr val="63C148"/>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21</a:t>
            </a:fld>
            <a:endParaRPr lang="en-US"/>
          </a:p>
        </p:txBody>
      </p:sp>
    </p:spTree>
    <p:extLst>
      <p:ext uri="{BB962C8B-B14F-4D97-AF65-F5344CB8AC3E}">
        <p14:creationId xmlns:p14="http://schemas.microsoft.com/office/powerpoint/2010/main" val="1567048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a:bodyPr>
          <a:lstStyle/>
          <a:p>
            <a:r>
              <a:rPr lang="en-US" b="1" dirty="0"/>
              <a:t>The </a:t>
            </a:r>
            <a:r>
              <a:rPr lang="en-US" b="1" dirty="0" err="1"/>
              <a:t>Clearfix</a:t>
            </a:r>
            <a:r>
              <a:rPr lang="en-US" b="1" dirty="0"/>
              <a:t> Technique</a:t>
            </a:r>
          </a:p>
          <a:p>
            <a:pPr marL="0" indent="0">
              <a:buNone/>
            </a:pPr>
            <a:r>
              <a:rPr lang="en-US" dirty="0"/>
              <a:t>Depending on the context of the floated elements a better technique to contain floats may be the </a:t>
            </a:r>
            <a:r>
              <a:rPr lang="en-US" dirty="0" err="1" smtClean="0"/>
              <a:t>clearfix</a:t>
            </a:r>
            <a:r>
              <a:rPr lang="en-US" dirty="0" smtClean="0"/>
              <a:t> technique</a:t>
            </a:r>
            <a:r>
              <a:rPr lang="en-US" dirty="0"/>
              <a:t>. The </a:t>
            </a:r>
            <a:r>
              <a:rPr lang="en-US" dirty="0" err="1"/>
              <a:t>clearfix</a:t>
            </a:r>
            <a:r>
              <a:rPr lang="en-US" dirty="0"/>
              <a:t> technique is a bit more complex but does have better support as compared to the overflow technique.</a:t>
            </a:r>
          </a:p>
          <a:p>
            <a:pPr marL="0" indent="0">
              <a:buNone/>
            </a:pPr>
            <a:r>
              <a:rPr lang="en-US" dirty="0"/>
              <a:t>The </a:t>
            </a:r>
            <a:r>
              <a:rPr lang="en-US" dirty="0" err="1"/>
              <a:t>clearfix</a:t>
            </a:r>
            <a:r>
              <a:rPr lang="en-US" dirty="0"/>
              <a:t> technique is based off using the :before and :after pseudo-elements on the parent element. Using these pseudo-elements we can create hidden elements above and below the parent containing the floats. The :before pseudo-element is used to prevent the top margin of child elements from collapsing by creating an anonymous table-cell element using the display: table; declaration. </a:t>
            </a: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22</a:t>
            </a:fld>
            <a:endParaRPr lang="en-US"/>
          </a:p>
        </p:txBody>
      </p:sp>
    </p:spTree>
    <p:extLst>
      <p:ext uri="{BB962C8B-B14F-4D97-AF65-F5344CB8AC3E}">
        <p14:creationId xmlns:p14="http://schemas.microsoft.com/office/powerpoint/2010/main" val="3849840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fontScale="92500" lnSpcReduction="10000"/>
          </a:bodyPr>
          <a:lstStyle/>
          <a:p>
            <a:r>
              <a:rPr lang="en-US" b="1" dirty="0"/>
              <a:t>Effectively Containing Floats</a:t>
            </a:r>
          </a:p>
          <a:p>
            <a:pPr marL="0" indent="0">
              <a:buNone/>
            </a:pPr>
            <a:r>
              <a:rPr lang="en-US" dirty="0"/>
              <a:t>Which techniques to use boils down to the content at hand and your personal preference. Some people prefer to stick strictly with the </a:t>
            </a:r>
            <a:r>
              <a:rPr lang="en-US" dirty="0" err="1"/>
              <a:t>clearfix</a:t>
            </a:r>
            <a:r>
              <a:rPr lang="en-US" dirty="0"/>
              <a:t> technique as it is consistent across the board. Others feel the </a:t>
            </a:r>
            <a:r>
              <a:rPr lang="en-US" dirty="0" err="1"/>
              <a:t>clearfix</a:t>
            </a:r>
            <a:r>
              <a:rPr lang="en-US" dirty="0"/>
              <a:t> technique is a bit too much code in some cases and prefer a mix of techniques based on the content. What you decide to use is up to you, just make sure it is well documented and easily identifiable either way.</a:t>
            </a:r>
          </a:p>
          <a:p>
            <a:pPr marL="0" indent="0">
              <a:buNone/>
            </a:pPr>
            <a:r>
              <a:rPr lang="en-US" dirty="0"/>
              <a:t>One common practice is to assign a class to the parent element which includes the floats needing to be contained. Using the </a:t>
            </a:r>
            <a:r>
              <a:rPr lang="en-US" dirty="0" err="1"/>
              <a:t>clearfix</a:t>
            </a:r>
            <a:r>
              <a:rPr lang="en-US" dirty="0"/>
              <a:t> technique for example, Dan </a:t>
            </a:r>
            <a:r>
              <a:rPr lang="en-US" dirty="0" err="1"/>
              <a:t>Cederholm</a:t>
            </a:r>
            <a:r>
              <a:rPr lang="en-US" dirty="0"/>
              <a:t> helped coin the class name group. The group class name can then be applied to any parent element needing to contain floats</a:t>
            </a:r>
            <a:r>
              <a:rPr lang="en-US" dirty="0" smtClean="0"/>
              <a:t>.</a:t>
            </a:r>
          </a:p>
          <a:p>
            <a:pPr marL="0" indent="0">
              <a:buNone/>
            </a:pPr>
            <a:r>
              <a:rPr lang="en-US" dirty="0">
                <a:solidFill>
                  <a:srgbClr val="FF0000"/>
                </a:solidFill>
              </a:rPr>
              <a:t>.</a:t>
            </a:r>
            <a:r>
              <a:rPr lang="en-US" dirty="0" err="1">
                <a:solidFill>
                  <a:srgbClr val="FF0000"/>
                </a:solidFill>
              </a:rPr>
              <a:t>group:before</a:t>
            </a:r>
            <a:r>
              <a:rPr lang="en-US" dirty="0">
                <a:solidFill>
                  <a:srgbClr val="FF0000"/>
                </a:solidFill>
              </a:rPr>
              <a:t>, .</a:t>
            </a:r>
            <a:r>
              <a:rPr lang="en-US" dirty="0" err="1">
                <a:solidFill>
                  <a:srgbClr val="FF0000"/>
                </a:solidFill>
              </a:rPr>
              <a:t>group:after</a:t>
            </a:r>
            <a:r>
              <a:rPr lang="en-US" dirty="0">
                <a:solidFill>
                  <a:srgbClr val="FF0000"/>
                </a:solidFill>
              </a:rPr>
              <a:t> { content: ""; display: table; } .</a:t>
            </a:r>
            <a:r>
              <a:rPr lang="en-US" dirty="0" err="1">
                <a:solidFill>
                  <a:srgbClr val="FF0000"/>
                </a:solidFill>
              </a:rPr>
              <a:t>group:after</a:t>
            </a:r>
            <a:r>
              <a:rPr lang="en-US" dirty="0">
                <a:solidFill>
                  <a:srgbClr val="FF0000"/>
                </a:solidFill>
              </a:rPr>
              <a:t> { clear: both; </a:t>
            </a:r>
            <a:r>
              <a:rPr lang="en-US" dirty="0" smtClean="0">
                <a:solidFill>
                  <a:srgbClr val="FF0000"/>
                </a:solidFill>
              </a:rPr>
              <a:t>}</a:t>
            </a:r>
            <a:endParaRPr lang="en-US" dirty="0">
              <a:solidFill>
                <a:srgbClr val="63C148"/>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23</a:t>
            </a:fld>
            <a:endParaRPr lang="en-US"/>
          </a:p>
        </p:txBody>
      </p:sp>
    </p:spTree>
    <p:extLst>
      <p:ext uri="{BB962C8B-B14F-4D97-AF65-F5344CB8AC3E}">
        <p14:creationId xmlns:p14="http://schemas.microsoft.com/office/powerpoint/2010/main" val="245293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sz="3500" b="1" dirty="0"/>
              <a:t>Position Property</a:t>
            </a:r>
          </a:p>
          <a:p>
            <a:pPr marL="0" indent="0">
              <a:buNone/>
            </a:pPr>
            <a:r>
              <a:rPr lang="en-US" dirty="0"/>
              <a:t>Occasionally you need more control over the position of an element, more than a float can provide, in which case the position property comes into play. The </a:t>
            </a:r>
            <a:r>
              <a:rPr lang="en-US" dirty="0" smtClean="0"/>
              <a:t>position property </a:t>
            </a:r>
            <a:r>
              <a:rPr lang="en-US" dirty="0"/>
              <a:t>accepts five different values, each of which provide different ways to uniquely position an element. </a:t>
            </a:r>
            <a:endParaRPr lang="en-US" dirty="0">
              <a:solidFill>
                <a:srgbClr val="FF0000"/>
              </a:solidFill>
            </a:endParaRPr>
          </a:p>
          <a:p>
            <a:r>
              <a:rPr lang="en-US" b="1" dirty="0"/>
              <a:t>Position Static</a:t>
            </a:r>
          </a:p>
          <a:p>
            <a:pPr marL="0" indent="0">
              <a:buNone/>
            </a:pPr>
            <a:r>
              <a:rPr lang="en-US" dirty="0"/>
              <a:t>Elements by default have the position value of static, meaning they don’t have, nor will they accept, any specific box offset properties. Furthermore, elements will be positioned as intended, with their default behaviors.</a:t>
            </a:r>
            <a:br>
              <a:rPr lang="en-US" dirty="0"/>
            </a:br>
            <a:endParaRPr lang="en-US" dirty="0">
              <a:solidFill>
                <a:srgbClr val="63C148"/>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24</a:t>
            </a:fld>
            <a:endParaRPr lang="en-US"/>
          </a:p>
        </p:txBody>
      </p:sp>
    </p:spTree>
    <p:extLst>
      <p:ext uri="{BB962C8B-B14F-4D97-AF65-F5344CB8AC3E}">
        <p14:creationId xmlns:p14="http://schemas.microsoft.com/office/powerpoint/2010/main" val="1152048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fontScale="92500" lnSpcReduction="20000"/>
          </a:bodyPr>
          <a:lstStyle/>
          <a:p>
            <a:r>
              <a:rPr lang="en-US" b="1" dirty="0"/>
              <a:t>Position </a:t>
            </a:r>
            <a:r>
              <a:rPr lang="en-US" b="1" dirty="0" smtClean="0"/>
              <a:t>Relative</a:t>
            </a:r>
          </a:p>
          <a:p>
            <a:pPr marL="0" indent="0">
              <a:buNone/>
            </a:pPr>
            <a:r>
              <a:rPr lang="en-US" dirty="0"/>
              <a:t>The relative value for the position property is very similar to that of the static value. The primary difference is that the relative value accepts the box offset properties </a:t>
            </a:r>
            <a:r>
              <a:rPr lang="en-US" dirty="0" err="1"/>
              <a:t>top,right</a:t>
            </a:r>
            <a:r>
              <a:rPr lang="en-US" dirty="0"/>
              <a:t>, bottom, and left. These box offset properties allow the element to be precisely positioned, shifting the element from its default position in any direction.</a:t>
            </a:r>
            <a:endParaRPr lang="en-US" b="1" dirty="0"/>
          </a:p>
          <a:p>
            <a:r>
              <a:rPr lang="en-US" b="1" dirty="0"/>
              <a:t>Position Absolute</a:t>
            </a:r>
          </a:p>
          <a:p>
            <a:pPr marL="0" indent="0">
              <a:buNone/>
            </a:pPr>
            <a:r>
              <a:rPr lang="en-US" dirty="0"/>
              <a:t>Absolutely positioned elements accept box offset properties, however they are removed from the normal flow of the document. Upon removing the element from the normal flow, elements are positioned directly in relation to their containing parent whom is relatively or absolutely positioned. Should a relatively or absolutely positioned parent not be present, the absolutely positioned element will be positioned in relation to the body of the page.</a:t>
            </a:r>
          </a:p>
          <a:p>
            <a:pPr marL="0" indent="0">
              <a:buNone/>
            </a:pPr>
            <a:r>
              <a:rPr lang="en-US" dirty="0" smtClean="0"/>
              <a:t/>
            </a:r>
            <a:br>
              <a:rPr lang="en-US" dirty="0" smtClean="0"/>
            </a:br>
            <a:endParaRPr lang="en-US" dirty="0" smtClean="0">
              <a:solidFill>
                <a:srgbClr val="63C148"/>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25</a:t>
            </a:fld>
            <a:endParaRPr lang="en-US"/>
          </a:p>
        </p:txBody>
      </p:sp>
    </p:spTree>
    <p:extLst>
      <p:ext uri="{BB962C8B-B14F-4D97-AF65-F5344CB8AC3E}">
        <p14:creationId xmlns:p14="http://schemas.microsoft.com/office/powerpoint/2010/main" val="2193811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t>Using absolutely positioned elements and specifying both vertical and horizontal offset properties will move the element with those property values in relation to its relatively positioned parent. For example, an element with a top value of 50px and a right value of 100px will position the element 50 pixels down from the top of its relatively positioned parent and 100 pixels in from the right of its relatively positioned parent.</a:t>
            </a:r>
          </a:p>
          <a:p>
            <a:pPr marL="0" indent="0">
              <a:buNone/>
            </a:pPr>
            <a:r>
              <a:rPr lang="en-US" dirty="0"/>
              <a:t>Furthermore, using an absolutely positioned element and not specifying any box offset property will position the element in the top left of its closest relatively positioned parent. Setting one box offset property, such as top, will absolutely position the element vertically but will leave the horizontal positioning to the default value of flush left</a:t>
            </a:r>
            <a:r>
              <a:rPr lang="en-US" dirty="0" smtClean="0"/>
              <a:t>.</a:t>
            </a:r>
            <a:endParaRPr lang="en-US" dirty="0" smtClean="0">
              <a:solidFill>
                <a:srgbClr val="63C148"/>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26</a:t>
            </a:fld>
            <a:endParaRPr lang="en-US"/>
          </a:p>
        </p:txBody>
      </p:sp>
    </p:spTree>
    <p:extLst>
      <p:ext uri="{BB962C8B-B14F-4D97-AF65-F5344CB8AC3E}">
        <p14:creationId xmlns:p14="http://schemas.microsoft.com/office/powerpoint/2010/main" val="4166337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Detailed Positioning</a:t>
            </a:r>
          </a:p>
        </p:txBody>
      </p:sp>
      <p:sp>
        <p:nvSpPr>
          <p:cNvPr id="3" name="Content Placeholder 2"/>
          <p:cNvSpPr>
            <a:spLocks noGrp="1"/>
          </p:cNvSpPr>
          <p:nvPr>
            <p:ph idx="1"/>
          </p:nvPr>
        </p:nvSpPr>
        <p:spPr>
          <a:xfrm>
            <a:off x="457200" y="1097280"/>
            <a:ext cx="8229600" cy="5028883"/>
          </a:xfrm>
        </p:spPr>
        <p:txBody>
          <a:bodyPr>
            <a:normAutofit lnSpcReduction="10000"/>
          </a:bodyPr>
          <a:lstStyle/>
          <a:p>
            <a:r>
              <a:rPr lang="en-US" b="1" dirty="0"/>
              <a:t>Position Fixed</a:t>
            </a:r>
          </a:p>
          <a:p>
            <a:pPr marL="0" indent="0">
              <a:buNone/>
            </a:pPr>
            <a:r>
              <a:rPr lang="en-US" dirty="0"/>
              <a:t>Using the positioning value of fixed works just like that of absolute, however the positioning is relative to the browser viewport, and it does not scroll with the page. That said, elements will always be present no matter where a user stands on a page. The only caveat with fixed positioning is that it doesn’t work with Internet Explorer 6. Should you want to force fixed positioning within Internet Explorer 6 there are suitable hacks.</a:t>
            </a:r>
          </a:p>
          <a:p>
            <a:pPr marL="0" indent="0">
              <a:buNone/>
            </a:pPr>
            <a:r>
              <a:rPr lang="en-US" dirty="0"/>
              <a:t>Using multiple box offset properties with fixed positioning will produce the same behaviors as absolutely positioned element.</a:t>
            </a:r>
          </a:p>
          <a:p>
            <a:pPr marL="0" indent="0">
              <a:buNone/>
            </a:pPr>
            <a:r>
              <a:rPr lang="en-US" dirty="0" smtClean="0"/>
              <a:t/>
            </a:r>
            <a:br>
              <a:rPr lang="en-US" dirty="0" smtClean="0"/>
            </a:br>
            <a:endParaRPr lang="en-US" dirty="0" smtClean="0">
              <a:solidFill>
                <a:srgbClr val="63C148"/>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27</a:t>
            </a:fld>
            <a:endParaRPr lang="en-US"/>
          </a:p>
        </p:txBody>
      </p:sp>
    </p:spTree>
    <p:extLst>
      <p:ext uri="{BB962C8B-B14F-4D97-AF65-F5344CB8AC3E}">
        <p14:creationId xmlns:p14="http://schemas.microsoft.com/office/powerpoint/2010/main" val="507886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Responsive Web</a:t>
            </a:r>
          </a:p>
        </p:txBody>
      </p:sp>
      <p:sp>
        <p:nvSpPr>
          <p:cNvPr id="3" name="Content Placeholder 2"/>
          <p:cNvSpPr>
            <a:spLocks noGrp="1"/>
          </p:cNvSpPr>
          <p:nvPr>
            <p:ph idx="1"/>
          </p:nvPr>
        </p:nvSpPr>
        <p:spPr>
          <a:xfrm>
            <a:off x="457200" y="1097280"/>
            <a:ext cx="8229600" cy="5028883"/>
          </a:xfrm>
        </p:spPr>
        <p:txBody>
          <a:bodyPr>
            <a:normAutofit fontScale="92500" lnSpcReduction="20000"/>
          </a:bodyPr>
          <a:lstStyle/>
          <a:p>
            <a:pPr marL="0" indent="0">
              <a:buNone/>
            </a:pPr>
            <a:r>
              <a:rPr lang="en-US" b="1" dirty="0"/>
              <a:t>Responsive </a:t>
            </a:r>
            <a:r>
              <a:rPr lang="en-US" b="1" dirty="0" smtClean="0"/>
              <a:t>Overview</a:t>
            </a:r>
            <a:endParaRPr lang="en-US" dirty="0" smtClean="0"/>
          </a:p>
          <a:p>
            <a:pPr marL="0" indent="0">
              <a:buNone/>
            </a:pPr>
            <a:r>
              <a:rPr lang="en-US" dirty="0" smtClean="0"/>
              <a:t>Responsive </a:t>
            </a:r>
            <a:r>
              <a:rPr lang="en-US" dirty="0"/>
              <a:t>web design is the practice of building a website suitable to work on every device and every screen size, no matter how large or small, mobile or desktop. Responsive web design is focused around providing an intuitive and gratifying experience for everyone. Desktop computer and cell phone users alike all benefit from responsive websites</a:t>
            </a:r>
            <a:r>
              <a:rPr lang="en-US" dirty="0" smtClean="0"/>
              <a:t>.</a:t>
            </a:r>
          </a:p>
          <a:p>
            <a:pPr marL="0" indent="0">
              <a:buNone/>
            </a:pPr>
            <a:r>
              <a:rPr lang="en-US" b="1" dirty="0"/>
              <a:t>Flexible Layouts</a:t>
            </a:r>
          </a:p>
          <a:p>
            <a:pPr marL="0" indent="0">
              <a:buNone/>
            </a:pPr>
            <a:r>
              <a:rPr lang="en-US" dirty="0"/>
              <a:t>Responsive web design is broken down into three main components, including flexible layouts, media queries, and flexible media. The first part, flexible layouts, is the practice of building the layout of a website with a flexible grid, capable of dynamically resizing to any width. Flexible grids are built using relative length units, most commonly percentages or </a:t>
            </a:r>
            <a:r>
              <a:rPr lang="en-US" dirty="0" err="1"/>
              <a:t>em</a:t>
            </a:r>
            <a:r>
              <a:rPr lang="en-US" dirty="0"/>
              <a:t> units. These relative lengths are then used to declare common grid property values such as </a:t>
            </a:r>
            <a:r>
              <a:rPr lang="en-US" dirty="0"/>
              <a:t>width</a:t>
            </a:r>
            <a:r>
              <a:rPr lang="en-US" dirty="0"/>
              <a:t>, </a:t>
            </a:r>
            <a:r>
              <a:rPr lang="en-US" dirty="0"/>
              <a:t>margin</a:t>
            </a:r>
            <a:r>
              <a:rPr lang="en-US" dirty="0"/>
              <a:t>, or </a:t>
            </a:r>
            <a:r>
              <a:rPr lang="en-US" dirty="0" smtClean="0"/>
              <a:t>padding.</a:t>
            </a: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28</a:t>
            </a:fld>
            <a:endParaRPr lang="en-US"/>
          </a:p>
        </p:txBody>
      </p:sp>
    </p:spTree>
    <p:extLst>
      <p:ext uri="{BB962C8B-B14F-4D97-AF65-F5344CB8AC3E}">
        <p14:creationId xmlns:p14="http://schemas.microsoft.com/office/powerpoint/2010/main" val="3933903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Responsive Web</a:t>
            </a:r>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solidFill>
                  <a:srgbClr val="92D050"/>
                </a:solidFill>
              </a:rPr>
              <a:t>&lt;div</a:t>
            </a:r>
            <a:r>
              <a:rPr lang="en-US" dirty="0">
                <a:solidFill>
                  <a:srgbClr val="92D050"/>
                </a:solidFill>
              </a:rPr>
              <a:t> </a:t>
            </a:r>
            <a:r>
              <a:rPr lang="en-US" dirty="0">
                <a:solidFill>
                  <a:srgbClr val="92D050"/>
                </a:solidFill>
              </a:rPr>
              <a:t>class="container"&gt;</a:t>
            </a:r>
            <a:r>
              <a:rPr lang="en-US" dirty="0">
                <a:solidFill>
                  <a:srgbClr val="92D050"/>
                </a:solidFill>
              </a:rPr>
              <a:t> </a:t>
            </a:r>
            <a:r>
              <a:rPr lang="en-US" dirty="0">
                <a:solidFill>
                  <a:srgbClr val="92D050"/>
                </a:solidFill>
              </a:rPr>
              <a:t>&lt;section&gt;</a:t>
            </a:r>
            <a:r>
              <a:rPr lang="en-US" dirty="0">
                <a:solidFill>
                  <a:srgbClr val="92D050"/>
                </a:solidFill>
              </a:rPr>
              <a:t>...</a:t>
            </a:r>
            <a:r>
              <a:rPr lang="en-US" dirty="0">
                <a:solidFill>
                  <a:srgbClr val="92D050"/>
                </a:solidFill>
              </a:rPr>
              <a:t>&lt;/section&gt;</a:t>
            </a:r>
            <a:r>
              <a:rPr lang="en-US" dirty="0">
                <a:solidFill>
                  <a:srgbClr val="92D050"/>
                </a:solidFill>
              </a:rPr>
              <a:t> </a:t>
            </a:r>
            <a:r>
              <a:rPr lang="en-US" dirty="0">
                <a:solidFill>
                  <a:srgbClr val="92D050"/>
                </a:solidFill>
              </a:rPr>
              <a:t>&lt;aside&gt;</a:t>
            </a:r>
            <a:r>
              <a:rPr lang="en-US" dirty="0">
                <a:solidFill>
                  <a:srgbClr val="92D050"/>
                </a:solidFill>
              </a:rPr>
              <a:t>...</a:t>
            </a:r>
            <a:r>
              <a:rPr lang="en-US" dirty="0">
                <a:solidFill>
                  <a:srgbClr val="92D050"/>
                </a:solidFill>
              </a:rPr>
              <a:t>&lt;/aside&gt;</a:t>
            </a:r>
            <a:r>
              <a:rPr lang="en-US" dirty="0">
                <a:solidFill>
                  <a:srgbClr val="92D050"/>
                </a:solidFill>
              </a:rPr>
              <a:t> </a:t>
            </a:r>
            <a:r>
              <a:rPr lang="en-US" dirty="0">
                <a:solidFill>
                  <a:srgbClr val="92D050"/>
                </a:solidFill>
              </a:rPr>
              <a:t>&lt;/div</a:t>
            </a:r>
            <a:r>
              <a:rPr lang="en-US" dirty="0" smtClean="0">
                <a:solidFill>
                  <a:srgbClr val="92D050"/>
                </a:solidFill>
              </a:rPr>
              <a:t>&gt;</a:t>
            </a:r>
            <a:endParaRPr lang="en-US" b="1" dirty="0" smtClean="0"/>
          </a:p>
          <a:p>
            <a:pPr marL="0" indent="0">
              <a:buNone/>
            </a:pPr>
            <a:r>
              <a:rPr lang="en-US" b="1" dirty="0" smtClean="0"/>
              <a:t>Fixed </a:t>
            </a:r>
            <a:r>
              <a:rPr lang="en-US" b="1" dirty="0"/>
              <a:t>Grid </a:t>
            </a:r>
            <a:endParaRPr lang="en-US" dirty="0" smtClean="0"/>
          </a:p>
          <a:p>
            <a:pPr marL="0" indent="0">
              <a:buNone/>
            </a:pPr>
            <a:r>
              <a:rPr lang="en-US" dirty="0" smtClean="0">
                <a:solidFill>
                  <a:srgbClr val="FF0000"/>
                </a:solidFill>
              </a:rPr>
              <a:t>.</a:t>
            </a:r>
            <a:r>
              <a:rPr lang="en-US" dirty="0">
                <a:solidFill>
                  <a:srgbClr val="FF0000"/>
                </a:solidFill>
              </a:rPr>
              <a:t>container</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538px;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section,</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margin:</a:t>
            </a:r>
            <a:r>
              <a:rPr lang="en-US" dirty="0">
                <a:solidFill>
                  <a:srgbClr val="FF0000"/>
                </a:solidFill>
              </a:rPr>
              <a:t> </a:t>
            </a:r>
            <a:r>
              <a:rPr lang="en-US" dirty="0">
                <a:solidFill>
                  <a:srgbClr val="FF0000"/>
                </a:solidFill>
              </a:rPr>
              <a:t>10px;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section</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left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340px;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right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158px;</a:t>
            </a:r>
            <a:r>
              <a:rPr lang="en-US" dirty="0">
                <a:solidFill>
                  <a:srgbClr val="FF0000"/>
                </a:solidFill>
              </a:rPr>
              <a:t> </a:t>
            </a:r>
            <a:r>
              <a:rPr lang="en-US" dirty="0" smtClean="0">
                <a:solidFill>
                  <a:srgbClr val="FF0000"/>
                </a:solidFill>
              </a:rPr>
              <a:t>}</a:t>
            </a:r>
            <a:endParaRPr lang="en-US" dirty="0" smtClean="0"/>
          </a:p>
          <a:p>
            <a:pPr marL="0" indent="0">
              <a:buNone/>
            </a:pPr>
            <a:r>
              <a:rPr lang="en-US" b="1" dirty="0"/>
              <a:t>Flexible </a:t>
            </a:r>
            <a:r>
              <a:rPr lang="en-US" b="1" dirty="0" smtClean="0"/>
              <a:t>Grid</a:t>
            </a:r>
            <a:endParaRPr lang="en-US" dirty="0" smtClean="0"/>
          </a:p>
          <a:p>
            <a:pPr marL="0" indent="0">
              <a:buNone/>
            </a:pPr>
            <a:r>
              <a:rPr lang="en-US" dirty="0" smtClean="0">
                <a:solidFill>
                  <a:srgbClr val="FF0000"/>
                </a:solidFill>
              </a:rPr>
              <a:t>section</a:t>
            </a:r>
            <a:r>
              <a:rPr lang="en-US" dirty="0">
                <a:solidFill>
                  <a:srgbClr val="FF0000"/>
                </a:solidFill>
              </a:rPr>
              <a:t>,</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margin:</a:t>
            </a:r>
            <a:r>
              <a:rPr lang="en-US" dirty="0">
                <a:solidFill>
                  <a:srgbClr val="FF0000"/>
                </a:solidFill>
              </a:rPr>
              <a:t> </a:t>
            </a:r>
            <a:r>
              <a:rPr lang="en-US" dirty="0">
                <a:solidFill>
                  <a:srgbClr val="FF0000"/>
                </a:solidFill>
              </a:rPr>
              <a:t>1.858736059%;</a:t>
            </a:r>
            <a:r>
              <a:rPr lang="en-US" dirty="0">
                <a:solidFill>
                  <a:srgbClr val="FF0000"/>
                </a:solidFill>
              </a:rPr>
              <a:t> </a:t>
            </a:r>
            <a:r>
              <a:rPr lang="en-US" dirty="0">
                <a:solidFill>
                  <a:srgbClr val="FF0000"/>
                </a:solidFill>
              </a:rPr>
              <a:t>/* 10px ÷ 538px = .018587361 */</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section</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left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63.197026%;</a:t>
            </a:r>
            <a:r>
              <a:rPr lang="en-US" dirty="0">
                <a:solidFill>
                  <a:srgbClr val="FF0000"/>
                </a:solidFill>
              </a:rPr>
              <a:t> </a:t>
            </a:r>
            <a:r>
              <a:rPr lang="en-US" dirty="0">
                <a:solidFill>
                  <a:srgbClr val="FF0000"/>
                </a:solidFill>
              </a:rPr>
              <a:t>/* 340px ÷ 538px = .63197026 */</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right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29.3680297%;</a:t>
            </a:r>
            <a:r>
              <a:rPr lang="en-US" dirty="0">
                <a:solidFill>
                  <a:srgbClr val="FF0000"/>
                </a:solidFill>
              </a:rPr>
              <a:t> </a:t>
            </a:r>
            <a:r>
              <a:rPr lang="en-US" dirty="0">
                <a:solidFill>
                  <a:srgbClr val="FF0000"/>
                </a:solidFill>
              </a:rPr>
              <a:t>/* 158px ÷ 538px = .293680297 */</a:t>
            </a:r>
            <a:r>
              <a:rPr lang="en-US" dirty="0">
                <a:solidFill>
                  <a:srgbClr val="FF0000"/>
                </a:solidFill>
              </a:rPr>
              <a:t> </a:t>
            </a:r>
            <a:r>
              <a:rPr lang="en-US" dirty="0">
                <a:solidFill>
                  <a:srgbClr val="FF0000"/>
                </a:solidFill>
              </a:rPr>
              <a:t>}</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29</a:t>
            </a:fld>
            <a:endParaRPr lang="en-US"/>
          </a:p>
        </p:txBody>
      </p:sp>
    </p:spTree>
    <p:extLst>
      <p:ext uri="{BB962C8B-B14F-4D97-AF65-F5344CB8AC3E}">
        <p14:creationId xmlns:p14="http://schemas.microsoft.com/office/powerpoint/2010/main" val="836592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92500" lnSpcReduction="10000"/>
          </a:bodyPr>
          <a:lstStyle/>
          <a:p>
            <a:pPr marL="0" indent="0">
              <a:buNone/>
            </a:pPr>
            <a:r>
              <a:rPr lang="en-US" dirty="0"/>
              <a:t>In CSS, selectors are patterns used to select the element(s) you want to style</a:t>
            </a:r>
            <a:r>
              <a:rPr lang="en-US" dirty="0" smtClean="0"/>
              <a:t>.</a:t>
            </a:r>
          </a:p>
          <a:p>
            <a:pPr marL="0" indent="0">
              <a:buNone/>
            </a:pPr>
            <a:r>
              <a:rPr lang="en-US" sz="3500" b="1" dirty="0" smtClean="0"/>
              <a:t>Common Selectors</a:t>
            </a:r>
          </a:p>
          <a:p>
            <a:pPr marL="0" indent="0">
              <a:buNone/>
            </a:pPr>
            <a:r>
              <a:rPr lang="en-US" dirty="0"/>
              <a:t>The type selector identifies an element based on its type, specifically how that element is declared within HTML. The class selector identifies an element based on its class attribute value, which may be reused on multiple elements as necessary to help share popular styles. Lastly, the ID selector identifies an element based on its ID attribute value, which is unique and should only be used once per page</a:t>
            </a:r>
            <a:r>
              <a:rPr lang="en-US" dirty="0" smtClean="0"/>
              <a:t>.</a:t>
            </a:r>
          </a:p>
          <a:p>
            <a:pPr marL="0" indent="0">
              <a:buNone/>
            </a:pPr>
            <a:r>
              <a:rPr lang="en-US" dirty="0" smtClean="0"/>
              <a:t>CSS</a:t>
            </a:r>
          </a:p>
          <a:p>
            <a:pPr marL="0" indent="0">
              <a:buNone/>
            </a:pPr>
            <a:r>
              <a:rPr lang="en-US" dirty="0">
                <a:solidFill>
                  <a:srgbClr val="FF0000"/>
                </a:solidFill>
              </a:rPr>
              <a:t>h1 {...} .tagline {...} #intro </a:t>
            </a:r>
            <a:r>
              <a:rPr lang="en-US" dirty="0" smtClean="0">
                <a:solidFill>
                  <a:srgbClr val="FF0000"/>
                </a:solidFill>
              </a:rPr>
              <a:t>{...}</a:t>
            </a:r>
          </a:p>
          <a:p>
            <a:pPr marL="0" indent="0">
              <a:buNone/>
            </a:pPr>
            <a:r>
              <a:rPr lang="en-US" dirty="0" smtClean="0"/>
              <a:t>HTML</a:t>
            </a:r>
            <a:r>
              <a:rPr lang="en-US" dirty="0"/>
              <a:t/>
            </a:r>
            <a:br>
              <a:rPr lang="en-US" dirty="0"/>
            </a:br>
            <a:r>
              <a:rPr lang="en-US" dirty="0">
                <a:solidFill>
                  <a:srgbClr val="00B050"/>
                </a:solidFill>
              </a:rPr>
              <a:t>&lt;section id="intro"&gt; &lt;h1&gt;...&lt;/h1&gt; &lt;h2 class="tagline"&gt;...&lt;/h2&gt; &lt;/section&gt;</a:t>
            </a: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a:t>
            </a:fld>
            <a:endParaRPr lang="en-US"/>
          </a:p>
        </p:txBody>
      </p:sp>
    </p:spTree>
    <p:extLst>
      <p:ext uri="{BB962C8B-B14F-4D97-AF65-F5344CB8AC3E}">
        <p14:creationId xmlns:p14="http://schemas.microsoft.com/office/powerpoint/2010/main" val="2285995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Responsive Web</a:t>
            </a:r>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solidFill>
                  <a:srgbClr val="92D050"/>
                </a:solidFill>
              </a:rPr>
              <a:t>&lt;div</a:t>
            </a:r>
            <a:r>
              <a:rPr lang="en-US" dirty="0">
                <a:solidFill>
                  <a:srgbClr val="92D050"/>
                </a:solidFill>
              </a:rPr>
              <a:t> </a:t>
            </a:r>
            <a:r>
              <a:rPr lang="en-US" dirty="0">
                <a:solidFill>
                  <a:srgbClr val="92D050"/>
                </a:solidFill>
              </a:rPr>
              <a:t>class="container"&gt;</a:t>
            </a:r>
            <a:r>
              <a:rPr lang="en-US" dirty="0">
                <a:solidFill>
                  <a:srgbClr val="92D050"/>
                </a:solidFill>
              </a:rPr>
              <a:t> </a:t>
            </a:r>
            <a:r>
              <a:rPr lang="en-US" dirty="0">
                <a:solidFill>
                  <a:srgbClr val="92D050"/>
                </a:solidFill>
              </a:rPr>
              <a:t>&lt;section&gt;</a:t>
            </a:r>
            <a:r>
              <a:rPr lang="en-US" dirty="0">
                <a:solidFill>
                  <a:srgbClr val="92D050"/>
                </a:solidFill>
              </a:rPr>
              <a:t>...</a:t>
            </a:r>
            <a:r>
              <a:rPr lang="en-US" dirty="0">
                <a:solidFill>
                  <a:srgbClr val="92D050"/>
                </a:solidFill>
              </a:rPr>
              <a:t>&lt;/section&gt;</a:t>
            </a:r>
            <a:r>
              <a:rPr lang="en-US" dirty="0">
                <a:solidFill>
                  <a:srgbClr val="92D050"/>
                </a:solidFill>
              </a:rPr>
              <a:t> </a:t>
            </a:r>
            <a:r>
              <a:rPr lang="en-US" dirty="0">
                <a:solidFill>
                  <a:srgbClr val="92D050"/>
                </a:solidFill>
              </a:rPr>
              <a:t>&lt;aside&gt;</a:t>
            </a:r>
            <a:r>
              <a:rPr lang="en-US" dirty="0">
                <a:solidFill>
                  <a:srgbClr val="92D050"/>
                </a:solidFill>
              </a:rPr>
              <a:t>...</a:t>
            </a:r>
            <a:r>
              <a:rPr lang="en-US" dirty="0">
                <a:solidFill>
                  <a:srgbClr val="92D050"/>
                </a:solidFill>
              </a:rPr>
              <a:t>&lt;/aside&gt;</a:t>
            </a:r>
            <a:r>
              <a:rPr lang="en-US" dirty="0">
                <a:solidFill>
                  <a:srgbClr val="92D050"/>
                </a:solidFill>
              </a:rPr>
              <a:t> </a:t>
            </a:r>
            <a:r>
              <a:rPr lang="en-US" dirty="0">
                <a:solidFill>
                  <a:srgbClr val="92D050"/>
                </a:solidFill>
              </a:rPr>
              <a:t>&lt;/div</a:t>
            </a:r>
            <a:r>
              <a:rPr lang="en-US" dirty="0" smtClean="0">
                <a:solidFill>
                  <a:srgbClr val="92D050"/>
                </a:solidFill>
              </a:rPr>
              <a:t>&gt;</a:t>
            </a:r>
            <a:endParaRPr lang="en-US" b="1" dirty="0" smtClean="0"/>
          </a:p>
          <a:p>
            <a:pPr marL="0" indent="0">
              <a:buNone/>
            </a:pPr>
            <a:r>
              <a:rPr lang="en-US" b="1" dirty="0" smtClean="0"/>
              <a:t>Fixed </a:t>
            </a:r>
            <a:r>
              <a:rPr lang="en-US" b="1" dirty="0"/>
              <a:t>Grid </a:t>
            </a:r>
            <a:endParaRPr lang="en-US" dirty="0" smtClean="0"/>
          </a:p>
          <a:p>
            <a:pPr marL="0" indent="0">
              <a:buNone/>
            </a:pPr>
            <a:r>
              <a:rPr lang="en-US" dirty="0" smtClean="0">
                <a:solidFill>
                  <a:srgbClr val="FF0000"/>
                </a:solidFill>
              </a:rPr>
              <a:t>.</a:t>
            </a:r>
            <a:r>
              <a:rPr lang="en-US" dirty="0">
                <a:solidFill>
                  <a:srgbClr val="FF0000"/>
                </a:solidFill>
              </a:rPr>
              <a:t>container</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538px;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section,</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margin:</a:t>
            </a:r>
            <a:r>
              <a:rPr lang="en-US" dirty="0">
                <a:solidFill>
                  <a:srgbClr val="FF0000"/>
                </a:solidFill>
              </a:rPr>
              <a:t> </a:t>
            </a:r>
            <a:r>
              <a:rPr lang="en-US" dirty="0">
                <a:solidFill>
                  <a:srgbClr val="FF0000"/>
                </a:solidFill>
              </a:rPr>
              <a:t>10px;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section</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left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340px;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right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158px;</a:t>
            </a:r>
            <a:r>
              <a:rPr lang="en-US" dirty="0">
                <a:solidFill>
                  <a:srgbClr val="FF0000"/>
                </a:solidFill>
              </a:rPr>
              <a:t> </a:t>
            </a:r>
            <a:r>
              <a:rPr lang="en-US" dirty="0" smtClean="0">
                <a:solidFill>
                  <a:srgbClr val="FF0000"/>
                </a:solidFill>
              </a:rPr>
              <a:t>}</a:t>
            </a:r>
            <a:endParaRPr lang="en-US" dirty="0" smtClean="0"/>
          </a:p>
          <a:p>
            <a:pPr marL="0" indent="0">
              <a:buNone/>
            </a:pPr>
            <a:r>
              <a:rPr lang="en-US" b="1" dirty="0"/>
              <a:t>Flexible </a:t>
            </a:r>
            <a:r>
              <a:rPr lang="en-US" b="1" dirty="0" smtClean="0"/>
              <a:t>Grid</a:t>
            </a:r>
            <a:endParaRPr lang="en-US" dirty="0" smtClean="0"/>
          </a:p>
          <a:p>
            <a:pPr marL="0" indent="0">
              <a:buNone/>
            </a:pPr>
            <a:r>
              <a:rPr lang="en-US" dirty="0" smtClean="0">
                <a:solidFill>
                  <a:srgbClr val="FF0000"/>
                </a:solidFill>
              </a:rPr>
              <a:t>section</a:t>
            </a:r>
            <a:r>
              <a:rPr lang="en-US" dirty="0">
                <a:solidFill>
                  <a:srgbClr val="FF0000"/>
                </a:solidFill>
              </a:rPr>
              <a:t>,</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margin:</a:t>
            </a:r>
            <a:r>
              <a:rPr lang="en-US" dirty="0">
                <a:solidFill>
                  <a:srgbClr val="FF0000"/>
                </a:solidFill>
              </a:rPr>
              <a:t> </a:t>
            </a:r>
            <a:r>
              <a:rPr lang="en-US" dirty="0">
                <a:solidFill>
                  <a:srgbClr val="FF0000"/>
                </a:solidFill>
              </a:rPr>
              <a:t>1.858736059%;</a:t>
            </a:r>
            <a:r>
              <a:rPr lang="en-US" dirty="0">
                <a:solidFill>
                  <a:srgbClr val="FF0000"/>
                </a:solidFill>
              </a:rPr>
              <a:t> </a:t>
            </a:r>
            <a:r>
              <a:rPr lang="en-US" dirty="0">
                <a:solidFill>
                  <a:srgbClr val="FF0000"/>
                </a:solidFill>
              </a:rPr>
              <a:t>/* 10px ÷ 538px = .018587361 */</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section</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left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63.197026%;</a:t>
            </a:r>
            <a:r>
              <a:rPr lang="en-US" dirty="0">
                <a:solidFill>
                  <a:srgbClr val="FF0000"/>
                </a:solidFill>
              </a:rPr>
              <a:t> </a:t>
            </a:r>
            <a:r>
              <a:rPr lang="en-US" dirty="0">
                <a:solidFill>
                  <a:srgbClr val="FF0000"/>
                </a:solidFill>
              </a:rPr>
              <a:t>/* 340px ÷ 538px = .63197026 */</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aside</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float:</a:t>
            </a:r>
            <a:r>
              <a:rPr lang="en-US" dirty="0">
                <a:solidFill>
                  <a:srgbClr val="FF0000"/>
                </a:solidFill>
              </a:rPr>
              <a:t> right</a:t>
            </a:r>
            <a:r>
              <a:rPr lang="en-US" dirty="0">
                <a:solidFill>
                  <a:srgbClr val="FF0000"/>
                </a:solidFill>
              </a:rPr>
              <a:t>;</a:t>
            </a:r>
            <a:r>
              <a:rPr lang="en-US" dirty="0">
                <a:solidFill>
                  <a:srgbClr val="FF0000"/>
                </a:solidFill>
              </a:rPr>
              <a:t> </a:t>
            </a:r>
            <a:r>
              <a:rPr lang="en-US" dirty="0">
                <a:solidFill>
                  <a:srgbClr val="FF0000"/>
                </a:solidFill>
              </a:rPr>
              <a:t>width:</a:t>
            </a:r>
            <a:r>
              <a:rPr lang="en-US" dirty="0">
                <a:solidFill>
                  <a:srgbClr val="FF0000"/>
                </a:solidFill>
              </a:rPr>
              <a:t> </a:t>
            </a:r>
            <a:r>
              <a:rPr lang="en-US" dirty="0">
                <a:solidFill>
                  <a:srgbClr val="FF0000"/>
                </a:solidFill>
              </a:rPr>
              <a:t>29.3680297%;</a:t>
            </a:r>
            <a:r>
              <a:rPr lang="en-US" dirty="0">
                <a:solidFill>
                  <a:srgbClr val="FF0000"/>
                </a:solidFill>
              </a:rPr>
              <a:t> </a:t>
            </a:r>
            <a:r>
              <a:rPr lang="en-US" dirty="0">
                <a:solidFill>
                  <a:srgbClr val="FF0000"/>
                </a:solidFill>
              </a:rPr>
              <a:t>/* 158px ÷ 538px = .293680297 */</a:t>
            </a:r>
            <a:r>
              <a:rPr lang="en-US" dirty="0">
                <a:solidFill>
                  <a:srgbClr val="FF0000"/>
                </a:solidFill>
              </a:rPr>
              <a:t> </a:t>
            </a:r>
            <a:r>
              <a:rPr lang="en-US" dirty="0">
                <a:solidFill>
                  <a:srgbClr val="FF0000"/>
                </a:solidFill>
              </a:rPr>
              <a:t>}</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30</a:t>
            </a:fld>
            <a:endParaRPr lang="en-US"/>
          </a:p>
        </p:txBody>
      </p:sp>
    </p:spTree>
    <p:extLst>
      <p:ext uri="{BB962C8B-B14F-4D97-AF65-F5344CB8AC3E}">
        <p14:creationId xmlns:p14="http://schemas.microsoft.com/office/powerpoint/2010/main" val="3440828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Responsive Web</a:t>
            </a:r>
          </a:p>
        </p:txBody>
      </p:sp>
      <p:sp>
        <p:nvSpPr>
          <p:cNvPr id="3" name="Content Placeholder 2"/>
          <p:cNvSpPr>
            <a:spLocks noGrp="1"/>
          </p:cNvSpPr>
          <p:nvPr>
            <p:ph idx="1"/>
          </p:nvPr>
        </p:nvSpPr>
        <p:spPr>
          <a:xfrm>
            <a:off x="457200" y="1097280"/>
            <a:ext cx="8229600" cy="5028883"/>
          </a:xfrm>
        </p:spPr>
        <p:txBody>
          <a:bodyPr>
            <a:normAutofit fontScale="92500"/>
          </a:bodyPr>
          <a:lstStyle/>
          <a:p>
            <a:pPr marL="0" indent="0">
              <a:buNone/>
            </a:pPr>
            <a:r>
              <a:rPr lang="en-US" b="1" dirty="0"/>
              <a:t>Media </a:t>
            </a:r>
            <a:r>
              <a:rPr lang="en-US" b="1" dirty="0" smtClean="0"/>
              <a:t>Queries</a:t>
            </a:r>
            <a:r>
              <a:rPr lang="en-US" b="1" dirty="0"/>
              <a:t> </a:t>
            </a:r>
            <a:endParaRPr lang="en-US" dirty="0" smtClean="0"/>
          </a:p>
          <a:p>
            <a:pPr marL="0" indent="0">
              <a:buNone/>
            </a:pPr>
            <a:r>
              <a:rPr lang="en-US" dirty="0"/>
              <a:t>Media queries were built as an extension to media types commonly found when targeting and including styles. Media queries provide the ability to specify different styles for individual browser and device circumstances, the width of the viewport or device orientation for example. Being able to apply uniquely targeted styles opens up a world of opportunity and leverage to responsive web design</a:t>
            </a:r>
            <a:r>
              <a:rPr lang="en-US" dirty="0" smtClean="0"/>
              <a:t>.</a:t>
            </a:r>
          </a:p>
          <a:p>
            <a:pPr marL="0" indent="0">
              <a:buNone/>
            </a:pPr>
            <a:r>
              <a:rPr lang="en-US" b="1" dirty="0"/>
              <a:t>Initializing Media </a:t>
            </a:r>
            <a:r>
              <a:rPr lang="en-US" b="1" dirty="0" smtClean="0"/>
              <a:t>Queries</a:t>
            </a:r>
            <a:endParaRPr lang="en-US" dirty="0" smtClean="0"/>
          </a:p>
          <a:p>
            <a:pPr marL="0" indent="0">
              <a:buNone/>
            </a:pPr>
            <a:r>
              <a:rPr lang="en-US" dirty="0"/>
              <a:t>There are a couple different ways to use media queries, using the </a:t>
            </a:r>
            <a:r>
              <a:rPr lang="en-US" dirty="0"/>
              <a:t>@media</a:t>
            </a:r>
            <a:r>
              <a:rPr lang="en-US" dirty="0"/>
              <a:t> rule inside of an existing style sheet, importing a new style sheet using the </a:t>
            </a:r>
            <a:r>
              <a:rPr lang="en-US" dirty="0"/>
              <a:t>@import</a:t>
            </a:r>
            <a:r>
              <a:rPr lang="en-US" dirty="0"/>
              <a:t> rule, or by linking to a separate style sheet from within the HTML document. Generally speaking it is recommend to use the </a:t>
            </a:r>
            <a:r>
              <a:rPr lang="en-US" dirty="0"/>
              <a:t>@media</a:t>
            </a:r>
            <a:r>
              <a:rPr lang="en-US" dirty="0"/>
              <a:t> rule inside of an existing style sheet to avoid any additional HTTP requests.</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31</a:t>
            </a:fld>
            <a:endParaRPr lang="en-US"/>
          </a:p>
        </p:txBody>
      </p:sp>
    </p:spTree>
    <p:extLst>
      <p:ext uri="{BB962C8B-B14F-4D97-AF65-F5344CB8AC3E}">
        <p14:creationId xmlns:p14="http://schemas.microsoft.com/office/powerpoint/2010/main" val="3109936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Responsive Web</a:t>
            </a:r>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solidFill>
                  <a:schemeClr val="accent1"/>
                </a:solidFill>
              </a:rPr>
              <a:t>&lt;!-- Separate CSS File --&gt;</a:t>
            </a:r>
            <a:r>
              <a:rPr lang="en-US" dirty="0">
                <a:solidFill>
                  <a:schemeClr val="accent1"/>
                </a:solidFill>
              </a:rPr>
              <a:t> </a:t>
            </a:r>
            <a:r>
              <a:rPr lang="en-US" dirty="0">
                <a:solidFill>
                  <a:schemeClr val="accent1"/>
                </a:solidFill>
              </a:rPr>
              <a:t>&lt;link</a:t>
            </a:r>
            <a:r>
              <a:rPr lang="en-US" dirty="0">
                <a:solidFill>
                  <a:schemeClr val="accent1"/>
                </a:solidFill>
              </a:rPr>
              <a:t> </a:t>
            </a:r>
            <a:r>
              <a:rPr lang="en-US" dirty="0" err="1">
                <a:solidFill>
                  <a:schemeClr val="accent1"/>
                </a:solidFill>
              </a:rPr>
              <a:t>href</a:t>
            </a:r>
            <a:r>
              <a:rPr lang="en-US" dirty="0">
                <a:solidFill>
                  <a:schemeClr val="accent1"/>
                </a:solidFill>
              </a:rPr>
              <a:t>="styles.css"</a:t>
            </a:r>
            <a:r>
              <a:rPr lang="en-US" dirty="0">
                <a:solidFill>
                  <a:schemeClr val="accent1"/>
                </a:solidFill>
              </a:rPr>
              <a:t> </a:t>
            </a:r>
            <a:r>
              <a:rPr lang="en-US" dirty="0" err="1">
                <a:solidFill>
                  <a:schemeClr val="accent1"/>
                </a:solidFill>
              </a:rPr>
              <a:t>rel</a:t>
            </a:r>
            <a:r>
              <a:rPr lang="en-US" dirty="0">
                <a:solidFill>
                  <a:schemeClr val="accent1"/>
                </a:solidFill>
              </a:rPr>
              <a:t>="</a:t>
            </a:r>
            <a:r>
              <a:rPr lang="en-US" dirty="0" err="1">
                <a:solidFill>
                  <a:schemeClr val="accent1"/>
                </a:solidFill>
              </a:rPr>
              <a:t>stylesheet</a:t>
            </a:r>
            <a:r>
              <a:rPr lang="en-US" dirty="0">
                <a:solidFill>
                  <a:schemeClr val="accent1"/>
                </a:solidFill>
              </a:rPr>
              <a:t>"</a:t>
            </a:r>
            <a:r>
              <a:rPr lang="en-US" dirty="0">
                <a:solidFill>
                  <a:schemeClr val="accent1"/>
                </a:solidFill>
              </a:rPr>
              <a:t> </a:t>
            </a:r>
            <a:r>
              <a:rPr lang="en-US" dirty="0">
                <a:solidFill>
                  <a:schemeClr val="accent1"/>
                </a:solidFill>
              </a:rPr>
              <a:t>media="all and (max-width: 1024px</a:t>
            </a:r>
            <a:r>
              <a:rPr lang="en-US" dirty="0" smtClean="0">
                <a:solidFill>
                  <a:schemeClr val="accent1"/>
                </a:solidFill>
              </a:rPr>
              <a:t>)"&gt;</a:t>
            </a:r>
          </a:p>
          <a:p>
            <a:pPr marL="0" indent="0">
              <a:buNone/>
            </a:pPr>
            <a:endParaRPr lang="en-US" dirty="0">
              <a:solidFill>
                <a:schemeClr val="accent1"/>
              </a:solidFill>
            </a:endParaRPr>
          </a:p>
          <a:p>
            <a:pPr marL="0" indent="0">
              <a:buNone/>
            </a:pPr>
            <a:r>
              <a:rPr lang="en-US" dirty="0">
                <a:solidFill>
                  <a:schemeClr val="accent3"/>
                </a:solidFill>
              </a:rPr>
              <a:t>/* @media Rule */</a:t>
            </a:r>
            <a:r>
              <a:rPr lang="en-US" dirty="0">
                <a:solidFill>
                  <a:schemeClr val="accent3"/>
                </a:solidFill>
              </a:rPr>
              <a:t> </a:t>
            </a:r>
            <a:r>
              <a:rPr lang="en-US" dirty="0">
                <a:solidFill>
                  <a:schemeClr val="accent3"/>
                </a:solidFill>
              </a:rPr>
              <a:t>@media</a:t>
            </a:r>
            <a:r>
              <a:rPr lang="en-US" dirty="0">
                <a:solidFill>
                  <a:schemeClr val="accent3"/>
                </a:solidFill>
              </a:rPr>
              <a:t> all and </a:t>
            </a:r>
            <a:r>
              <a:rPr lang="en-US" dirty="0">
                <a:solidFill>
                  <a:schemeClr val="accent3"/>
                </a:solidFill>
              </a:rPr>
              <a:t>(</a:t>
            </a:r>
            <a:r>
              <a:rPr lang="en-US" dirty="0">
                <a:solidFill>
                  <a:schemeClr val="accent3"/>
                </a:solidFill>
              </a:rPr>
              <a:t>max-width</a:t>
            </a:r>
            <a:r>
              <a:rPr lang="en-US" dirty="0">
                <a:solidFill>
                  <a:schemeClr val="accent3"/>
                </a:solidFill>
              </a:rPr>
              <a:t>:</a:t>
            </a:r>
            <a:r>
              <a:rPr lang="en-US" dirty="0">
                <a:solidFill>
                  <a:schemeClr val="accent3"/>
                </a:solidFill>
              </a:rPr>
              <a:t> </a:t>
            </a:r>
            <a:r>
              <a:rPr lang="en-US" dirty="0">
                <a:solidFill>
                  <a:schemeClr val="accent3"/>
                </a:solidFill>
              </a:rPr>
              <a:t>1024px)</a:t>
            </a:r>
            <a:r>
              <a:rPr lang="en-US" dirty="0">
                <a:solidFill>
                  <a:schemeClr val="accent3"/>
                </a:solidFill>
              </a:rPr>
              <a:t> </a:t>
            </a:r>
            <a:r>
              <a:rPr lang="en-US" dirty="0">
                <a:solidFill>
                  <a:schemeClr val="accent3"/>
                </a:solidFill>
              </a:rPr>
              <a:t>{...}</a:t>
            </a:r>
            <a:r>
              <a:rPr lang="en-US" dirty="0">
                <a:solidFill>
                  <a:schemeClr val="accent3"/>
                </a:solidFill>
              </a:rPr>
              <a:t> </a:t>
            </a:r>
            <a:r>
              <a:rPr lang="en-US" dirty="0">
                <a:solidFill>
                  <a:schemeClr val="accent3"/>
                </a:solidFill>
              </a:rPr>
              <a:t>/* @import Rule */</a:t>
            </a:r>
            <a:r>
              <a:rPr lang="en-US" dirty="0">
                <a:solidFill>
                  <a:schemeClr val="accent3"/>
                </a:solidFill>
              </a:rPr>
              <a:t> </a:t>
            </a:r>
            <a:r>
              <a:rPr lang="en-US" dirty="0">
                <a:solidFill>
                  <a:schemeClr val="accent3"/>
                </a:solidFill>
              </a:rPr>
              <a:t>@import</a:t>
            </a:r>
            <a:r>
              <a:rPr lang="en-US" dirty="0">
                <a:solidFill>
                  <a:schemeClr val="accent3"/>
                </a:solidFill>
              </a:rPr>
              <a:t> </a:t>
            </a:r>
            <a:r>
              <a:rPr lang="en-US" dirty="0" err="1">
                <a:solidFill>
                  <a:schemeClr val="accent3"/>
                </a:solidFill>
              </a:rPr>
              <a:t>url</a:t>
            </a:r>
            <a:r>
              <a:rPr lang="en-US" dirty="0">
                <a:solidFill>
                  <a:schemeClr val="accent3"/>
                </a:solidFill>
              </a:rPr>
              <a:t>(styles.css)</a:t>
            </a:r>
            <a:r>
              <a:rPr lang="en-US" dirty="0">
                <a:solidFill>
                  <a:schemeClr val="accent3"/>
                </a:solidFill>
              </a:rPr>
              <a:t> all and </a:t>
            </a:r>
            <a:r>
              <a:rPr lang="en-US" dirty="0">
                <a:solidFill>
                  <a:schemeClr val="accent3"/>
                </a:solidFill>
              </a:rPr>
              <a:t>(</a:t>
            </a:r>
            <a:r>
              <a:rPr lang="en-US" dirty="0">
                <a:solidFill>
                  <a:schemeClr val="accent3"/>
                </a:solidFill>
              </a:rPr>
              <a:t>max-width</a:t>
            </a:r>
            <a:r>
              <a:rPr lang="en-US" dirty="0">
                <a:solidFill>
                  <a:schemeClr val="accent3"/>
                </a:solidFill>
              </a:rPr>
              <a:t>:</a:t>
            </a:r>
            <a:r>
              <a:rPr lang="en-US" dirty="0">
                <a:solidFill>
                  <a:schemeClr val="accent3"/>
                </a:solidFill>
              </a:rPr>
              <a:t> </a:t>
            </a:r>
            <a:r>
              <a:rPr lang="en-US" dirty="0">
                <a:solidFill>
                  <a:schemeClr val="accent3"/>
                </a:solidFill>
              </a:rPr>
              <a:t>1024px)</a:t>
            </a:r>
            <a:r>
              <a:rPr lang="en-US" dirty="0">
                <a:solidFill>
                  <a:schemeClr val="accent3"/>
                </a:solidFill>
              </a:rPr>
              <a:t> </a:t>
            </a:r>
            <a:r>
              <a:rPr lang="en-US" dirty="0">
                <a:solidFill>
                  <a:schemeClr val="accent3"/>
                </a:solidFill>
              </a:rPr>
              <a:t>{...}</a:t>
            </a:r>
            <a:endParaRPr lang="en-US" dirty="0" smtClean="0">
              <a:solidFill>
                <a:schemeClr val="accent3"/>
              </a:solidFill>
            </a:endParaRPr>
          </a:p>
          <a:p>
            <a:pPr marL="0" indent="0">
              <a:buNone/>
            </a:pPr>
            <a:r>
              <a:rPr lang="en-US" b="1" dirty="0"/>
              <a:t>Logical Operators in Media Queries</a:t>
            </a:r>
          </a:p>
          <a:p>
            <a:pPr marL="0" indent="0">
              <a:buNone/>
            </a:pPr>
            <a:r>
              <a:rPr lang="en-US" dirty="0"/>
              <a:t>Logical operators in media queries help build powerful expressions. There are three different logical operators available for use within media queries, including </a:t>
            </a:r>
            <a:r>
              <a:rPr lang="en-US" dirty="0"/>
              <a:t>and</a:t>
            </a:r>
            <a:r>
              <a:rPr lang="en-US" dirty="0"/>
              <a:t>, </a:t>
            </a:r>
            <a:r>
              <a:rPr lang="en-US" dirty="0"/>
              <a:t>not</a:t>
            </a:r>
            <a:r>
              <a:rPr lang="en-US" dirty="0"/>
              <a:t>, </a:t>
            </a:r>
            <a:r>
              <a:rPr lang="en-US" dirty="0" err="1"/>
              <a:t>and</a:t>
            </a:r>
            <a:r>
              <a:rPr lang="en-US" dirty="0" err="1"/>
              <a:t>only</a:t>
            </a:r>
            <a:r>
              <a:rPr lang="en-US" dirty="0" smtClean="0"/>
              <a:t>.</a:t>
            </a:r>
          </a:p>
          <a:p>
            <a:pPr marL="0" indent="0">
              <a:buNone/>
            </a:pPr>
            <a:r>
              <a:rPr lang="en-US" dirty="0">
                <a:solidFill>
                  <a:srgbClr val="FF0000"/>
                </a:solidFill>
              </a:rPr>
              <a:t>@media</a:t>
            </a:r>
            <a:r>
              <a:rPr lang="en-US" dirty="0">
                <a:solidFill>
                  <a:srgbClr val="FF0000"/>
                </a:solidFill>
              </a:rPr>
              <a:t> all and </a:t>
            </a:r>
            <a:r>
              <a:rPr lang="en-US" dirty="0">
                <a:solidFill>
                  <a:srgbClr val="FF0000"/>
                </a:solidFill>
              </a:rPr>
              <a:t>(</a:t>
            </a:r>
            <a:r>
              <a:rPr lang="en-US" dirty="0">
                <a:solidFill>
                  <a:srgbClr val="FF0000"/>
                </a:solidFill>
              </a:rPr>
              <a:t>min-width</a:t>
            </a:r>
            <a:r>
              <a:rPr lang="en-US" dirty="0">
                <a:solidFill>
                  <a:srgbClr val="FF0000"/>
                </a:solidFill>
              </a:rPr>
              <a:t>:</a:t>
            </a:r>
            <a:r>
              <a:rPr lang="en-US" dirty="0">
                <a:solidFill>
                  <a:srgbClr val="FF0000"/>
                </a:solidFill>
              </a:rPr>
              <a:t> </a:t>
            </a:r>
            <a:r>
              <a:rPr lang="en-US" dirty="0">
                <a:solidFill>
                  <a:srgbClr val="FF0000"/>
                </a:solidFill>
              </a:rPr>
              <a:t>800px)</a:t>
            </a:r>
            <a:r>
              <a:rPr lang="en-US" dirty="0">
                <a:solidFill>
                  <a:srgbClr val="FF0000"/>
                </a:solidFill>
              </a:rPr>
              <a:t> and </a:t>
            </a:r>
            <a:r>
              <a:rPr lang="en-US" dirty="0">
                <a:solidFill>
                  <a:srgbClr val="FF0000"/>
                </a:solidFill>
              </a:rPr>
              <a:t>(</a:t>
            </a:r>
            <a:r>
              <a:rPr lang="en-US" dirty="0">
                <a:solidFill>
                  <a:srgbClr val="FF0000"/>
                </a:solidFill>
              </a:rPr>
              <a:t>max-width</a:t>
            </a:r>
            <a:r>
              <a:rPr lang="en-US" dirty="0">
                <a:solidFill>
                  <a:srgbClr val="FF0000"/>
                </a:solidFill>
              </a:rPr>
              <a:t>:</a:t>
            </a:r>
            <a:r>
              <a:rPr lang="en-US" dirty="0">
                <a:solidFill>
                  <a:srgbClr val="FF0000"/>
                </a:solidFill>
              </a:rPr>
              <a:t> </a:t>
            </a:r>
            <a:r>
              <a:rPr lang="en-US" dirty="0">
                <a:solidFill>
                  <a:srgbClr val="FF0000"/>
                </a:solidFill>
              </a:rPr>
              <a:t>1024px)</a:t>
            </a:r>
            <a:r>
              <a:rPr lang="en-US" dirty="0">
                <a:solidFill>
                  <a:srgbClr val="FF0000"/>
                </a:solidFill>
              </a:rPr>
              <a:t> </a:t>
            </a:r>
            <a:r>
              <a:rPr lang="en-US" dirty="0" smtClean="0">
                <a:solidFill>
                  <a:srgbClr val="FF0000"/>
                </a:solidFill>
              </a:rPr>
              <a:t>{...}</a:t>
            </a:r>
          </a:p>
          <a:p>
            <a:pPr marL="0" indent="0">
              <a:buNone/>
            </a:pPr>
            <a:r>
              <a:rPr lang="en-US" dirty="0">
                <a:solidFill>
                  <a:srgbClr val="FF0000"/>
                </a:solidFill>
              </a:rPr>
              <a:t>@media (min-width: 768px) </a:t>
            </a:r>
            <a:r>
              <a:rPr lang="en-US" dirty="0" smtClean="0">
                <a:solidFill>
                  <a:srgbClr val="FF0000"/>
                </a:solidFill>
              </a:rPr>
              <a:t>{ }</a:t>
            </a: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32</a:t>
            </a:fld>
            <a:endParaRPr lang="en-US"/>
          </a:p>
        </p:txBody>
      </p:sp>
    </p:spTree>
    <p:extLst>
      <p:ext uri="{BB962C8B-B14F-4D97-AF65-F5344CB8AC3E}">
        <p14:creationId xmlns:p14="http://schemas.microsoft.com/office/powerpoint/2010/main" val="1316339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Transforms</a:t>
            </a:r>
            <a:endParaRPr lang="en-US" b="1" dirty="0"/>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t>With CSS3 came new ways to position and alter elements. Now general layout techniques can be revisited with alternative ways to size, position, and change elements. All of these new techniques are made possible by the transform property.</a:t>
            </a:r>
          </a:p>
          <a:p>
            <a:pPr marL="0" indent="0">
              <a:buNone/>
            </a:pPr>
            <a:r>
              <a:rPr lang="en-US" dirty="0"/>
              <a:t>The transform property comes in two different settings, two-dimensional and three-dimensional. Each of these come with their own individual properties and values.</a:t>
            </a:r>
          </a:p>
          <a:p>
            <a:pPr marL="0" indent="0">
              <a:buNone/>
            </a:pPr>
            <a:r>
              <a:rPr lang="en-US" dirty="0"/>
              <a:t>Within this lesson we’ll take a look at both two-dimensional and three-dimensional transforms. Generally speaking, browser support for the transform property isn’t great, but it is getting better every day. For the best support vendor prefixes are encouraged, however you may need to download the nightly version of Chrome to see all of these transforms in action.</a:t>
            </a:r>
          </a:p>
          <a:p>
            <a:pPr marL="0" indent="0">
              <a:buNone/>
            </a:pPr>
            <a:endParaRPr lang="en-US"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33</a:t>
            </a:fld>
            <a:endParaRPr lang="en-US"/>
          </a:p>
        </p:txBody>
      </p:sp>
    </p:spTree>
    <p:extLst>
      <p:ext uri="{BB962C8B-B14F-4D97-AF65-F5344CB8AC3E}">
        <p14:creationId xmlns:p14="http://schemas.microsoft.com/office/powerpoint/2010/main" val="2913392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Transforms</a:t>
            </a:r>
            <a:endParaRPr lang="en-US" b="1" dirty="0"/>
          </a:p>
        </p:txBody>
      </p:sp>
      <p:sp>
        <p:nvSpPr>
          <p:cNvPr id="3" name="Content Placeholder 2"/>
          <p:cNvSpPr>
            <a:spLocks noGrp="1"/>
          </p:cNvSpPr>
          <p:nvPr>
            <p:ph idx="1"/>
          </p:nvPr>
        </p:nvSpPr>
        <p:spPr>
          <a:xfrm>
            <a:off x="457200" y="1097280"/>
            <a:ext cx="8229600" cy="5028883"/>
          </a:xfrm>
        </p:spPr>
        <p:txBody>
          <a:bodyPr>
            <a:normAutofit fontScale="92500" lnSpcReduction="10000"/>
          </a:bodyPr>
          <a:lstStyle/>
          <a:p>
            <a:pPr marL="0" indent="0">
              <a:buNone/>
            </a:pPr>
            <a:r>
              <a:rPr lang="en-US" b="1" dirty="0"/>
              <a:t>Transform </a:t>
            </a:r>
            <a:r>
              <a:rPr lang="en-US" b="1" dirty="0" smtClean="0"/>
              <a:t>Syntax</a:t>
            </a:r>
          </a:p>
          <a:p>
            <a:pPr marL="0" indent="0">
              <a:buNone/>
            </a:pPr>
            <a:r>
              <a:rPr lang="en-US" dirty="0"/>
              <a:t>The actual syntax for the </a:t>
            </a:r>
            <a:r>
              <a:rPr lang="en-US" dirty="0"/>
              <a:t>transform</a:t>
            </a:r>
            <a:r>
              <a:rPr lang="en-US" dirty="0"/>
              <a:t> property is quite simple, including the transform property followed by the value. The value specifies the transform type followed by a specific amount inside parentheses</a:t>
            </a:r>
            <a:r>
              <a:rPr lang="en-US" dirty="0" smtClean="0"/>
              <a:t>.</a:t>
            </a:r>
          </a:p>
          <a:p>
            <a:pPr marL="0" indent="0">
              <a:buNone/>
            </a:pPr>
            <a:r>
              <a:rPr lang="en-US" dirty="0">
                <a:solidFill>
                  <a:srgbClr val="FF0000"/>
                </a:solidFill>
              </a:rPr>
              <a:t>div</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a:t>
            </a:r>
            <a:r>
              <a:rPr lang="en-US" dirty="0" err="1">
                <a:solidFill>
                  <a:srgbClr val="FF0000"/>
                </a:solidFill>
              </a:rPr>
              <a:t>webkit</a:t>
            </a:r>
            <a:r>
              <a:rPr lang="en-US" dirty="0">
                <a:solidFill>
                  <a:srgbClr val="FF0000"/>
                </a:solidFill>
              </a:rPr>
              <a:t>-transform:</a:t>
            </a:r>
            <a:r>
              <a:rPr lang="en-US" dirty="0">
                <a:solidFill>
                  <a:srgbClr val="FF0000"/>
                </a:solidFill>
              </a:rPr>
              <a:t> scale</a:t>
            </a:r>
            <a:r>
              <a:rPr lang="en-US" dirty="0">
                <a:solidFill>
                  <a:srgbClr val="FF0000"/>
                </a:solidFill>
              </a:rPr>
              <a:t>(1.5);</a:t>
            </a:r>
            <a:r>
              <a:rPr lang="en-US" dirty="0">
                <a:solidFill>
                  <a:srgbClr val="FF0000"/>
                </a:solidFill>
              </a:rPr>
              <a:t> </a:t>
            </a:r>
            <a:r>
              <a:rPr lang="en-US" dirty="0">
                <a:solidFill>
                  <a:srgbClr val="FF0000"/>
                </a:solidFill>
              </a:rPr>
              <a:t>-</a:t>
            </a:r>
            <a:r>
              <a:rPr lang="en-US" dirty="0" err="1">
                <a:solidFill>
                  <a:srgbClr val="FF0000"/>
                </a:solidFill>
              </a:rPr>
              <a:t>moz</a:t>
            </a:r>
            <a:r>
              <a:rPr lang="en-US" dirty="0">
                <a:solidFill>
                  <a:srgbClr val="FF0000"/>
                </a:solidFill>
              </a:rPr>
              <a:t>-transform:</a:t>
            </a:r>
            <a:r>
              <a:rPr lang="en-US" dirty="0">
                <a:solidFill>
                  <a:srgbClr val="FF0000"/>
                </a:solidFill>
              </a:rPr>
              <a:t> scale</a:t>
            </a:r>
            <a:r>
              <a:rPr lang="en-US" dirty="0">
                <a:solidFill>
                  <a:srgbClr val="FF0000"/>
                </a:solidFill>
              </a:rPr>
              <a:t>(1.5);</a:t>
            </a:r>
            <a:r>
              <a:rPr lang="en-US" dirty="0">
                <a:solidFill>
                  <a:srgbClr val="FF0000"/>
                </a:solidFill>
              </a:rPr>
              <a:t> </a:t>
            </a:r>
            <a:r>
              <a:rPr lang="en-US" dirty="0">
                <a:solidFill>
                  <a:srgbClr val="FF0000"/>
                </a:solidFill>
              </a:rPr>
              <a:t>-o-transform:</a:t>
            </a:r>
            <a:r>
              <a:rPr lang="en-US" dirty="0">
                <a:solidFill>
                  <a:srgbClr val="FF0000"/>
                </a:solidFill>
              </a:rPr>
              <a:t> scale</a:t>
            </a:r>
            <a:r>
              <a:rPr lang="en-US" dirty="0">
                <a:solidFill>
                  <a:srgbClr val="FF0000"/>
                </a:solidFill>
              </a:rPr>
              <a:t>(1.5);</a:t>
            </a:r>
            <a:r>
              <a:rPr lang="en-US" dirty="0">
                <a:solidFill>
                  <a:srgbClr val="FF0000"/>
                </a:solidFill>
              </a:rPr>
              <a:t> </a:t>
            </a:r>
            <a:r>
              <a:rPr lang="en-US" dirty="0">
                <a:solidFill>
                  <a:srgbClr val="FF0000"/>
                </a:solidFill>
              </a:rPr>
              <a:t>transform:</a:t>
            </a:r>
            <a:r>
              <a:rPr lang="en-US" dirty="0">
                <a:solidFill>
                  <a:srgbClr val="FF0000"/>
                </a:solidFill>
              </a:rPr>
              <a:t> scale</a:t>
            </a:r>
            <a:r>
              <a:rPr lang="en-US" dirty="0">
                <a:solidFill>
                  <a:srgbClr val="FF0000"/>
                </a:solidFill>
              </a:rPr>
              <a:t>(1.5);</a:t>
            </a:r>
            <a:r>
              <a:rPr lang="en-US" dirty="0">
                <a:solidFill>
                  <a:srgbClr val="FF0000"/>
                </a:solidFill>
              </a:rPr>
              <a:t> </a:t>
            </a:r>
            <a:r>
              <a:rPr lang="en-US" dirty="0" smtClean="0">
                <a:solidFill>
                  <a:srgbClr val="FF0000"/>
                </a:solidFill>
              </a:rPr>
              <a:t>}</a:t>
            </a:r>
          </a:p>
          <a:p>
            <a:pPr marL="0" indent="0">
              <a:buNone/>
            </a:pPr>
            <a:r>
              <a:rPr lang="en-US" b="1" dirty="0"/>
              <a:t>2D </a:t>
            </a:r>
            <a:r>
              <a:rPr lang="en-US" b="1" dirty="0" smtClean="0"/>
              <a:t>Transforms</a:t>
            </a:r>
          </a:p>
          <a:p>
            <a:pPr marL="0" indent="0">
              <a:buNone/>
            </a:pPr>
            <a:r>
              <a:rPr lang="en-US" dirty="0"/>
              <a:t>Elements may be distorted, or transformed, on both a two-dimensional plane or a three-dimensional plane. Two-dimensional transforms work on the </a:t>
            </a:r>
            <a:r>
              <a:rPr lang="en-US" dirty="0"/>
              <a:t>x</a:t>
            </a:r>
            <a:r>
              <a:rPr lang="en-US" dirty="0"/>
              <a:t> and </a:t>
            </a:r>
            <a:r>
              <a:rPr lang="en-US" dirty="0"/>
              <a:t>y</a:t>
            </a:r>
            <a:r>
              <a:rPr lang="en-US" dirty="0"/>
              <a:t> axes, known as horizontal and vertical axes. Three-dimensional transforms work on both the </a:t>
            </a:r>
            <a:r>
              <a:rPr lang="en-US" dirty="0"/>
              <a:t>x</a:t>
            </a:r>
            <a:r>
              <a:rPr lang="en-US" dirty="0"/>
              <a:t> and </a:t>
            </a:r>
            <a:r>
              <a:rPr lang="en-US" dirty="0" smtClean="0"/>
              <a:t>y axes</a:t>
            </a:r>
            <a:r>
              <a:rPr lang="en-US" dirty="0"/>
              <a:t>, as well as the </a:t>
            </a:r>
            <a:r>
              <a:rPr lang="en-US" dirty="0"/>
              <a:t>z</a:t>
            </a:r>
            <a:r>
              <a:rPr lang="en-US" dirty="0"/>
              <a:t> axis. These three-dimensional transforms help define not only the length and width of an element, but also the depth. We’ll start by discussing how </a:t>
            </a:r>
            <a:r>
              <a:rPr lang="en-US" dirty="0" smtClean="0"/>
              <a:t>to transform  </a:t>
            </a:r>
            <a:r>
              <a:rPr lang="en-US" dirty="0"/>
              <a:t>elements on a two-dimensional plane, and then work our way into three-dimensional transforms.</a:t>
            </a:r>
            <a:endParaRPr lang="en-US" b="1" dirty="0"/>
          </a:p>
          <a:p>
            <a:pPr marL="0" indent="0">
              <a:buNone/>
            </a:pPr>
            <a:endParaRPr lang="en-US" b="1" dirty="0"/>
          </a:p>
          <a:p>
            <a:pPr marL="0" indent="0">
              <a:buNone/>
            </a:pPr>
            <a:endParaRPr lang="en-US" b="1"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34</a:t>
            </a:fld>
            <a:endParaRPr lang="en-US"/>
          </a:p>
        </p:txBody>
      </p:sp>
    </p:spTree>
    <p:extLst>
      <p:ext uri="{BB962C8B-B14F-4D97-AF65-F5344CB8AC3E}">
        <p14:creationId xmlns:p14="http://schemas.microsoft.com/office/powerpoint/2010/main" val="3097838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Transforms</a:t>
            </a:r>
            <a:endParaRPr lang="en-US" b="1" dirty="0"/>
          </a:p>
        </p:txBody>
      </p:sp>
      <p:sp>
        <p:nvSpPr>
          <p:cNvPr id="3" name="Content Placeholder 2"/>
          <p:cNvSpPr>
            <a:spLocks noGrp="1"/>
          </p:cNvSpPr>
          <p:nvPr>
            <p:ph idx="1"/>
          </p:nvPr>
        </p:nvSpPr>
        <p:spPr>
          <a:xfrm>
            <a:off x="457200" y="1097280"/>
            <a:ext cx="8229600" cy="5028883"/>
          </a:xfrm>
        </p:spPr>
        <p:txBody>
          <a:bodyPr>
            <a:normAutofit lnSpcReduction="10000"/>
          </a:bodyPr>
          <a:lstStyle/>
          <a:p>
            <a:pPr marL="0" indent="0">
              <a:buNone/>
            </a:pPr>
            <a:r>
              <a:rPr lang="en-US" b="1" dirty="0"/>
              <a:t>2D Rotate</a:t>
            </a:r>
          </a:p>
          <a:p>
            <a:pPr marL="0" indent="0">
              <a:buNone/>
            </a:pPr>
            <a:r>
              <a:rPr lang="en-US" dirty="0"/>
              <a:t>The </a:t>
            </a:r>
            <a:r>
              <a:rPr lang="en-US" dirty="0"/>
              <a:t>transform</a:t>
            </a:r>
            <a:r>
              <a:rPr lang="en-US" dirty="0"/>
              <a:t> property accepts a handful of different values. The </a:t>
            </a:r>
            <a:r>
              <a:rPr lang="en-US" dirty="0"/>
              <a:t>rotate</a:t>
            </a:r>
            <a:r>
              <a:rPr lang="en-US" dirty="0"/>
              <a:t> value provides the ability to rotate an element from </a:t>
            </a:r>
            <a:r>
              <a:rPr lang="en-US" dirty="0"/>
              <a:t>0</a:t>
            </a:r>
            <a:r>
              <a:rPr lang="en-US" dirty="0"/>
              <a:t> to </a:t>
            </a:r>
            <a:r>
              <a:rPr lang="en-US" dirty="0"/>
              <a:t>360</a:t>
            </a:r>
            <a:r>
              <a:rPr lang="en-US" dirty="0"/>
              <a:t> degrees. Using a positive value will rotate an element clockwise, and using a negative value will rotate the element counterclockwise. The default point of rotation is the center of the element, </a:t>
            </a:r>
            <a:r>
              <a:rPr lang="en-US" dirty="0"/>
              <a:t>50%</a:t>
            </a:r>
            <a:r>
              <a:rPr lang="en-US" dirty="0"/>
              <a:t> </a:t>
            </a:r>
            <a:r>
              <a:rPr lang="en-US" dirty="0"/>
              <a:t>50%</a:t>
            </a:r>
            <a:r>
              <a:rPr lang="en-US" dirty="0"/>
              <a:t>, both horizontally and vertically. Later we will discuss how you can change this default point of rotation</a:t>
            </a:r>
            <a:r>
              <a:rPr lang="en-US" dirty="0" smtClean="0"/>
              <a:t>.</a:t>
            </a:r>
          </a:p>
          <a:p>
            <a:pPr marL="0" indent="0">
              <a:buNone/>
            </a:pPr>
            <a:r>
              <a:rPr lang="en-US" dirty="0">
                <a:solidFill>
                  <a:schemeClr val="accent1"/>
                </a:solidFill>
              </a:rPr>
              <a:t>&lt;figure</a:t>
            </a:r>
            <a:r>
              <a:rPr lang="en-US" dirty="0">
                <a:solidFill>
                  <a:schemeClr val="accent1"/>
                </a:solidFill>
              </a:rPr>
              <a:t> </a:t>
            </a:r>
            <a:r>
              <a:rPr lang="en-US" dirty="0">
                <a:solidFill>
                  <a:schemeClr val="accent1"/>
                </a:solidFill>
              </a:rPr>
              <a:t>class="box-1"&gt;</a:t>
            </a:r>
            <a:r>
              <a:rPr lang="en-US" dirty="0">
                <a:solidFill>
                  <a:schemeClr val="accent1"/>
                </a:solidFill>
              </a:rPr>
              <a:t>Box 1</a:t>
            </a:r>
            <a:r>
              <a:rPr lang="en-US" dirty="0">
                <a:solidFill>
                  <a:schemeClr val="accent1"/>
                </a:solidFill>
              </a:rPr>
              <a:t>&lt;/figure&gt;</a:t>
            </a:r>
            <a:r>
              <a:rPr lang="en-US" dirty="0">
                <a:solidFill>
                  <a:schemeClr val="accent1"/>
                </a:solidFill>
              </a:rPr>
              <a:t> </a:t>
            </a:r>
            <a:r>
              <a:rPr lang="en-US" dirty="0">
                <a:solidFill>
                  <a:schemeClr val="accent1"/>
                </a:solidFill>
              </a:rPr>
              <a:t>&lt;figure</a:t>
            </a:r>
            <a:r>
              <a:rPr lang="en-US" dirty="0">
                <a:solidFill>
                  <a:schemeClr val="accent1"/>
                </a:solidFill>
              </a:rPr>
              <a:t> </a:t>
            </a:r>
            <a:r>
              <a:rPr lang="en-US" dirty="0">
                <a:solidFill>
                  <a:schemeClr val="accent1"/>
                </a:solidFill>
              </a:rPr>
              <a:t>class="box-2"&gt;</a:t>
            </a:r>
            <a:r>
              <a:rPr lang="en-US" dirty="0">
                <a:solidFill>
                  <a:schemeClr val="accent1"/>
                </a:solidFill>
              </a:rPr>
              <a:t>Box 2</a:t>
            </a:r>
            <a:r>
              <a:rPr lang="en-US" dirty="0">
                <a:solidFill>
                  <a:schemeClr val="accent1"/>
                </a:solidFill>
              </a:rPr>
              <a:t>&lt;/figure&gt;</a:t>
            </a:r>
            <a:endParaRPr lang="en-US" b="1" dirty="0">
              <a:solidFill>
                <a:schemeClr val="accent1"/>
              </a:solidFill>
            </a:endParaRPr>
          </a:p>
          <a:p>
            <a:pPr marL="0" indent="0">
              <a:buNone/>
            </a:pPr>
            <a:r>
              <a:rPr lang="en-US" dirty="0">
                <a:solidFill>
                  <a:srgbClr val="FF0000"/>
                </a:solidFill>
              </a:rPr>
              <a:t>.box-1</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transform:</a:t>
            </a:r>
            <a:r>
              <a:rPr lang="en-US" dirty="0">
                <a:solidFill>
                  <a:srgbClr val="FF0000"/>
                </a:solidFill>
              </a:rPr>
              <a:t> rotate</a:t>
            </a:r>
            <a:r>
              <a:rPr lang="en-US" dirty="0">
                <a:solidFill>
                  <a:srgbClr val="FF0000"/>
                </a:solidFill>
              </a:rPr>
              <a:t>(</a:t>
            </a:r>
            <a:r>
              <a:rPr lang="en-US" dirty="0">
                <a:solidFill>
                  <a:srgbClr val="FF0000"/>
                </a:solidFill>
              </a:rPr>
              <a:t>20deg</a:t>
            </a:r>
            <a:r>
              <a:rPr lang="en-US" dirty="0">
                <a:solidFill>
                  <a:srgbClr val="FF0000"/>
                </a:solidFill>
              </a:rPr>
              <a:t>);</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.box-2</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transform:</a:t>
            </a:r>
            <a:r>
              <a:rPr lang="en-US" dirty="0">
                <a:solidFill>
                  <a:srgbClr val="FF0000"/>
                </a:solidFill>
              </a:rPr>
              <a:t> rotate</a:t>
            </a:r>
            <a:r>
              <a:rPr lang="en-US" dirty="0">
                <a:solidFill>
                  <a:srgbClr val="FF0000"/>
                </a:solidFill>
              </a:rPr>
              <a:t>(</a:t>
            </a:r>
            <a:r>
              <a:rPr lang="en-US" dirty="0">
                <a:solidFill>
                  <a:srgbClr val="FF0000"/>
                </a:solidFill>
              </a:rPr>
              <a:t>-55deg</a:t>
            </a:r>
            <a:r>
              <a:rPr lang="en-US" dirty="0">
                <a:solidFill>
                  <a:srgbClr val="FF0000"/>
                </a:solidFill>
              </a:rPr>
              <a:t>);</a:t>
            </a:r>
            <a:r>
              <a:rPr lang="en-US" dirty="0">
                <a:solidFill>
                  <a:srgbClr val="FF0000"/>
                </a:solidFill>
              </a:rPr>
              <a:t> </a:t>
            </a:r>
            <a:r>
              <a:rPr lang="en-US" dirty="0">
                <a:solidFill>
                  <a:srgbClr val="FF0000"/>
                </a:solidFill>
              </a:rPr>
              <a:t>}</a:t>
            </a:r>
            <a:endParaRPr lang="en-US" b="1" dirty="0">
              <a:solidFill>
                <a:srgbClr val="FF0000"/>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35</a:t>
            </a:fld>
            <a:endParaRPr lang="en-US"/>
          </a:p>
        </p:txBody>
      </p:sp>
    </p:spTree>
    <p:extLst>
      <p:ext uri="{BB962C8B-B14F-4D97-AF65-F5344CB8AC3E}">
        <p14:creationId xmlns:p14="http://schemas.microsoft.com/office/powerpoint/2010/main" val="322331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Transitions &amp; </a:t>
            </a:r>
            <a:r>
              <a:rPr lang="en-US" b="1" dirty="0" smtClean="0"/>
              <a:t>Animations</a:t>
            </a:r>
            <a:endParaRPr lang="en-US" b="1" dirty="0"/>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t>One evolution with CSS3 was the ability to write behaviors for transitions and animations. Front end developers have been asking for the ability to design these interactions within HTML and CSS, without the use of JavaScript or Flash, for years. Now their wish has come true.</a:t>
            </a:r>
          </a:p>
          <a:p>
            <a:pPr marL="0" indent="0">
              <a:buNone/>
            </a:pPr>
            <a:r>
              <a:rPr lang="en-US" dirty="0"/>
              <a:t>With CSS3 transitions you have the potential to alter the appearance and behavior of an element whenever a state change occurs, such as when it is hovered over, focused on, active, or targeted.</a:t>
            </a:r>
          </a:p>
          <a:p>
            <a:pPr marL="0" indent="0">
              <a:buNone/>
            </a:pPr>
            <a:r>
              <a:rPr lang="en-US" dirty="0"/>
              <a:t>Animations within CSS3 allow the appearance and behavior of an element to be altered in multiple </a:t>
            </a:r>
            <a:r>
              <a:rPr lang="en-US" dirty="0" err="1"/>
              <a:t>keyframes</a:t>
            </a:r>
            <a:r>
              <a:rPr lang="en-US" dirty="0"/>
              <a:t>. Transitions provide a change from one state to another, while animations can set multiple points of transition upon different </a:t>
            </a:r>
            <a:r>
              <a:rPr lang="en-US" dirty="0" err="1"/>
              <a:t>keyframes</a:t>
            </a:r>
            <a:r>
              <a:rPr lang="en-US" dirty="0"/>
              <a:t>.</a:t>
            </a: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36</a:t>
            </a:fld>
            <a:endParaRPr lang="en-US"/>
          </a:p>
        </p:txBody>
      </p:sp>
    </p:spTree>
    <p:extLst>
      <p:ext uri="{BB962C8B-B14F-4D97-AF65-F5344CB8AC3E}">
        <p14:creationId xmlns:p14="http://schemas.microsoft.com/office/powerpoint/2010/main" val="2416821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Transitions &amp; </a:t>
            </a:r>
            <a:r>
              <a:rPr lang="en-US" b="1" dirty="0" smtClean="0"/>
              <a:t>Animations</a:t>
            </a:r>
            <a:endParaRPr lang="en-US" b="1" dirty="0"/>
          </a:p>
        </p:txBody>
      </p:sp>
      <p:sp>
        <p:nvSpPr>
          <p:cNvPr id="3" name="Content Placeholder 2"/>
          <p:cNvSpPr>
            <a:spLocks noGrp="1"/>
          </p:cNvSpPr>
          <p:nvPr>
            <p:ph idx="1"/>
          </p:nvPr>
        </p:nvSpPr>
        <p:spPr>
          <a:xfrm>
            <a:off x="457200" y="1097280"/>
            <a:ext cx="8229600" cy="5028883"/>
          </a:xfrm>
        </p:spPr>
        <p:txBody>
          <a:bodyPr>
            <a:normAutofit/>
          </a:bodyPr>
          <a:lstStyle/>
          <a:p>
            <a:pPr marL="0" indent="0">
              <a:buNone/>
            </a:pPr>
            <a:r>
              <a:rPr lang="en-US" dirty="0">
                <a:solidFill>
                  <a:schemeClr val="accent1"/>
                </a:solidFill>
              </a:rPr>
              <a:t>&lt;div</a:t>
            </a:r>
            <a:r>
              <a:rPr lang="en-US" dirty="0">
                <a:solidFill>
                  <a:schemeClr val="accent1"/>
                </a:solidFill>
              </a:rPr>
              <a:t> </a:t>
            </a:r>
            <a:r>
              <a:rPr lang="en-US" dirty="0">
                <a:solidFill>
                  <a:schemeClr val="accent1"/>
                </a:solidFill>
              </a:rPr>
              <a:t>class</a:t>
            </a:r>
            <a:r>
              <a:rPr lang="en-US" dirty="0">
                <a:solidFill>
                  <a:schemeClr val="accent1"/>
                </a:solidFill>
              </a:rPr>
              <a:t>=</a:t>
            </a:r>
            <a:r>
              <a:rPr lang="en-US" dirty="0">
                <a:solidFill>
                  <a:schemeClr val="accent1"/>
                </a:solidFill>
              </a:rPr>
              <a:t>"box"&gt;</a:t>
            </a:r>
            <a:r>
              <a:rPr lang="en-US" dirty="0">
                <a:solidFill>
                  <a:schemeClr val="accent1"/>
                </a:solidFill>
              </a:rPr>
              <a:t>Box</a:t>
            </a:r>
            <a:r>
              <a:rPr lang="en-US" dirty="0">
                <a:solidFill>
                  <a:schemeClr val="accent1"/>
                </a:solidFill>
              </a:rPr>
              <a:t>&lt;/div&gt;</a:t>
            </a:r>
            <a:endParaRPr lang="en-US" dirty="0" smtClean="0">
              <a:solidFill>
                <a:schemeClr val="accent1"/>
              </a:solidFill>
            </a:endParaRPr>
          </a:p>
          <a:p>
            <a:pPr marL="0" indent="0">
              <a:buNone/>
            </a:pPr>
            <a:r>
              <a:rPr lang="en-US" dirty="0" smtClean="0">
                <a:solidFill>
                  <a:srgbClr val="FF0000"/>
                </a:solidFill>
              </a:rPr>
              <a:t>.</a:t>
            </a:r>
            <a:r>
              <a:rPr lang="en-US" dirty="0">
                <a:solidFill>
                  <a:srgbClr val="FF0000"/>
                </a:solidFill>
              </a:rPr>
              <a:t>box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background:</a:t>
            </a:r>
            <a:r>
              <a:rPr lang="en-US" dirty="0">
                <a:solidFill>
                  <a:srgbClr val="FF0000"/>
                </a:solidFill>
              </a:rPr>
              <a:t> </a:t>
            </a:r>
            <a:r>
              <a:rPr lang="en-US" dirty="0">
                <a:solidFill>
                  <a:srgbClr val="FF0000"/>
                </a:solidFill>
              </a:rPr>
              <a:t>#2db34a;</a:t>
            </a:r>
            <a:r>
              <a:rPr lang="en-US" dirty="0">
                <a:solidFill>
                  <a:srgbClr val="FF0000"/>
                </a:solidFill>
              </a:rPr>
              <a:t> </a:t>
            </a:r>
            <a:r>
              <a:rPr lang="en-US" dirty="0">
                <a:solidFill>
                  <a:srgbClr val="FF0000"/>
                </a:solidFill>
              </a:rPr>
              <a:t>transition-property:</a:t>
            </a:r>
            <a:r>
              <a:rPr lang="en-US" dirty="0">
                <a:solidFill>
                  <a:srgbClr val="FF0000"/>
                </a:solidFill>
              </a:rPr>
              <a:t> background</a:t>
            </a:r>
            <a:r>
              <a:rPr lang="en-US" dirty="0">
                <a:solidFill>
                  <a:srgbClr val="FF0000"/>
                </a:solidFill>
              </a:rPr>
              <a:t>;</a:t>
            </a:r>
            <a:r>
              <a:rPr lang="en-US" dirty="0">
                <a:solidFill>
                  <a:srgbClr val="FF0000"/>
                </a:solidFill>
              </a:rPr>
              <a:t> </a:t>
            </a:r>
            <a:r>
              <a:rPr lang="en-US" dirty="0">
                <a:solidFill>
                  <a:srgbClr val="FF0000"/>
                </a:solidFill>
              </a:rPr>
              <a:t>transition-duration:</a:t>
            </a:r>
            <a:r>
              <a:rPr lang="en-US" dirty="0">
                <a:solidFill>
                  <a:srgbClr val="FF0000"/>
                </a:solidFill>
              </a:rPr>
              <a:t> </a:t>
            </a:r>
            <a:r>
              <a:rPr lang="en-US" dirty="0">
                <a:solidFill>
                  <a:srgbClr val="FF0000"/>
                </a:solidFill>
              </a:rPr>
              <a:t>1s;</a:t>
            </a:r>
            <a:r>
              <a:rPr lang="en-US" dirty="0">
                <a:solidFill>
                  <a:srgbClr val="FF0000"/>
                </a:solidFill>
              </a:rPr>
              <a:t> </a:t>
            </a:r>
            <a:r>
              <a:rPr lang="en-US" dirty="0">
                <a:solidFill>
                  <a:srgbClr val="FF0000"/>
                </a:solidFill>
              </a:rPr>
              <a:t>transition-timing-function:</a:t>
            </a:r>
            <a:r>
              <a:rPr lang="en-US" dirty="0">
                <a:solidFill>
                  <a:srgbClr val="FF0000"/>
                </a:solidFill>
              </a:rPr>
              <a:t> linear</a:t>
            </a:r>
            <a:r>
              <a:rPr lang="en-US" dirty="0">
                <a:solidFill>
                  <a:srgbClr val="FF0000"/>
                </a:solidFill>
              </a:rPr>
              <a:t>;</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a:t>
            </a:r>
            <a:r>
              <a:rPr lang="en-US" dirty="0" err="1">
                <a:solidFill>
                  <a:srgbClr val="FF0000"/>
                </a:solidFill>
              </a:rPr>
              <a:t>box</a:t>
            </a:r>
            <a:r>
              <a:rPr lang="en-US" dirty="0" err="1">
                <a:solidFill>
                  <a:srgbClr val="FF0000"/>
                </a:solidFill>
              </a:rPr>
              <a:t>:hover</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background:</a:t>
            </a:r>
            <a:r>
              <a:rPr lang="en-US" dirty="0">
                <a:solidFill>
                  <a:srgbClr val="FF0000"/>
                </a:solidFill>
              </a:rPr>
              <a:t> </a:t>
            </a:r>
            <a:r>
              <a:rPr lang="en-US" dirty="0">
                <a:solidFill>
                  <a:srgbClr val="FF0000"/>
                </a:solidFill>
              </a:rPr>
              <a:t>#</a:t>
            </a:r>
            <a:r>
              <a:rPr lang="en-US" dirty="0" smtClean="0">
                <a:solidFill>
                  <a:srgbClr val="FF0000"/>
                </a:solidFill>
              </a:rPr>
              <a:t>ff7b29</a:t>
            </a:r>
            <a:r>
              <a:rPr lang="en-US" dirty="0">
                <a:solidFill>
                  <a:srgbClr val="FF0000"/>
                </a:solidFill>
              </a:rPr>
              <a:t>;</a:t>
            </a:r>
            <a:r>
              <a:rPr lang="en-US" dirty="0">
                <a:solidFill>
                  <a:srgbClr val="FF0000"/>
                </a:solidFill>
              </a:rPr>
              <a:t> </a:t>
            </a:r>
            <a:r>
              <a:rPr lang="en-US" dirty="0" smtClean="0">
                <a:solidFill>
                  <a:srgbClr val="FF0000"/>
                </a:solidFill>
              </a:rPr>
              <a:t>}</a:t>
            </a:r>
          </a:p>
          <a:p>
            <a:pPr marL="0" indent="0">
              <a:buNone/>
            </a:pPr>
            <a:endParaRPr lang="en-US" dirty="0" smtClean="0"/>
          </a:p>
          <a:p>
            <a:pPr marL="0" indent="0">
              <a:buNone/>
            </a:pPr>
            <a:r>
              <a:rPr lang="en-US" dirty="0" smtClean="0">
                <a:solidFill>
                  <a:schemeClr val="accent1"/>
                </a:solidFill>
              </a:rPr>
              <a:t>&lt;</a:t>
            </a:r>
            <a:r>
              <a:rPr lang="en-US" dirty="0">
                <a:solidFill>
                  <a:schemeClr val="accent1"/>
                </a:solidFill>
              </a:rPr>
              <a:t>div</a:t>
            </a:r>
            <a:r>
              <a:rPr lang="en-US" dirty="0">
                <a:solidFill>
                  <a:schemeClr val="accent1"/>
                </a:solidFill>
              </a:rPr>
              <a:t> </a:t>
            </a:r>
            <a:r>
              <a:rPr lang="en-US" dirty="0">
                <a:solidFill>
                  <a:schemeClr val="accent1"/>
                </a:solidFill>
              </a:rPr>
              <a:t>class</a:t>
            </a:r>
            <a:r>
              <a:rPr lang="en-US" dirty="0">
                <a:solidFill>
                  <a:schemeClr val="accent1"/>
                </a:solidFill>
              </a:rPr>
              <a:t>=</a:t>
            </a:r>
            <a:r>
              <a:rPr lang="en-US" dirty="0">
                <a:solidFill>
                  <a:schemeClr val="accent1"/>
                </a:solidFill>
              </a:rPr>
              <a:t>"box"&gt;</a:t>
            </a:r>
            <a:r>
              <a:rPr lang="en-US" dirty="0">
                <a:solidFill>
                  <a:schemeClr val="accent1"/>
                </a:solidFill>
              </a:rPr>
              <a:t>Box</a:t>
            </a:r>
            <a:r>
              <a:rPr lang="en-US" dirty="0">
                <a:solidFill>
                  <a:schemeClr val="accent1"/>
                </a:solidFill>
              </a:rPr>
              <a:t>&lt;/div&gt;</a:t>
            </a:r>
            <a:endParaRPr lang="en-US" dirty="0">
              <a:solidFill>
                <a:schemeClr val="accent1"/>
              </a:solidFill>
            </a:endParaRPr>
          </a:p>
          <a:p>
            <a:pPr marL="0" indent="0">
              <a:buNone/>
            </a:pPr>
            <a:r>
              <a:rPr lang="en-US" dirty="0">
                <a:solidFill>
                  <a:srgbClr val="FF0000"/>
                </a:solidFill>
              </a:rPr>
              <a:t>.box</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background:</a:t>
            </a:r>
            <a:r>
              <a:rPr lang="en-US" dirty="0">
                <a:solidFill>
                  <a:srgbClr val="FF0000"/>
                </a:solidFill>
              </a:rPr>
              <a:t> </a:t>
            </a:r>
            <a:r>
              <a:rPr lang="en-US" dirty="0">
                <a:solidFill>
                  <a:srgbClr val="FF0000"/>
                </a:solidFill>
              </a:rPr>
              <a:t>#2db34a;</a:t>
            </a:r>
            <a:r>
              <a:rPr lang="en-US" dirty="0">
                <a:solidFill>
                  <a:srgbClr val="FF0000"/>
                </a:solidFill>
              </a:rPr>
              <a:t> </a:t>
            </a:r>
            <a:r>
              <a:rPr lang="en-US" dirty="0">
                <a:solidFill>
                  <a:srgbClr val="FF0000"/>
                </a:solidFill>
              </a:rPr>
              <a:t>border-radius:</a:t>
            </a:r>
            <a:r>
              <a:rPr lang="en-US" dirty="0">
                <a:solidFill>
                  <a:srgbClr val="FF0000"/>
                </a:solidFill>
              </a:rPr>
              <a:t> </a:t>
            </a:r>
            <a:r>
              <a:rPr lang="en-US" dirty="0">
                <a:solidFill>
                  <a:srgbClr val="FF0000"/>
                </a:solidFill>
              </a:rPr>
              <a:t>6px</a:t>
            </a:r>
            <a:r>
              <a:rPr lang="en-US" dirty="0">
                <a:solidFill>
                  <a:srgbClr val="FF0000"/>
                </a:solidFill>
              </a:rPr>
              <a:t> transition-property</a:t>
            </a:r>
            <a:r>
              <a:rPr lang="en-US" dirty="0">
                <a:solidFill>
                  <a:srgbClr val="FF0000"/>
                </a:solidFill>
              </a:rPr>
              <a:t>:</a:t>
            </a:r>
            <a:r>
              <a:rPr lang="en-US" dirty="0">
                <a:solidFill>
                  <a:srgbClr val="FF0000"/>
                </a:solidFill>
              </a:rPr>
              <a:t> background</a:t>
            </a:r>
            <a:r>
              <a:rPr lang="en-US" dirty="0">
                <a:solidFill>
                  <a:srgbClr val="FF0000"/>
                </a:solidFill>
              </a:rPr>
              <a:t>,</a:t>
            </a:r>
            <a:r>
              <a:rPr lang="en-US" dirty="0">
                <a:solidFill>
                  <a:srgbClr val="FF0000"/>
                </a:solidFill>
              </a:rPr>
              <a:t> border-radius</a:t>
            </a:r>
            <a:r>
              <a:rPr lang="en-US" dirty="0">
                <a:solidFill>
                  <a:srgbClr val="FF0000"/>
                </a:solidFill>
              </a:rPr>
              <a:t>;</a:t>
            </a:r>
            <a:r>
              <a:rPr lang="en-US" dirty="0">
                <a:solidFill>
                  <a:srgbClr val="FF0000"/>
                </a:solidFill>
              </a:rPr>
              <a:t> </a:t>
            </a:r>
            <a:r>
              <a:rPr lang="en-US" dirty="0">
                <a:solidFill>
                  <a:srgbClr val="FF0000"/>
                </a:solidFill>
              </a:rPr>
              <a:t>transition-duration:</a:t>
            </a:r>
            <a:r>
              <a:rPr lang="en-US" dirty="0">
                <a:solidFill>
                  <a:srgbClr val="FF0000"/>
                </a:solidFill>
              </a:rPr>
              <a:t> </a:t>
            </a:r>
            <a:r>
              <a:rPr lang="en-US" dirty="0">
                <a:solidFill>
                  <a:srgbClr val="FF0000"/>
                </a:solidFill>
              </a:rPr>
              <a:t>1s;</a:t>
            </a:r>
            <a:r>
              <a:rPr lang="en-US" dirty="0">
                <a:solidFill>
                  <a:srgbClr val="FF0000"/>
                </a:solidFill>
              </a:rPr>
              <a:t> </a:t>
            </a:r>
            <a:r>
              <a:rPr lang="en-US" dirty="0">
                <a:solidFill>
                  <a:srgbClr val="FF0000"/>
                </a:solidFill>
              </a:rPr>
              <a:t>transition-timing-function:</a:t>
            </a:r>
            <a:r>
              <a:rPr lang="en-US" dirty="0">
                <a:solidFill>
                  <a:srgbClr val="FF0000"/>
                </a:solidFill>
              </a:rPr>
              <a:t> linear</a:t>
            </a:r>
            <a:r>
              <a:rPr lang="en-US" dirty="0">
                <a:solidFill>
                  <a:srgbClr val="FF0000"/>
                </a:solidFill>
              </a:rPr>
              <a:t>;</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a:t>
            </a:r>
            <a:r>
              <a:rPr lang="en-US" dirty="0" err="1">
                <a:solidFill>
                  <a:srgbClr val="FF0000"/>
                </a:solidFill>
              </a:rPr>
              <a:t>box</a:t>
            </a:r>
            <a:r>
              <a:rPr lang="en-US" dirty="0" err="1">
                <a:solidFill>
                  <a:srgbClr val="FF0000"/>
                </a:solidFill>
              </a:rPr>
              <a:t>:hover</a:t>
            </a:r>
            <a:r>
              <a:rPr lang="en-US" dirty="0">
                <a:solidFill>
                  <a:srgbClr val="FF0000"/>
                </a:solidFill>
              </a:rPr>
              <a:t> </a:t>
            </a:r>
            <a:r>
              <a:rPr lang="en-US" dirty="0">
                <a:solidFill>
                  <a:srgbClr val="FF0000"/>
                </a:solidFill>
              </a:rPr>
              <a:t>{</a:t>
            </a:r>
            <a:r>
              <a:rPr lang="en-US" dirty="0">
                <a:solidFill>
                  <a:srgbClr val="FF0000"/>
                </a:solidFill>
              </a:rPr>
              <a:t> </a:t>
            </a:r>
            <a:r>
              <a:rPr lang="en-US" dirty="0">
                <a:solidFill>
                  <a:srgbClr val="FF0000"/>
                </a:solidFill>
              </a:rPr>
              <a:t>background:</a:t>
            </a:r>
            <a:r>
              <a:rPr lang="en-US" dirty="0">
                <a:solidFill>
                  <a:srgbClr val="FF0000"/>
                </a:solidFill>
              </a:rPr>
              <a:t> </a:t>
            </a:r>
            <a:r>
              <a:rPr lang="en-US" dirty="0">
                <a:solidFill>
                  <a:srgbClr val="FF0000"/>
                </a:solidFill>
              </a:rPr>
              <a:t>#ff7b29;</a:t>
            </a:r>
            <a:r>
              <a:rPr lang="en-US" dirty="0">
                <a:solidFill>
                  <a:srgbClr val="FF0000"/>
                </a:solidFill>
              </a:rPr>
              <a:t> </a:t>
            </a:r>
            <a:r>
              <a:rPr lang="en-US" dirty="0">
                <a:solidFill>
                  <a:srgbClr val="FF0000"/>
                </a:solidFill>
              </a:rPr>
              <a:t>border-radius:</a:t>
            </a:r>
            <a:r>
              <a:rPr lang="en-US" dirty="0">
                <a:solidFill>
                  <a:srgbClr val="FF0000"/>
                </a:solidFill>
              </a:rPr>
              <a:t> </a:t>
            </a:r>
            <a:r>
              <a:rPr lang="en-US" dirty="0">
                <a:solidFill>
                  <a:srgbClr val="FF0000"/>
                </a:solidFill>
              </a:rPr>
              <a:t>50%;</a:t>
            </a:r>
            <a:r>
              <a:rPr lang="en-US" dirty="0">
                <a:solidFill>
                  <a:srgbClr val="FF0000"/>
                </a:solidFill>
              </a:rPr>
              <a:t> </a:t>
            </a:r>
            <a:r>
              <a:rPr lang="en-US" dirty="0">
                <a:solidFill>
                  <a:srgbClr val="FF0000"/>
                </a:solidFill>
              </a:rPr>
              <a:t>}</a:t>
            </a: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37</a:t>
            </a:fld>
            <a:endParaRPr lang="en-US"/>
          </a:p>
        </p:txBody>
      </p:sp>
    </p:spTree>
    <p:extLst>
      <p:ext uri="{BB962C8B-B14F-4D97-AF65-F5344CB8AC3E}">
        <p14:creationId xmlns:p14="http://schemas.microsoft.com/office/powerpoint/2010/main" val="1866928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Sumit Kumar Ray</a:t>
            </a:r>
          </a:p>
          <a:p>
            <a:r>
              <a:rPr lang="en-US" dirty="0" smtClean="0">
                <a:hlinkClick r:id="rId2"/>
              </a:rPr>
              <a:t>sumit.ray@sdgc.com</a:t>
            </a:r>
          </a:p>
          <a:p>
            <a:r>
              <a:rPr lang="en-US" dirty="0" smtClean="0"/>
              <a:t>9899760877</a:t>
            </a:r>
            <a:endParaRPr lang="en-US" dirty="0"/>
          </a:p>
        </p:txBody>
      </p:sp>
      <p:sp>
        <p:nvSpPr>
          <p:cNvPr id="4" name="Rectangle 3"/>
          <p:cNvSpPr/>
          <p:nvPr/>
        </p:nvSpPr>
        <p:spPr>
          <a:xfrm>
            <a:off x="6873240" y="3154680"/>
            <a:ext cx="1950720" cy="670560"/>
          </a:xfrm>
          <a:prstGeom prst="rect">
            <a:avLst/>
          </a:prstGeom>
          <a:solidFill>
            <a:schemeClr val="accent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1691640" y="701040"/>
            <a:ext cx="5745480" cy="158496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dirty="0" smtClean="0">
                <a:solidFill>
                  <a:srgbClr val="92D050"/>
                </a:solidFill>
              </a:rPr>
              <a:t>Thank You</a:t>
            </a:r>
            <a:endParaRPr lang="en-US" sz="6000" dirty="0">
              <a:solidFill>
                <a:srgbClr val="92D050"/>
              </a:solidFill>
            </a:endParaRPr>
          </a:p>
        </p:txBody>
      </p:sp>
    </p:spTree>
    <p:extLst>
      <p:ext uri="{BB962C8B-B14F-4D97-AF65-F5344CB8AC3E}">
        <p14:creationId xmlns:p14="http://schemas.microsoft.com/office/powerpoint/2010/main" val="245427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92500" lnSpcReduction="20000"/>
          </a:bodyPr>
          <a:lstStyle/>
          <a:p>
            <a:pPr marL="0" indent="0">
              <a:buNone/>
            </a:pPr>
            <a:r>
              <a:rPr lang="en-US" sz="3500" b="1" dirty="0"/>
              <a:t>Child </a:t>
            </a:r>
            <a:r>
              <a:rPr lang="en-US" sz="3500" b="1" dirty="0" smtClean="0"/>
              <a:t>Selectors</a:t>
            </a:r>
          </a:p>
          <a:p>
            <a:pPr marL="0" indent="0">
              <a:buNone/>
            </a:pPr>
            <a:r>
              <a:rPr lang="en-US" dirty="0"/>
              <a:t>Child selectors provide a way to select elements that fall within one another, thus making them children of their parent element. These selections can be made two different ways, using either descendant or direct child selectors</a:t>
            </a:r>
            <a:r>
              <a:rPr lang="en-US" dirty="0" smtClean="0"/>
              <a:t>.</a:t>
            </a:r>
          </a:p>
          <a:p>
            <a:pPr marL="0" indent="0">
              <a:buNone/>
            </a:pPr>
            <a:r>
              <a:rPr lang="en-US" b="1" dirty="0"/>
              <a:t>Descendant </a:t>
            </a:r>
            <a:r>
              <a:rPr lang="en-US" b="1" dirty="0" smtClean="0"/>
              <a:t>Selector</a:t>
            </a:r>
          </a:p>
          <a:p>
            <a:pPr marL="0" indent="0">
              <a:buNone/>
            </a:pPr>
            <a:r>
              <a:rPr lang="en-US" dirty="0">
                <a:solidFill>
                  <a:srgbClr val="FF0000"/>
                </a:solidFill>
              </a:rPr>
              <a:t>article h2 </a:t>
            </a:r>
            <a:r>
              <a:rPr lang="en-US" dirty="0" smtClean="0">
                <a:solidFill>
                  <a:srgbClr val="FF0000"/>
                </a:solidFill>
              </a:rPr>
              <a:t>{...}</a:t>
            </a:r>
          </a:p>
          <a:p>
            <a:pPr marL="0" indent="0">
              <a:lnSpc>
                <a:spcPct val="110000"/>
              </a:lnSpc>
              <a:buNone/>
            </a:pPr>
            <a:r>
              <a:rPr lang="en-US" dirty="0">
                <a:solidFill>
                  <a:srgbClr val="00B050"/>
                </a:solidFill>
              </a:rPr>
              <a:t>&lt;h2&gt;...&lt;/h2&gt; &lt;article&gt; &lt;h2&gt;This heading will be selected&lt;/h2&gt; &lt;div&gt; &lt;h2&gt;This heading will be selected&lt;/h2&gt; &lt;/div&gt; &lt;/article&gt;</a:t>
            </a:r>
          </a:p>
          <a:p>
            <a:pPr marL="0" indent="0">
              <a:buNone/>
            </a:pPr>
            <a:r>
              <a:rPr lang="en-US" b="1" dirty="0" smtClean="0"/>
              <a:t>Direct </a:t>
            </a:r>
            <a:r>
              <a:rPr lang="en-US" b="1" dirty="0"/>
              <a:t>Child Selector</a:t>
            </a:r>
          </a:p>
          <a:p>
            <a:pPr marL="0" indent="0">
              <a:buNone/>
            </a:pPr>
            <a:r>
              <a:rPr lang="en-US" dirty="0">
                <a:solidFill>
                  <a:srgbClr val="FF0000"/>
                </a:solidFill>
              </a:rPr>
              <a:t>article &gt; p {...}</a:t>
            </a:r>
          </a:p>
          <a:p>
            <a:pPr marL="0" indent="0">
              <a:buNone/>
            </a:pPr>
            <a:r>
              <a:rPr lang="en-US" dirty="0">
                <a:solidFill>
                  <a:srgbClr val="00B050"/>
                </a:solidFill>
              </a:rPr>
              <a:t>&lt;p&gt;...&lt;/p&gt; &lt;article&gt; &lt;p&gt;This paragraph will be selected&lt;/p&gt; &lt;div&gt; &lt;p&gt;...&lt;/p&gt; &lt;/div&gt; &lt;/article&gt;</a:t>
            </a:r>
            <a:r>
              <a:rPr lang="en-US" dirty="0"/>
              <a:t/>
            </a:r>
            <a:br>
              <a:rPr lang="en-US" dirty="0"/>
            </a:br>
            <a:endParaRPr lang="en-US" b="1" dirty="0"/>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4</a:t>
            </a:fld>
            <a:endParaRPr lang="en-US"/>
          </a:p>
        </p:txBody>
      </p:sp>
    </p:spTree>
    <p:extLst>
      <p:ext uri="{BB962C8B-B14F-4D97-AF65-F5344CB8AC3E}">
        <p14:creationId xmlns:p14="http://schemas.microsoft.com/office/powerpoint/2010/main" val="1449659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92500" lnSpcReduction="20000"/>
          </a:bodyPr>
          <a:lstStyle/>
          <a:p>
            <a:pPr marL="0" indent="0">
              <a:buNone/>
            </a:pPr>
            <a:r>
              <a:rPr lang="en-US" sz="3500" b="1" dirty="0"/>
              <a:t>Sibling </a:t>
            </a:r>
            <a:r>
              <a:rPr lang="en-US" sz="3500" b="1" dirty="0" smtClean="0"/>
              <a:t>Selectors</a:t>
            </a:r>
          </a:p>
          <a:p>
            <a:pPr marL="0" indent="0">
              <a:buNone/>
            </a:pPr>
            <a:r>
              <a:rPr lang="en-US" dirty="0" smtClean="0"/>
              <a:t>Knowing </a:t>
            </a:r>
            <a:r>
              <a:rPr lang="en-US" dirty="0"/>
              <a:t>how to select children of an element is largely beneficial, and quite commonly seen. However sibling elements, those elements that share a common parent, may also need to be selected. These sibling selections can be made by way of the general sibling and adjacent sibling selectors</a:t>
            </a:r>
            <a:r>
              <a:rPr lang="en-US" dirty="0" smtClean="0"/>
              <a:t>.</a:t>
            </a:r>
          </a:p>
          <a:p>
            <a:pPr marL="0" indent="0">
              <a:buNone/>
            </a:pPr>
            <a:r>
              <a:rPr lang="en-US" b="1" dirty="0"/>
              <a:t>General Sibling </a:t>
            </a:r>
            <a:r>
              <a:rPr lang="en-US" b="1" dirty="0" smtClean="0"/>
              <a:t>Selector</a:t>
            </a:r>
          </a:p>
          <a:p>
            <a:pPr marL="0" indent="0">
              <a:buNone/>
            </a:pPr>
            <a:r>
              <a:rPr lang="en-US" dirty="0">
                <a:solidFill>
                  <a:srgbClr val="FF0000"/>
                </a:solidFill>
              </a:rPr>
              <a:t>h2 ~ p </a:t>
            </a:r>
            <a:r>
              <a:rPr lang="en-US" dirty="0" smtClean="0">
                <a:solidFill>
                  <a:srgbClr val="FF0000"/>
                </a:solidFill>
              </a:rPr>
              <a:t>{...}</a:t>
            </a:r>
          </a:p>
          <a:p>
            <a:pPr marL="0" indent="0">
              <a:buNone/>
            </a:pPr>
            <a:r>
              <a:rPr lang="en-US" dirty="0" smtClean="0">
                <a:solidFill>
                  <a:srgbClr val="62BF47"/>
                </a:solidFill>
              </a:rPr>
              <a:t>&lt;</a:t>
            </a:r>
            <a:r>
              <a:rPr lang="en-US" dirty="0">
                <a:solidFill>
                  <a:srgbClr val="62BF47"/>
                </a:solidFill>
              </a:rPr>
              <a:t>p&gt;...&lt;/p&gt; &lt;section&gt; &lt;p&gt;...&lt;/p&gt; &lt;h2&gt;...&lt;/h2&gt; &lt;p&gt;This paragraph will be selected&lt;/p&gt; &lt;div&gt; &lt;p&gt;...&lt;/p&gt; &lt;/div&gt; &lt;p&gt;This paragraph will be selected&lt;/p&gt; &lt;/section</a:t>
            </a:r>
            <a:r>
              <a:rPr lang="en-US" dirty="0" smtClean="0">
                <a:solidFill>
                  <a:srgbClr val="62BF47"/>
                </a:solidFill>
              </a:rPr>
              <a:t>&gt;</a:t>
            </a:r>
          </a:p>
          <a:p>
            <a:pPr marL="0" indent="0">
              <a:buNone/>
            </a:pPr>
            <a:r>
              <a:rPr lang="en-US" b="1" dirty="0"/>
              <a:t>Adjacent Sibling </a:t>
            </a:r>
            <a:r>
              <a:rPr lang="en-US" b="1" dirty="0" smtClean="0"/>
              <a:t>Selector</a:t>
            </a:r>
          </a:p>
          <a:p>
            <a:pPr marL="0" indent="0">
              <a:buNone/>
            </a:pPr>
            <a:r>
              <a:rPr lang="en-US" dirty="0">
                <a:solidFill>
                  <a:srgbClr val="FF0000"/>
                </a:solidFill>
              </a:rPr>
              <a:t>h2 + p </a:t>
            </a:r>
            <a:r>
              <a:rPr lang="en-US" dirty="0" smtClean="0">
                <a:solidFill>
                  <a:srgbClr val="FF0000"/>
                </a:solidFill>
              </a:rPr>
              <a:t>{...}</a:t>
            </a:r>
          </a:p>
          <a:p>
            <a:pPr marL="0" indent="0">
              <a:buNone/>
            </a:pPr>
            <a:r>
              <a:rPr lang="en-US" dirty="0">
                <a:solidFill>
                  <a:srgbClr val="62BF47"/>
                </a:solidFill>
              </a:rPr>
              <a:t>&lt;p&gt;...&lt;/p&gt; &lt;section&gt; &lt;p&gt;...&lt;/p&gt; &lt;h2&gt;...&lt;/h2&gt; &lt;p&gt;This paragraph will be selected&lt;/p&gt; &lt;div&gt; &lt;p&gt;...&lt;/p&gt; &lt;/div&gt; &lt;p&gt;...&lt;/p&gt; &lt;/section&gt;</a:t>
            </a: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5</a:t>
            </a:fld>
            <a:endParaRPr lang="en-US"/>
          </a:p>
        </p:txBody>
      </p:sp>
    </p:spTree>
    <p:extLst>
      <p:ext uri="{BB962C8B-B14F-4D97-AF65-F5344CB8AC3E}">
        <p14:creationId xmlns:p14="http://schemas.microsoft.com/office/powerpoint/2010/main" val="3839167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92500" lnSpcReduction="20000"/>
          </a:bodyPr>
          <a:lstStyle/>
          <a:p>
            <a:pPr marL="0" indent="0">
              <a:buNone/>
            </a:pPr>
            <a:r>
              <a:rPr lang="en-US" sz="3500" b="1" dirty="0"/>
              <a:t>Attribute Selectors</a:t>
            </a:r>
            <a:endParaRPr lang="en-US" sz="3500" b="1" dirty="0" smtClean="0"/>
          </a:p>
          <a:p>
            <a:pPr marL="0" indent="0">
              <a:buNone/>
            </a:pPr>
            <a:r>
              <a:rPr lang="en-US" dirty="0"/>
              <a:t>Some of the common selectors looked at early may also be defined as attribute selectors, in which an element is selected based up on its class or ID value. These class and ID attribute selectors are widely used and extremely powerful but only the beginning. Other attribute selectors have emerged over the years, specifically taking a large leap forward with CSS3. Now elements can be selected based on whether an attribute is present and what its value may contain</a:t>
            </a:r>
            <a:r>
              <a:rPr lang="en-US" dirty="0" smtClean="0"/>
              <a:t>.</a:t>
            </a:r>
          </a:p>
          <a:p>
            <a:pPr marL="0" indent="0">
              <a:buNone/>
            </a:pPr>
            <a:r>
              <a:rPr lang="en-US" b="1" dirty="0"/>
              <a:t>Attribute Present </a:t>
            </a:r>
            <a:r>
              <a:rPr lang="en-US" b="1" dirty="0" smtClean="0"/>
              <a:t>Selector</a:t>
            </a:r>
          </a:p>
          <a:p>
            <a:pPr marL="0" indent="0">
              <a:buNone/>
            </a:pPr>
            <a:r>
              <a:rPr lang="en-US" dirty="0">
                <a:solidFill>
                  <a:srgbClr val="FF0000"/>
                </a:solidFill>
              </a:rPr>
              <a:t>a[target] </a:t>
            </a:r>
            <a:r>
              <a:rPr lang="en-US" dirty="0" smtClean="0">
                <a:solidFill>
                  <a:srgbClr val="FF0000"/>
                </a:solidFill>
              </a:rPr>
              <a:t>{...}</a:t>
            </a:r>
          </a:p>
          <a:p>
            <a:pPr marL="0" indent="0">
              <a:buNone/>
            </a:pPr>
            <a:r>
              <a:rPr lang="en-US" dirty="0">
                <a:solidFill>
                  <a:srgbClr val="63C148"/>
                </a:solidFill>
              </a:rPr>
              <a:t>&lt;a </a:t>
            </a:r>
            <a:r>
              <a:rPr lang="en-US" dirty="0" err="1">
                <a:solidFill>
                  <a:srgbClr val="63C148"/>
                </a:solidFill>
              </a:rPr>
              <a:t>href</a:t>
            </a:r>
            <a:r>
              <a:rPr lang="en-US" dirty="0">
                <a:solidFill>
                  <a:srgbClr val="63C148"/>
                </a:solidFill>
              </a:rPr>
              <a:t>="#" target="_blank"&gt;...&lt;/a&gt;</a:t>
            </a:r>
            <a:endParaRPr lang="en-US" dirty="0" smtClean="0">
              <a:solidFill>
                <a:srgbClr val="63C148"/>
              </a:solidFill>
            </a:endParaRPr>
          </a:p>
          <a:p>
            <a:pPr marL="0" indent="0">
              <a:buNone/>
            </a:pPr>
            <a:r>
              <a:rPr lang="en-US" b="1" dirty="0"/>
              <a:t>Attribute Equals Selector</a:t>
            </a:r>
          </a:p>
          <a:p>
            <a:pPr marL="0" indent="0">
              <a:buNone/>
            </a:pPr>
            <a:r>
              <a:rPr lang="en-US" dirty="0">
                <a:solidFill>
                  <a:srgbClr val="FF0000"/>
                </a:solidFill>
              </a:rPr>
              <a:t>a[</a:t>
            </a:r>
            <a:r>
              <a:rPr lang="en-US" dirty="0" err="1">
                <a:solidFill>
                  <a:srgbClr val="FF0000"/>
                </a:solidFill>
              </a:rPr>
              <a:t>href</a:t>
            </a:r>
            <a:r>
              <a:rPr lang="en-US" dirty="0">
                <a:solidFill>
                  <a:srgbClr val="FF0000"/>
                </a:solidFill>
              </a:rPr>
              <a:t>="http://google.com/"] {...}</a:t>
            </a:r>
            <a:endParaRPr lang="en-US" dirty="0" smtClean="0">
              <a:solidFill>
                <a:srgbClr val="FF0000"/>
              </a:solidFill>
            </a:endParaRPr>
          </a:p>
          <a:p>
            <a:pPr marL="0" indent="0">
              <a:buNone/>
            </a:pPr>
            <a:r>
              <a:rPr lang="pt-BR" dirty="0">
                <a:solidFill>
                  <a:srgbClr val="63C148"/>
                </a:solidFill>
              </a:rPr>
              <a:t>&lt;a href="http://google.com/"&gt;...&lt;/a&gt;</a:t>
            </a: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6</a:t>
            </a:fld>
            <a:endParaRPr lang="en-US"/>
          </a:p>
        </p:txBody>
      </p:sp>
    </p:spTree>
    <p:extLst>
      <p:ext uri="{BB962C8B-B14F-4D97-AF65-F5344CB8AC3E}">
        <p14:creationId xmlns:p14="http://schemas.microsoft.com/office/powerpoint/2010/main" val="3847259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85000" lnSpcReduction="20000"/>
          </a:bodyPr>
          <a:lstStyle/>
          <a:p>
            <a:pPr marL="0" indent="0">
              <a:buNone/>
            </a:pPr>
            <a:r>
              <a:rPr lang="en-US" b="1" dirty="0"/>
              <a:t>Attribute Contains </a:t>
            </a:r>
            <a:r>
              <a:rPr lang="en-US" b="1" dirty="0" smtClean="0"/>
              <a:t>Selector</a:t>
            </a:r>
          </a:p>
          <a:p>
            <a:pPr marL="0" indent="0">
              <a:buNone/>
            </a:pPr>
            <a:r>
              <a:rPr lang="en-US" dirty="0">
                <a:solidFill>
                  <a:srgbClr val="FF0000"/>
                </a:solidFill>
              </a:rPr>
              <a:t>a[</a:t>
            </a:r>
            <a:r>
              <a:rPr lang="en-US" dirty="0" err="1">
                <a:solidFill>
                  <a:srgbClr val="FF0000"/>
                </a:solidFill>
              </a:rPr>
              <a:t>href</a:t>
            </a:r>
            <a:r>
              <a:rPr lang="en-US" dirty="0">
                <a:solidFill>
                  <a:srgbClr val="FF0000"/>
                </a:solidFill>
              </a:rPr>
              <a:t>*="login"] </a:t>
            </a:r>
            <a:r>
              <a:rPr lang="en-US" dirty="0" smtClean="0">
                <a:solidFill>
                  <a:srgbClr val="FF0000"/>
                </a:solidFill>
              </a:rPr>
              <a:t>{...}</a:t>
            </a:r>
          </a:p>
          <a:p>
            <a:pPr marL="0" indent="0">
              <a:buNone/>
            </a:pPr>
            <a:r>
              <a:rPr lang="en-US" dirty="0">
                <a:solidFill>
                  <a:srgbClr val="61BC46"/>
                </a:solidFill>
              </a:rPr>
              <a:t>&lt;a </a:t>
            </a:r>
            <a:r>
              <a:rPr lang="en-US" dirty="0" err="1">
                <a:solidFill>
                  <a:srgbClr val="61BC46"/>
                </a:solidFill>
              </a:rPr>
              <a:t>href</a:t>
            </a:r>
            <a:r>
              <a:rPr lang="en-US" dirty="0">
                <a:solidFill>
                  <a:srgbClr val="61BC46"/>
                </a:solidFill>
              </a:rPr>
              <a:t>="/</a:t>
            </a:r>
            <a:r>
              <a:rPr lang="en-US" dirty="0" err="1">
                <a:solidFill>
                  <a:srgbClr val="61BC46"/>
                </a:solidFill>
              </a:rPr>
              <a:t>login.php</a:t>
            </a:r>
            <a:r>
              <a:rPr lang="en-US" dirty="0">
                <a:solidFill>
                  <a:srgbClr val="61BC46"/>
                </a:solidFill>
              </a:rPr>
              <a:t>"&gt;...&lt;/a&gt;</a:t>
            </a:r>
            <a:endParaRPr lang="en-US" dirty="0" smtClean="0">
              <a:solidFill>
                <a:srgbClr val="61BC46"/>
              </a:solidFill>
            </a:endParaRPr>
          </a:p>
          <a:p>
            <a:pPr marL="0" indent="0">
              <a:buNone/>
            </a:pPr>
            <a:r>
              <a:rPr lang="en-US" b="1" dirty="0"/>
              <a:t>Attribute Begins With </a:t>
            </a:r>
            <a:r>
              <a:rPr lang="en-US" b="1" dirty="0" smtClean="0"/>
              <a:t>Selector</a:t>
            </a:r>
          </a:p>
          <a:p>
            <a:pPr marL="0" indent="0">
              <a:buNone/>
            </a:pPr>
            <a:r>
              <a:rPr lang="en-US" dirty="0">
                <a:solidFill>
                  <a:srgbClr val="FF0000"/>
                </a:solidFill>
              </a:rPr>
              <a:t>a[</a:t>
            </a:r>
            <a:r>
              <a:rPr lang="en-US" dirty="0" err="1">
                <a:solidFill>
                  <a:srgbClr val="FF0000"/>
                </a:solidFill>
              </a:rPr>
              <a:t>href</a:t>
            </a:r>
            <a:r>
              <a:rPr lang="en-US" dirty="0">
                <a:solidFill>
                  <a:srgbClr val="FF0000"/>
                </a:solidFill>
              </a:rPr>
              <a:t>^="https://"] {...}</a:t>
            </a:r>
            <a:endParaRPr lang="en-US" dirty="0" smtClean="0">
              <a:solidFill>
                <a:srgbClr val="FF0000"/>
              </a:solidFill>
            </a:endParaRPr>
          </a:p>
          <a:p>
            <a:pPr marL="0" indent="0">
              <a:buNone/>
            </a:pPr>
            <a:r>
              <a:rPr lang="pt-BR" dirty="0">
                <a:solidFill>
                  <a:srgbClr val="61BC46"/>
                </a:solidFill>
              </a:rPr>
              <a:t>&lt;a href="https://chase.com/"&gt;...&lt;/a&gt;</a:t>
            </a:r>
            <a:endParaRPr lang="en-US" dirty="0">
              <a:solidFill>
                <a:srgbClr val="61BC46"/>
              </a:solidFill>
            </a:endParaRPr>
          </a:p>
          <a:p>
            <a:pPr marL="0" indent="0">
              <a:buNone/>
            </a:pPr>
            <a:r>
              <a:rPr lang="en-US" b="1" dirty="0"/>
              <a:t>Attribute Ends With </a:t>
            </a:r>
            <a:r>
              <a:rPr lang="en-US" b="1" dirty="0" smtClean="0"/>
              <a:t>Selector</a:t>
            </a:r>
            <a:endParaRPr lang="en-US" b="1" dirty="0"/>
          </a:p>
          <a:p>
            <a:pPr marL="0" indent="0">
              <a:buNone/>
            </a:pPr>
            <a:r>
              <a:rPr lang="en-US" dirty="0">
                <a:solidFill>
                  <a:srgbClr val="FF0000"/>
                </a:solidFill>
              </a:rPr>
              <a:t>a[</a:t>
            </a:r>
            <a:r>
              <a:rPr lang="en-US" dirty="0" err="1">
                <a:solidFill>
                  <a:srgbClr val="FF0000"/>
                </a:solidFill>
              </a:rPr>
              <a:t>href</a:t>
            </a:r>
            <a:r>
              <a:rPr lang="en-US" dirty="0">
                <a:solidFill>
                  <a:srgbClr val="FF0000"/>
                </a:solidFill>
              </a:rPr>
              <a:t>$=".</a:t>
            </a:r>
            <a:r>
              <a:rPr lang="en-US" dirty="0" err="1">
                <a:solidFill>
                  <a:srgbClr val="FF0000"/>
                </a:solidFill>
              </a:rPr>
              <a:t>pdf</a:t>
            </a:r>
            <a:r>
              <a:rPr lang="en-US" dirty="0">
                <a:solidFill>
                  <a:srgbClr val="FF0000"/>
                </a:solidFill>
              </a:rPr>
              <a:t>"] {...}</a:t>
            </a:r>
            <a:endParaRPr lang="en-US" dirty="0" smtClean="0">
              <a:solidFill>
                <a:srgbClr val="FF0000"/>
              </a:solidFill>
            </a:endParaRPr>
          </a:p>
          <a:p>
            <a:pPr marL="0" indent="0">
              <a:buNone/>
            </a:pPr>
            <a:r>
              <a:rPr lang="en-US" dirty="0">
                <a:solidFill>
                  <a:srgbClr val="61BC46"/>
                </a:solidFill>
              </a:rPr>
              <a:t>&lt;a </a:t>
            </a:r>
            <a:r>
              <a:rPr lang="en-US" dirty="0" err="1">
                <a:solidFill>
                  <a:srgbClr val="61BC46"/>
                </a:solidFill>
              </a:rPr>
              <a:t>href</a:t>
            </a:r>
            <a:r>
              <a:rPr lang="en-US" dirty="0">
                <a:solidFill>
                  <a:srgbClr val="61BC46"/>
                </a:solidFill>
              </a:rPr>
              <a:t>="/docs/menu.pdf"&gt;...&lt;/a</a:t>
            </a:r>
            <a:r>
              <a:rPr lang="en-US" dirty="0" smtClean="0">
                <a:solidFill>
                  <a:srgbClr val="61BC46"/>
                </a:solidFill>
              </a:rPr>
              <a:t>&gt;</a:t>
            </a:r>
          </a:p>
          <a:p>
            <a:pPr marL="0" indent="0">
              <a:buNone/>
            </a:pPr>
            <a:r>
              <a:rPr lang="en-US" b="1" dirty="0"/>
              <a:t>Attribute Spaced Selector</a:t>
            </a:r>
          </a:p>
          <a:p>
            <a:pPr marL="0" indent="0">
              <a:buNone/>
            </a:pPr>
            <a:r>
              <a:rPr lang="en-US" dirty="0">
                <a:solidFill>
                  <a:srgbClr val="FF0000"/>
                </a:solidFill>
              </a:rPr>
              <a:t>a[</a:t>
            </a:r>
            <a:r>
              <a:rPr lang="en-US" dirty="0" err="1">
                <a:solidFill>
                  <a:srgbClr val="FF0000"/>
                </a:solidFill>
              </a:rPr>
              <a:t>rel</a:t>
            </a:r>
            <a:r>
              <a:rPr lang="en-US" dirty="0">
                <a:solidFill>
                  <a:srgbClr val="FF0000"/>
                </a:solidFill>
              </a:rPr>
              <a:t>~="tag"] </a:t>
            </a:r>
            <a:r>
              <a:rPr lang="en-US" dirty="0" smtClean="0">
                <a:solidFill>
                  <a:srgbClr val="FF0000"/>
                </a:solidFill>
              </a:rPr>
              <a:t>{...}</a:t>
            </a:r>
          </a:p>
          <a:p>
            <a:pPr marL="0" indent="0">
              <a:buNone/>
            </a:pPr>
            <a:r>
              <a:rPr lang="en-US" dirty="0">
                <a:solidFill>
                  <a:srgbClr val="61BC46"/>
                </a:solidFill>
              </a:rPr>
              <a:t>&lt;a </a:t>
            </a:r>
            <a:r>
              <a:rPr lang="en-US" dirty="0" err="1">
                <a:solidFill>
                  <a:srgbClr val="61BC46"/>
                </a:solidFill>
              </a:rPr>
              <a:t>href</a:t>
            </a:r>
            <a:r>
              <a:rPr lang="en-US" dirty="0">
                <a:solidFill>
                  <a:srgbClr val="61BC46"/>
                </a:solidFill>
              </a:rPr>
              <a:t>="#" </a:t>
            </a:r>
            <a:r>
              <a:rPr lang="en-US" dirty="0" err="1">
                <a:solidFill>
                  <a:srgbClr val="61BC46"/>
                </a:solidFill>
              </a:rPr>
              <a:t>rel</a:t>
            </a:r>
            <a:r>
              <a:rPr lang="en-US" dirty="0">
                <a:solidFill>
                  <a:srgbClr val="61BC46"/>
                </a:solidFill>
              </a:rPr>
              <a:t>="tag </a:t>
            </a:r>
            <a:r>
              <a:rPr lang="en-US" dirty="0" err="1">
                <a:solidFill>
                  <a:srgbClr val="61BC46"/>
                </a:solidFill>
              </a:rPr>
              <a:t>nofollow</a:t>
            </a:r>
            <a:r>
              <a:rPr lang="en-US" dirty="0">
                <a:solidFill>
                  <a:srgbClr val="61BC46"/>
                </a:solidFill>
              </a:rPr>
              <a:t>"&gt;...&lt;/a</a:t>
            </a:r>
            <a:r>
              <a:rPr lang="en-US" dirty="0" smtClean="0">
                <a:solidFill>
                  <a:srgbClr val="61BC46"/>
                </a:solidFill>
              </a:rPr>
              <a:t>&gt;</a:t>
            </a:r>
          </a:p>
          <a:p>
            <a:pPr marL="0" indent="0">
              <a:buNone/>
            </a:pPr>
            <a:r>
              <a:rPr lang="en-US" b="1" dirty="0"/>
              <a:t>Attribute Hyphenated Selector</a:t>
            </a:r>
          </a:p>
          <a:p>
            <a:pPr marL="0" indent="0">
              <a:buNone/>
            </a:pPr>
            <a:r>
              <a:rPr lang="en-US" dirty="0">
                <a:solidFill>
                  <a:srgbClr val="FF0000"/>
                </a:solidFill>
              </a:rPr>
              <a:t>a[</a:t>
            </a:r>
            <a:r>
              <a:rPr lang="en-US" dirty="0" err="1">
                <a:solidFill>
                  <a:srgbClr val="FF0000"/>
                </a:solidFill>
              </a:rPr>
              <a:t>lang</a:t>
            </a:r>
            <a:r>
              <a:rPr lang="en-US" dirty="0">
                <a:solidFill>
                  <a:srgbClr val="FF0000"/>
                </a:solidFill>
              </a:rPr>
              <a:t>|="en"] </a:t>
            </a:r>
            <a:r>
              <a:rPr lang="en-US" dirty="0" smtClean="0">
                <a:solidFill>
                  <a:srgbClr val="FF0000"/>
                </a:solidFill>
              </a:rPr>
              <a:t>{...}</a:t>
            </a:r>
          </a:p>
          <a:p>
            <a:pPr marL="0" indent="0">
              <a:buNone/>
            </a:pPr>
            <a:r>
              <a:rPr lang="en-US" dirty="0">
                <a:solidFill>
                  <a:srgbClr val="61BC46"/>
                </a:solidFill>
              </a:rPr>
              <a:t>&lt;a </a:t>
            </a:r>
            <a:r>
              <a:rPr lang="en-US" dirty="0" err="1">
                <a:solidFill>
                  <a:srgbClr val="61BC46"/>
                </a:solidFill>
              </a:rPr>
              <a:t>href</a:t>
            </a:r>
            <a:r>
              <a:rPr lang="en-US" dirty="0">
                <a:solidFill>
                  <a:srgbClr val="61BC46"/>
                </a:solidFill>
              </a:rPr>
              <a:t>="#" </a:t>
            </a:r>
            <a:r>
              <a:rPr lang="en-US" dirty="0" err="1">
                <a:solidFill>
                  <a:srgbClr val="61BC46"/>
                </a:solidFill>
              </a:rPr>
              <a:t>lang</a:t>
            </a:r>
            <a:r>
              <a:rPr lang="en-US" dirty="0">
                <a:solidFill>
                  <a:srgbClr val="61BC46"/>
                </a:solidFill>
              </a:rPr>
              <a:t>="en-US"&gt;...&lt;/a&gt;</a:t>
            </a:r>
            <a:br>
              <a:rPr lang="en-US" dirty="0">
                <a:solidFill>
                  <a:srgbClr val="61BC46"/>
                </a:solidFill>
              </a:rPr>
            </a:br>
            <a:endParaRPr lang="en-US" dirty="0">
              <a:solidFill>
                <a:srgbClr val="61BC46"/>
              </a:solidFill>
            </a:endParaRPr>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7</a:t>
            </a:fld>
            <a:endParaRPr lang="en-US"/>
          </a:p>
        </p:txBody>
      </p:sp>
    </p:spTree>
    <p:extLst>
      <p:ext uri="{BB962C8B-B14F-4D97-AF65-F5344CB8AC3E}">
        <p14:creationId xmlns:p14="http://schemas.microsoft.com/office/powerpoint/2010/main" val="646065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92500" lnSpcReduction="10000"/>
          </a:bodyPr>
          <a:lstStyle/>
          <a:p>
            <a:pPr marL="0" indent="0">
              <a:buNone/>
            </a:pPr>
            <a:r>
              <a:rPr lang="en-US" b="1" dirty="0"/>
              <a:t>Pseudo-classes</a:t>
            </a:r>
          </a:p>
          <a:p>
            <a:pPr marL="0" indent="0">
              <a:buNone/>
            </a:pPr>
            <a:r>
              <a:rPr lang="en-US" dirty="0"/>
              <a:t>Pseudo-classes are similar to regular classes in HTML however they are not directly stated within the markup, instead they are a dynamically populated as a result of users actions or the document structure. The most common pseudo-class, and one you’ve likely seen before, is :hover. Notice how this pseudo-class begins with the colon character, :, as will all other pseudo-classes</a:t>
            </a:r>
            <a:r>
              <a:rPr lang="en-US" dirty="0" smtClean="0"/>
              <a:t>.</a:t>
            </a:r>
          </a:p>
          <a:p>
            <a:pPr marL="0" indent="0">
              <a:buNone/>
            </a:pPr>
            <a:r>
              <a:rPr lang="en-US" b="1" dirty="0"/>
              <a:t>Link </a:t>
            </a:r>
            <a:r>
              <a:rPr lang="en-US" b="1" dirty="0" smtClean="0"/>
              <a:t>Pseudo-classes</a:t>
            </a:r>
            <a:endParaRPr lang="en-US" b="1" dirty="0"/>
          </a:p>
          <a:p>
            <a:pPr marL="0" indent="0">
              <a:buNone/>
            </a:pPr>
            <a:r>
              <a:rPr lang="en-US" dirty="0">
                <a:solidFill>
                  <a:srgbClr val="FF0000"/>
                </a:solidFill>
              </a:rPr>
              <a:t>a:link {...} a:visited </a:t>
            </a:r>
            <a:r>
              <a:rPr lang="en-US" dirty="0" smtClean="0">
                <a:solidFill>
                  <a:srgbClr val="FF0000"/>
                </a:solidFill>
              </a:rPr>
              <a:t>{...}</a:t>
            </a:r>
            <a:endParaRPr lang="en-US" dirty="0">
              <a:solidFill>
                <a:srgbClr val="FF0000"/>
              </a:solidFill>
            </a:endParaRPr>
          </a:p>
          <a:p>
            <a:pPr marL="0" indent="0">
              <a:buNone/>
            </a:pPr>
            <a:r>
              <a:rPr lang="en-US" b="1" dirty="0"/>
              <a:t>User Action Pseudo-classes</a:t>
            </a:r>
          </a:p>
          <a:p>
            <a:pPr marL="0" indent="0">
              <a:buNone/>
            </a:pPr>
            <a:r>
              <a:rPr lang="en-US" dirty="0">
                <a:solidFill>
                  <a:srgbClr val="FF0000"/>
                </a:solidFill>
              </a:rPr>
              <a:t>a:hover {...} a:active {...} a:focus {...}</a:t>
            </a:r>
            <a:r>
              <a:rPr lang="en-US" dirty="0"/>
              <a:t/>
            </a:r>
            <a:br>
              <a:rPr lang="en-US" dirty="0"/>
            </a:br>
            <a:r>
              <a:rPr lang="en-US" b="1" dirty="0"/>
              <a:t>User Interface State </a:t>
            </a:r>
            <a:r>
              <a:rPr lang="en-US" b="1" dirty="0" smtClean="0"/>
              <a:t>Pseudo-classes</a:t>
            </a:r>
          </a:p>
          <a:p>
            <a:pPr marL="0" indent="0">
              <a:buNone/>
            </a:pPr>
            <a:r>
              <a:rPr lang="en-US" dirty="0" err="1">
                <a:solidFill>
                  <a:srgbClr val="FF0000"/>
                </a:solidFill>
              </a:rPr>
              <a:t>input:enabled</a:t>
            </a:r>
            <a:r>
              <a:rPr lang="en-US" dirty="0">
                <a:solidFill>
                  <a:srgbClr val="FF0000"/>
                </a:solidFill>
              </a:rPr>
              <a:t> {...} </a:t>
            </a:r>
            <a:r>
              <a:rPr lang="en-US" dirty="0" err="1">
                <a:solidFill>
                  <a:srgbClr val="FF0000"/>
                </a:solidFill>
              </a:rPr>
              <a:t>input:disabled</a:t>
            </a:r>
            <a:r>
              <a:rPr lang="en-US" dirty="0">
                <a:solidFill>
                  <a:srgbClr val="FF0000"/>
                </a:solidFill>
              </a:rPr>
              <a:t> </a:t>
            </a:r>
            <a:r>
              <a:rPr lang="en-US" dirty="0" smtClean="0">
                <a:solidFill>
                  <a:srgbClr val="FF0000"/>
                </a:solidFill>
              </a:rPr>
              <a:t>{...}</a:t>
            </a:r>
          </a:p>
          <a:p>
            <a:pPr marL="0" indent="0">
              <a:buNone/>
            </a:pPr>
            <a:r>
              <a:rPr lang="en-US" dirty="0" err="1">
                <a:solidFill>
                  <a:srgbClr val="FF0000"/>
                </a:solidFill>
              </a:rPr>
              <a:t>input:checked</a:t>
            </a:r>
            <a:r>
              <a:rPr lang="en-US" dirty="0">
                <a:solidFill>
                  <a:srgbClr val="FF0000"/>
                </a:solidFill>
              </a:rPr>
              <a:t> {...} </a:t>
            </a:r>
            <a:r>
              <a:rPr lang="en-US" dirty="0" err="1">
                <a:solidFill>
                  <a:srgbClr val="FF0000"/>
                </a:solidFill>
              </a:rPr>
              <a:t>input:indeterminate</a:t>
            </a:r>
            <a:r>
              <a:rPr lang="en-US" dirty="0">
                <a:solidFill>
                  <a:srgbClr val="FF0000"/>
                </a:solidFill>
              </a:rPr>
              <a:t> {...}</a:t>
            </a:r>
            <a:endParaRPr lang="en-US" b="1" dirty="0">
              <a:solidFill>
                <a:srgbClr val="FF0000"/>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8</a:t>
            </a:fld>
            <a:endParaRPr lang="en-US"/>
          </a:p>
        </p:txBody>
      </p:sp>
    </p:spTree>
    <p:extLst>
      <p:ext uri="{BB962C8B-B14F-4D97-AF65-F5344CB8AC3E}">
        <p14:creationId xmlns:p14="http://schemas.microsoft.com/office/powerpoint/2010/main" val="907943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8" y="110349"/>
            <a:ext cx="7253926" cy="470797"/>
          </a:xfrm>
        </p:spPr>
        <p:txBody>
          <a:bodyPr>
            <a:normAutofit fontScale="90000"/>
          </a:bodyPr>
          <a:lstStyle/>
          <a:p>
            <a:r>
              <a:rPr lang="en-US" b="1" dirty="0"/>
              <a:t>Selectors</a:t>
            </a:r>
          </a:p>
        </p:txBody>
      </p:sp>
      <p:sp>
        <p:nvSpPr>
          <p:cNvPr id="3" name="Content Placeholder 2"/>
          <p:cNvSpPr>
            <a:spLocks noGrp="1"/>
          </p:cNvSpPr>
          <p:nvPr>
            <p:ph idx="1"/>
          </p:nvPr>
        </p:nvSpPr>
        <p:spPr>
          <a:xfrm>
            <a:off x="304800" y="990600"/>
            <a:ext cx="8382000" cy="5135563"/>
          </a:xfrm>
        </p:spPr>
        <p:txBody>
          <a:bodyPr>
            <a:normAutofit fontScale="77500" lnSpcReduction="20000"/>
          </a:bodyPr>
          <a:lstStyle/>
          <a:p>
            <a:pPr marL="0" indent="0">
              <a:buNone/>
            </a:pPr>
            <a:r>
              <a:rPr lang="en-US" b="1" dirty="0"/>
              <a:t>Structural &amp; Position </a:t>
            </a:r>
            <a:r>
              <a:rPr lang="en-US" b="1" dirty="0" smtClean="0"/>
              <a:t>Pseudo-classes</a:t>
            </a:r>
            <a:endParaRPr lang="en-US" b="1" dirty="0"/>
          </a:p>
          <a:p>
            <a:pPr marL="0" indent="0">
              <a:buNone/>
            </a:pPr>
            <a:r>
              <a:rPr lang="en-US" dirty="0" err="1">
                <a:solidFill>
                  <a:srgbClr val="FF0000"/>
                </a:solidFill>
              </a:rPr>
              <a:t>li:first-child</a:t>
            </a:r>
            <a:r>
              <a:rPr lang="en-US" dirty="0">
                <a:solidFill>
                  <a:srgbClr val="FF0000"/>
                </a:solidFill>
              </a:rPr>
              <a:t> {...} </a:t>
            </a:r>
            <a:r>
              <a:rPr lang="en-US" dirty="0" err="1">
                <a:solidFill>
                  <a:srgbClr val="FF0000"/>
                </a:solidFill>
              </a:rPr>
              <a:t>li:last-child</a:t>
            </a:r>
            <a:r>
              <a:rPr lang="en-US" dirty="0">
                <a:solidFill>
                  <a:srgbClr val="FF0000"/>
                </a:solidFill>
              </a:rPr>
              <a:t> {...} </a:t>
            </a:r>
            <a:r>
              <a:rPr lang="en-US" dirty="0" err="1">
                <a:solidFill>
                  <a:srgbClr val="FF0000"/>
                </a:solidFill>
              </a:rPr>
              <a:t>div:only-child</a:t>
            </a:r>
            <a:r>
              <a:rPr lang="en-US" dirty="0">
                <a:solidFill>
                  <a:srgbClr val="FF0000"/>
                </a:solidFill>
              </a:rPr>
              <a:t> </a:t>
            </a:r>
            <a:r>
              <a:rPr lang="en-US" dirty="0" smtClean="0">
                <a:solidFill>
                  <a:srgbClr val="FF0000"/>
                </a:solidFill>
              </a:rPr>
              <a:t>{...}</a:t>
            </a:r>
          </a:p>
          <a:p>
            <a:pPr marL="0" indent="0">
              <a:buNone/>
            </a:pPr>
            <a:r>
              <a:rPr lang="en-US" dirty="0">
                <a:solidFill>
                  <a:srgbClr val="62BF47"/>
                </a:solidFill>
              </a:rPr>
              <a:t>&lt;</a:t>
            </a:r>
            <a:r>
              <a:rPr lang="en-US" dirty="0" err="1">
                <a:solidFill>
                  <a:srgbClr val="62BF47"/>
                </a:solidFill>
              </a:rPr>
              <a:t>ul</a:t>
            </a:r>
            <a:r>
              <a:rPr lang="en-US" dirty="0">
                <a:solidFill>
                  <a:srgbClr val="62BF47"/>
                </a:solidFill>
              </a:rPr>
              <a:t>&gt; &lt;li&gt;This list item will be selected&lt;/li&gt; &lt;li&gt; &lt;div&gt;This div will be selected&lt;/div&gt; &lt;/li&gt; &lt;li&gt; &lt;div&gt;...&lt;/div&gt; &lt;div&gt;...&lt;/div&gt; &lt;/li&gt; &lt;li&gt;This list item will be selected&lt;/li&gt; &lt;/</a:t>
            </a:r>
            <a:r>
              <a:rPr lang="en-US" dirty="0" err="1">
                <a:solidFill>
                  <a:srgbClr val="62BF47"/>
                </a:solidFill>
              </a:rPr>
              <a:t>ul</a:t>
            </a:r>
            <a:r>
              <a:rPr lang="en-US" dirty="0" smtClean="0">
                <a:solidFill>
                  <a:srgbClr val="62BF47"/>
                </a:solidFill>
              </a:rPr>
              <a:t>&gt;</a:t>
            </a:r>
          </a:p>
          <a:p>
            <a:pPr marL="0" indent="0">
              <a:buNone/>
            </a:pPr>
            <a:endParaRPr lang="en-US" dirty="0"/>
          </a:p>
          <a:p>
            <a:pPr marL="0" indent="0">
              <a:buNone/>
            </a:pPr>
            <a:r>
              <a:rPr lang="en-US" dirty="0">
                <a:solidFill>
                  <a:srgbClr val="FF0000"/>
                </a:solidFill>
              </a:rPr>
              <a:t>p:first-of-type {...} p:last-of-type {...} </a:t>
            </a:r>
            <a:r>
              <a:rPr lang="en-US" dirty="0" err="1">
                <a:solidFill>
                  <a:srgbClr val="FF0000"/>
                </a:solidFill>
              </a:rPr>
              <a:t>img:only-of-type</a:t>
            </a:r>
            <a:r>
              <a:rPr lang="en-US" dirty="0">
                <a:solidFill>
                  <a:srgbClr val="FF0000"/>
                </a:solidFill>
              </a:rPr>
              <a:t> {...}</a:t>
            </a:r>
            <a:endParaRPr lang="en-US" dirty="0" smtClean="0">
              <a:solidFill>
                <a:srgbClr val="FF0000"/>
              </a:solidFill>
            </a:endParaRPr>
          </a:p>
          <a:p>
            <a:pPr marL="0" indent="0">
              <a:buNone/>
            </a:pPr>
            <a:r>
              <a:rPr lang="en-US" dirty="0">
                <a:solidFill>
                  <a:srgbClr val="62BF47"/>
                </a:solidFill>
              </a:rPr>
              <a:t>&lt;article&gt; &lt;h1&gt;...&lt;/h1&gt; &lt;p&gt;This paragraph will be selected&lt;/p&gt; &lt;p&gt;...&lt;/p&gt; &lt;</a:t>
            </a:r>
            <a:r>
              <a:rPr lang="en-US" dirty="0" err="1">
                <a:solidFill>
                  <a:srgbClr val="62BF47"/>
                </a:solidFill>
              </a:rPr>
              <a:t>img</a:t>
            </a:r>
            <a:r>
              <a:rPr lang="en-US" dirty="0">
                <a:solidFill>
                  <a:srgbClr val="62BF47"/>
                </a:solidFill>
              </a:rPr>
              <a:t> </a:t>
            </a:r>
            <a:r>
              <a:rPr lang="en-US" dirty="0" err="1">
                <a:solidFill>
                  <a:srgbClr val="62BF47"/>
                </a:solidFill>
              </a:rPr>
              <a:t>src</a:t>
            </a:r>
            <a:r>
              <a:rPr lang="en-US" dirty="0">
                <a:solidFill>
                  <a:srgbClr val="62BF47"/>
                </a:solidFill>
              </a:rPr>
              <a:t>="#"&gt;&lt;!-- This image will be selected --&gt; &lt;p&gt;This paragraph will be selected&lt;/p&gt; &lt;h6&gt;...&lt;/h6&gt; &lt;/article</a:t>
            </a:r>
            <a:r>
              <a:rPr lang="en-US" dirty="0" smtClean="0">
                <a:solidFill>
                  <a:srgbClr val="62BF47"/>
                </a:solidFill>
              </a:rPr>
              <a:t>&gt;</a:t>
            </a:r>
          </a:p>
          <a:p>
            <a:pPr marL="0" indent="0">
              <a:buNone/>
            </a:pPr>
            <a:endParaRPr lang="en-US" dirty="0"/>
          </a:p>
          <a:p>
            <a:pPr marL="0" indent="0">
              <a:buNone/>
            </a:pPr>
            <a:r>
              <a:rPr lang="en-US" dirty="0" err="1">
                <a:solidFill>
                  <a:srgbClr val="FF0000"/>
                </a:solidFill>
              </a:rPr>
              <a:t>li:nth-child</a:t>
            </a:r>
            <a:r>
              <a:rPr lang="en-US" dirty="0">
                <a:solidFill>
                  <a:srgbClr val="FF0000"/>
                </a:solidFill>
              </a:rPr>
              <a:t>(3n) </a:t>
            </a:r>
            <a:r>
              <a:rPr lang="en-US" dirty="0" smtClean="0">
                <a:solidFill>
                  <a:srgbClr val="FF0000"/>
                </a:solidFill>
              </a:rPr>
              <a:t>{...}</a:t>
            </a:r>
          </a:p>
          <a:p>
            <a:pPr marL="0" indent="0">
              <a:buNone/>
            </a:pPr>
            <a:r>
              <a:rPr lang="it-IT" dirty="0">
                <a:solidFill>
                  <a:srgbClr val="62BF47"/>
                </a:solidFill>
              </a:rPr>
              <a:t>&lt;ul&gt; &lt;li&gt;...&lt;/li&gt; &lt;li&gt;...&lt;/li&gt; &lt;li&gt;This list item will be selected&lt;/li&gt; &lt;li&gt;...&lt;/li&gt; &lt;li&gt;...&lt;/li&gt; &lt;li&gt;This list item will be selected&lt;/li&gt; &lt;/ul</a:t>
            </a:r>
            <a:r>
              <a:rPr lang="it-IT" dirty="0" smtClean="0">
                <a:solidFill>
                  <a:srgbClr val="62BF47"/>
                </a:solidFill>
              </a:rPr>
              <a:t>&gt;</a:t>
            </a:r>
          </a:p>
          <a:p>
            <a:pPr marL="0" indent="0">
              <a:buNone/>
            </a:pPr>
            <a:endParaRPr lang="it-IT" dirty="0"/>
          </a:p>
          <a:p>
            <a:pPr marL="0" indent="0">
              <a:buNone/>
            </a:pPr>
            <a:r>
              <a:rPr lang="en-US" dirty="0" err="1">
                <a:solidFill>
                  <a:srgbClr val="FF0000"/>
                </a:solidFill>
              </a:rPr>
              <a:t>li:nth-child</a:t>
            </a:r>
            <a:r>
              <a:rPr lang="en-US" dirty="0">
                <a:solidFill>
                  <a:srgbClr val="FF0000"/>
                </a:solidFill>
              </a:rPr>
              <a:t>(2n+3) </a:t>
            </a:r>
            <a:r>
              <a:rPr lang="en-US" dirty="0" smtClean="0">
                <a:solidFill>
                  <a:srgbClr val="FF0000"/>
                </a:solidFill>
              </a:rPr>
              <a:t>{...}</a:t>
            </a:r>
          </a:p>
          <a:p>
            <a:pPr marL="0" indent="0">
              <a:buNone/>
            </a:pPr>
            <a:r>
              <a:rPr lang="it-IT" dirty="0">
                <a:solidFill>
                  <a:srgbClr val="62BF47"/>
                </a:solidFill>
              </a:rPr>
              <a:t>&lt;ul&gt; &lt;li&gt;...&lt;/li&gt; &lt;li&gt;...&lt;/li&gt; &lt;li&gt;This list item will be selected&lt;/li&gt; &lt;li&gt;...&lt;/li&gt; &lt;li&gt;This list item will be selected&lt;/li&gt; &lt;li&gt;...&lt;/li&gt; &lt;/ul</a:t>
            </a:r>
            <a:r>
              <a:rPr lang="it-IT" dirty="0" smtClean="0">
                <a:solidFill>
                  <a:srgbClr val="62BF47"/>
                </a:solidFill>
              </a:rPr>
              <a:t>&gt;</a:t>
            </a:r>
          </a:p>
          <a:p>
            <a:pPr marL="0" indent="0">
              <a:buNone/>
            </a:pPr>
            <a:endParaRPr lang="en-US" dirty="0"/>
          </a:p>
        </p:txBody>
      </p:sp>
      <p:sp>
        <p:nvSpPr>
          <p:cNvPr id="4" name="Date Placeholder 3"/>
          <p:cNvSpPr>
            <a:spLocks noGrp="1"/>
          </p:cNvSpPr>
          <p:nvPr>
            <p:ph type="dt" sz="half" idx="10"/>
          </p:nvPr>
        </p:nvSpPr>
        <p:spPr/>
        <p:txBody>
          <a:bodyPr/>
          <a:lstStyle/>
          <a:p>
            <a:r>
              <a:rPr lang="en-US" smtClean="0"/>
              <a:t>sdgc.com</a:t>
            </a:r>
            <a:endParaRPr lang="en-US" dirty="0"/>
          </a:p>
        </p:txBody>
      </p:sp>
      <p:sp>
        <p:nvSpPr>
          <p:cNvPr id="5" name="Footer Placeholder 4"/>
          <p:cNvSpPr>
            <a:spLocks noGrp="1"/>
          </p:cNvSpPr>
          <p:nvPr>
            <p:ph type="ftr" sz="quarter" idx="11"/>
          </p:nvPr>
        </p:nvSpPr>
        <p:spPr/>
        <p:txBody>
          <a:bodyPr/>
          <a:lstStyle/>
          <a:p>
            <a:r>
              <a:rPr lang="en-US" smtClean="0"/>
              <a:t>confidential</a:t>
            </a:r>
            <a:endParaRPr lang="en-US" dirty="0"/>
          </a:p>
        </p:txBody>
      </p:sp>
      <p:sp>
        <p:nvSpPr>
          <p:cNvPr id="6" name="Slide Number Placeholder 5"/>
          <p:cNvSpPr>
            <a:spLocks noGrp="1"/>
          </p:cNvSpPr>
          <p:nvPr>
            <p:ph type="sldNum" sz="quarter" idx="12"/>
          </p:nvPr>
        </p:nvSpPr>
        <p:spPr/>
        <p:txBody>
          <a:bodyPr/>
          <a:lstStyle/>
          <a:p>
            <a:fld id="{6A5581F3-928B-EB4F-A106-5AD7C7D74473}" type="slidenum">
              <a:rPr lang="en-US" smtClean="0"/>
              <a:pPr/>
              <a:t>9</a:t>
            </a:fld>
            <a:endParaRPr lang="en-US"/>
          </a:p>
        </p:txBody>
      </p:sp>
    </p:spTree>
    <p:extLst>
      <p:ext uri="{BB962C8B-B14F-4D97-AF65-F5344CB8AC3E}">
        <p14:creationId xmlns:p14="http://schemas.microsoft.com/office/powerpoint/2010/main" val="1687239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ning Gurus Proposal">
  <a:themeElements>
    <a:clrScheme name="Custom 41">
      <a:dk1>
        <a:sysClr val="windowText" lastClr="000000"/>
      </a:dk1>
      <a:lt1>
        <a:sysClr val="window" lastClr="FFFFFF"/>
      </a:lt1>
      <a:dk2>
        <a:srgbClr val="1F497D"/>
      </a:dk2>
      <a:lt2>
        <a:srgbClr val="EEECE1"/>
      </a:lt2>
      <a:accent1>
        <a:srgbClr val="61BC46"/>
      </a:accent1>
      <a:accent2>
        <a:srgbClr val="17AEE2"/>
      </a:accent2>
      <a:accent3>
        <a:srgbClr val="D54D1D"/>
      </a:accent3>
      <a:accent4>
        <a:srgbClr val="FFED00"/>
      </a:accent4>
      <a:accent5>
        <a:srgbClr val="878787"/>
      </a:accent5>
      <a:accent6>
        <a:srgbClr val="F39200"/>
      </a:accent6>
      <a:hlink>
        <a:srgbClr val="FFCA55"/>
      </a:hlink>
      <a:folHlink>
        <a:srgbClr val="AF791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2058</Words>
  <Application>Microsoft Office PowerPoint</Application>
  <PresentationFormat>On-screen Show (4:3)</PresentationFormat>
  <Paragraphs>344</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Shining Gurus Proposal</vt:lpstr>
      <vt:lpstr>PowerPoint Presentation</vt:lpstr>
      <vt:lpstr>Advanced HTML and CSS</vt:lpstr>
      <vt:lpstr>Selectors</vt:lpstr>
      <vt:lpstr>Selectors</vt:lpstr>
      <vt:lpstr>Selectors</vt:lpstr>
      <vt:lpstr>Selectors</vt:lpstr>
      <vt:lpstr>Selectors</vt:lpstr>
      <vt:lpstr>Selectors</vt:lpstr>
      <vt:lpstr>Selectors</vt:lpstr>
      <vt:lpstr>Selectors</vt:lpstr>
      <vt:lpstr>Selectors</vt:lpstr>
      <vt:lpstr>CSS Box Model</vt:lpstr>
      <vt:lpstr>CSS Box Model</vt:lpstr>
      <vt:lpstr>CSS Box Model</vt:lpstr>
      <vt:lpstr> Working with the Box Model       </vt:lpstr>
      <vt:lpstr> Working with the Box Model       </vt:lpstr>
      <vt:lpstr>Box Sizing</vt:lpstr>
      <vt:lpstr> box-sizing: border-box; </vt:lpstr>
      <vt:lpstr>Detailed Positioning</vt:lpstr>
      <vt:lpstr>Detailed Positioning</vt:lpstr>
      <vt:lpstr>Detailed Positioning</vt:lpstr>
      <vt:lpstr>Detailed Positioning</vt:lpstr>
      <vt:lpstr>Detailed Positioning</vt:lpstr>
      <vt:lpstr>Detailed Positioning</vt:lpstr>
      <vt:lpstr>Detailed Positioning</vt:lpstr>
      <vt:lpstr>Detailed Positioning</vt:lpstr>
      <vt:lpstr>Detailed Positioning</vt:lpstr>
      <vt:lpstr>Responsive Web</vt:lpstr>
      <vt:lpstr>Responsive Web</vt:lpstr>
      <vt:lpstr>Responsive Web</vt:lpstr>
      <vt:lpstr>Responsive Web</vt:lpstr>
      <vt:lpstr>Responsive Web</vt:lpstr>
      <vt:lpstr>Transforms</vt:lpstr>
      <vt:lpstr>Transforms</vt:lpstr>
      <vt:lpstr>Transforms</vt:lpstr>
      <vt:lpstr>Transitions &amp; Animations</vt:lpstr>
      <vt:lpstr>Transitions &amp; Animations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2014-09-02T04:39:35Z</dcterms:created>
  <dcterms:modified xsi:type="dcterms:W3CDTF">2015-07-14T20:41:31Z</dcterms:modified>
</cp:coreProperties>
</file>