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a:ea typeface="Helvetica Neue"/>
        <a:cs typeface="Helvetica Neue"/>
        <a:sym typeface="Helvetica Neue"/>
      </a:defRPr>
    </a:lvl1pPr>
    <a:lvl2pPr indent="228600" defTabSz="457200">
      <a:lnSpc>
        <a:spcPct val="118000"/>
      </a:lnSpc>
      <a:defRPr sz="2200">
        <a:latin typeface="Helvetica Neue"/>
        <a:ea typeface="Helvetica Neue"/>
        <a:cs typeface="Helvetica Neue"/>
        <a:sym typeface="Helvetica Neue"/>
      </a:defRPr>
    </a:lvl2pPr>
    <a:lvl3pPr indent="457200" defTabSz="457200">
      <a:lnSpc>
        <a:spcPct val="118000"/>
      </a:lnSpc>
      <a:defRPr sz="2200">
        <a:latin typeface="Helvetica Neue"/>
        <a:ea typeface="Helvetica Neue"/>
        <a:cs typeface="Helvetica Neue"/>
        <a:sym typeface="Helvetica Neue"/>
      </a:defRPr>
    </a:lvl3pPr>
    <a:lvl4pPr indent="685800" defTabSz="457200">
      <a:lnSpc>
        <a:spcPct val="118000"/>
      </a:lnSpc>
      <a:defRPr sz="2200">
        <a:latin typeface="Helvetica Neue"/>
        <a:ea typeface="Helvetica Neue"/>
        <a:cs typeface="Helvetica Neue"/>
        <a:sym typeface="Helvetica Neue"/>
      </a:defRPr>
    </a:lvl4pPr>
    <a:lvl5pPr indent="914400" defTabSz="457200">
      <a:lnSpc>
        <a:spcPct val="118000"/>
      </a:lnSpc>
      <a:defRPr sz="2200">
        <a:latin typeface="Helvetica Neue"/>
        <a:ea typeface="Helvetica Neue"/>
        <a:cs typeface="Helvetica Neue"/>
        <a:sym typeface="Helvetica Neue"/>
      </a:defRPr>
    </a:lvl5pPr>
    <a:lvl6pPr indent="1143000" defTabSz="457200">
      <a:lnSpc>
        <a:spcPct val="118000"/>
      </a:lnSpc>
      <a:defRPr sz="2200">
        <a:latin typeface="Helvetica Neue"/>
        <a:ea typeface="Helvetica Neue"/>
        <a:cs typeface="Helvetica Neue"/>
        <a:sym typeface="Helvetica Neue"/>
      </a:defRPr>
    </a:lvl6pPr>
    <a:lvl7pPr indent="1371600" defTabSz="457200">
      <a:lnSpc>
        <a:spcPct val="118000"/>
      </a:lnSpc>
      <a:defRPr sz="2200">
        <a:latin typeface="Helvetica Neue"/>
        <a:ea typeface="Helvetica Neue"/>
        <a:cs typeface="Helvetica Neue"/>
        <a:sym typeface="Helvetica Neue"/>
      </a:defRPr>
    </a:lvl7pPr>
    <a:lvl8pPr indent="1600200" defTabSz="457200">
      <a:lnSpc>
        <a:spcPct val="118000"/>
      </a:lnSpc>
      <a:defRPr sz="2200">
        <a:latin typeface="Helvetica Neue"/>
        <a:ea typeface="Helvetica Neue"/>
        <a:cs typeface="Helvetica Neue"/>
        <a:sym typeface="Helvetica Neue"/>
      </a:defRPr>
    </a:lvl8pPr>
    <a:lvl9pPr indent="1828800" defTabSz="45720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p:nvPr>
            <p:ph type="title" hasCustomPrompt="1"/>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endParaRPr sz="8000">
              <a:solidFill>
                <a:srgbClr val="FFFFFF"/>
              </a:solidFill>
            </a:endParaRPr>
          </a:p>
        </p:txBody>
      </p:sp>
      <p:sp>
        <p:nvSpPr>
          <p:cNvPr id="6" name="Shape 6"/>
          <p:cNvSpPr/>
          <p:nvPr>
            <p:ph type="body"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endParaRPr sz="3200">
              <a:solidFill>
                <a:srgbClr val="FFFFFF"/>
              </a:solidFill>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p:nvPr>
            <p:ph type="title" hasCustomPrompt="1"/>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标题文本</a:t>
            </a:r>
            <a:endParaRPr sz="8000">
              <a:solidFill>
                <a:srgbClr val="FFFFFF"/>
              </a:solidFill>
            </a:endParaRPr>
          </a:p>
        </p:txBody>
      </p:sp>
      <p:sp>
        <p:nvSpPr>
          <p:cNvPr id="9" name="Shape 9"/>
          <p:cNvSpPr/>
          <p:nvPr>
            <p:ph type="body" idx="1" hasCustomPrompt="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endParaRPr sz="3200">
              <a:solidFill>
                <a:srgbClr val="FFFFFF"/>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11" name="Shape 11"/>
          <p:cNvSpPr/>
          <p:nvPr>
            <p:ph type="title" hasCustomPrompt="1"/>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endParaRPr sz="8000">
              <a:solidFill>
                <a:srgbClr val="FFFFFF"/>
              </a:solidFill>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3" name="Shape 13"/>
          <p:cNvSpPr/>
          <p:nvPr>
            <p:ph type="title" hasCustomPrompt="1"/>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endParaRPr sz="6000">
              <a:solidFill>
                <a:srgbClr val="FFFFFF"/>
              </a:solidFill>
            </a:endParaRPr>
          </a:p>
        </p:txBody>
      </p:sp>
      <p:sp>
        <p:nvSpPr>
          <p:cNvPr id="14" name="Shape 14"/>
          <p:cNvSpPr/>
          <p:nvPr>
            <p:ph type="body" idx="1" hasCustomPrompt="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endParaRPr sz="3200">
              <a:solidFill>
                <a:srgbClr val="FFFFFF"/>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p:nvPr>
            <p:ph type="title" hasCustomPrompt="1"/>
          </p:nvPr>
        </p:nvSpPr>
        <p:spPr>
          <a:prstGeom prst="rect">
            <a:avLst/>
          </a:prstGeom>
        </p:spPr>
        <p:txBody>
          <a:bodyPr/>
          <a:lstStyle/>
          <a:p>
            <a:pPr lvl="0">
              <a:defRPr sz="1800">
                <a:solidFill>
                  <a:srgbClr val="000000"/>
                </a:solidFill>
              </a:defRPr>
            </a:pPr>
            <a:r>
              <a:rPr sz="8000">
                <a:solidFill>
                  <a:srgbClr val="FFFFFF"/>
                </a:solidFill>
              </a:rPr>
              <a:t>标题文本</a:t>
            </a:r>
            <a:endParaRPr sz="8000">
              <a:solidFill>
                <a:srgbClr val="FFFFFF"/>
              </a:solidFill>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p:nvPr>
            <p:ph type="title" hasCustomPrompt="1"/>
          </p:nvPr>
        </p:nvSpPr>
        <p:spPr>
          <a:prstGeom prst="rect">
            <a:avLst/>
          </a:prstGeom>
        </p:spPr>
        <p:txBody>
          <a:bodyPr/>
          <a:lstStyle/>
          <a:p>
            <a:pPr lvl="0">
              <a:defRPr sz="1800">
                <a:solidFill>
                  <a:srgbClr val="000000"/>
                </a:solidFill>
              </a:defRPr>
            </a:pPr>
            <a:r>
              <a:rPr sz="8000">
                <a:solidFill>
                  <a:srgbClr val="FFFFFF"/>
                </a:solidFill>
              </a:rPr>
              <a:t>标题文本</a:t>
            </a:r>
            <a:endParaRPr sz="8000">
              <a:solidFill>
                <a:srgbClr val="FFFFFF"/>
              </a:solidFill>
            </a:endParaRPr>
          </a:p>
        </p:txBody>
      </p:sp>
      <p:sp>
        <p:nvSpPr>
          <p:cNvPr id="19" name="Shape 19"/>
          <p:cNvSpPr/>
          <p:nvPr>
            <p:ph type="body" idx="1" hasCustomPrompt="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endParaRPr sz="3800">
              <a:solidFill>
                <a:srgbClr val="FFFFFF"/>
              </a:solidFill>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21" name="Shape 21"/>
          <p:cNvSpPr/>
          <p:nvPr>
            <p:ph type="title" hasCustomPrompt="1"/>
          </p:nvPr>
        </p:nvSpPr>
        <p:spPr>
          <a:prstGeom prst="rect">
            <a:avLst/>
          </a:prstGeom>
        </p:spPr>
        <p:txBody>
          <a:bodyPr/>
          <a:lstStyle/>
          <a:p>
            <a:pPr lvl="0">
              <a:defRPr sz="1800">
                <a:solidFill>
                  <a:srgbClr val="000000"/>
                </a:solidFill>
              </a:defRPr>
            </a:pPr>
            <a:r>
              <a:rPr sz="8000">
                <a:solidFill>
                  <a:srgbClr val="FFFFFF"/>
                </a:solidFill>
              </a:rPr>
              <a:t>标题文本</a:t>
            </a:r>
            <a:endParaRPr sz="8000">
              <a:solidFill>
                <a:srgbClr val="FFFFFF"/>
              </a:solidFill>
            </a:endParaRPr>
          </a:p>
        </p:txBody>
      </p:sp>
      <p:sp>
        <p:nvSpPr>
          <p:cNvPr id="22" name="Shape 22"/>
          <p:cNvSpPr/>
          <p:nvPr>
            <p:ph type="body" idx="1" hasCustomPrompt="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endParaRPr sz="2800">
              <a:solidFill>
                <a:srgbClr val="FFFFFF"/>
              </a:solidFill>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4" name="Shape 24"/>
          <p:cNvSpPr/>
          <p:nvPr>
            <p:ph type="body" idx="1" hasCustomPrompt="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endParaRPr sz="3800">
              <a:solidFill>
                <a:srgbClr val="FFFFFF"/>
              </a:solidFill>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p:spPr>
        <p:txBody>
          <a:bodyPr lIns="0" tIns="0" rIns="0" bIns="0" anchor="ctr">
            <a:normAutofit/>
          </a:bodyPr>
          <a:lstStyle/>
          <a:p>
            <a:pPr lvl="0">
              <a:defRPr sz="1800">
                <a:solidFill>
                  <a:srgbClr val="000000"/>
                </a:solidFill>
              </a:defRPr>
            </a:pPr>
            <a:r>
              <a:rPr sz="8000">
                <a:solidFill>
                  <a:srgbClr val="FFFFFF"/>
                </a:solidFill>
              </a:rPr>
              <a:t>标题文本</a:t>
            </a:r>
            <a:endParaRPr sz="8000">
              <a:solidFill>
                <a:srgbClr val="FFFFFF"/>
              </a:solidFill>
            </a:endParaRPr>
          </a:p>
        </p:txBody>
      </p:sp>
      <p:sp>
        <p:nvSpPr>
          <p:cNvPr id="3" name="Shape 3"/>
          <p:cNvSpPr/>
          <p:nvPr>
            <p:ph type="body" idx="1"/>
          </p:nvPr>
        </p:nvSpPr>
        <p:spPr>
          <a:xfrm>
            <a:off x="952500" y="2590800"/>
            <a:ext cx="11099800" cy="6286500"/>
          </a:xfrm>
          <a:prstGeom prst="rect">
            <a:avLst/>
          </a:prstGeom>
          <a:ln w="12700">
            <a:miter lim="400000"/>
          </a:ln>
        </p:spPr>
        <p:txBody>
          <a:bodyPr lIns="0" tIns="0" rIns="0" bIns="0" anchor="ctr">
            <a:normAutofit/>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endParaRPr sz="38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Git使用简介</a:t>
            </a:r>
            <a:endParaRPr sz="8000">
              <a:solidFill>
                <a:srgbClr val="FFFFFF"/>
              </a:solidFill>
            </a:endParaRPr>
          </a:p>
        </p:txBody>
      </p:sp>
      <p:sp>
        <p:nvSpPr>
          <p:cNvPr id="33" name="Shape 33"/>
          <p:cNvSpPr/>
          <p:nvPr>
            <p:ph type="body" idx="1"/>
          </p:nvPr>
        </p:nvSpPr>
        <p:spPr>
          <a:prstGeom prst="rect">
            <a:avLst/>
          </a:prstGeom>
        </p:spPr>
        <p:txBody>
          <a:bodyPr/>
          <a:lstStyle/>
          <a:p>
            <a:pPr lvl="0">
              <a:defRPr sz="1800">
                <a:solidFill>
                  <a:srgbClr val="000000"/>
                </a:solidFill>
              </a:defRPr>
            </a:pPr>
            <a:endParaRPr sz="320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endParaRPr sz="6200">
              <a:solidFill>
                <a:srgbClr val="FFFFFF"/>
              </a:solidFill>
            </a:endParaRPr>
          </a:p>
        </p:txBody>
      </p:sp>
      <p:sp>
        <p:nvSpPr>
          <p:cNvPr id="63" name="Shape 63"/>
          <p:cNvSpPr/>
          <p:nvPr>
            <p:ph type="body" idx="1"/>
          </p:nvPr>
        </p:nvSpPr>
        <p:spPr>
          <a:prstGeom prst="rect">
            <a:avLst/>
          </a:prstGeom>
        </p:spPr>
        <p:txBody>
          <a:bodyPr anchor="t"/>
          <a:lstStyle/>
          <a:p>
            <a:pPr marL="337185" lvl="0" indent="-337185">
              <a:spcBef>
                <a:spcPts val="3800"/>
              </a:spcBef>
              <a:defRPr sz="1800">
                <a:solidFill>
                  <a:srgbClr val="000000"/>
                </a:solidFill>
              </a:defRPr>
            </a:pPr>
            <a:r>
              <a:rPr sz="2600">
                <a:solidFill>
                  <a:srgbClr val="FFFFFF"/>
                </a:solidFill>
              </a:rPr>
              <a:t>几乎每一种版本控制系统都以某种形式支持分支。使用分支意味着你可以从开发主线上分离开来，然后在不影响主线的同时继续工作。在很多版本控制系统中，这是个昂贵的过程，常常需要创建一个源代码目录的完整副本，对大型项目来说会花费很长时间。</a:t>
            </a:r>
            <a:endParaRPr sz="2600">
              <a:solidFill>
                <a:srgbClr val="FFFFFF"/>
              </a:solidFill>
            </a:endParaRPr>
          </a:p>
          <a:p>
            <a:pPr marL="337185" lvl="0" indent="-337185">
              <a:spcBef>
                <a:spcPts val="3800"/>
              </a:spcBef>
              <a:defRPr sz="1800">
                <a:solidFill>
                  <a:srgbClr val="000000"/>
                </a:solidFill>
              </a:defRPr>
            </a:pPr>
            <a:r>
              <a:rPr sz="2600">
                <a:solidFill>
                  <a:srgbClr val="FFFFFF"/>
                </a:solidFill>
              </a:rPr>
              <a:t>有人把 Git 的分支模型称为“必杀技特性”，而正是因为它，将 Git 从版本控制系统家族里区分出来。Git 有何特别之处呢？Git 的分支可谓是难以置信的轻量级，它的新建操作几乎可以在瞬间完成，并且在不同分支间切换起来也差不多一样快。和许多其他版本控制系统不同，Git 鼓励在工作流程中频繁使用分支与合并，哪怕一天之内进行许多次都没有关系。理解分支的概念并熟练运用后，你才会意识到为什么 Git 是一个如此强大而独特的工具，并从此真正改变你的开发方式。</a:t>
            </a:r>
            <a:endParaRPr sz="2600">
              <a:solidFill>
                <a:srgbClr val="FFFFFF"/>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Git分支-何谓分支</a:t>
            </a:r>
            <a:endParaRPr sz="6200">
              <a:solidFill>
                <a:srgbClr val="FFFFFF"/>
              </a:solidFill>
            </a:endParaRPr>
          </a:p>
        </p:txBody>
      </p:sp>
      <p:pic>
        <p:nvPicPr>
          <p:cNvPr id="66" name="18333fig0301-tn.png"/>
          <p:cNvPicPr/>
          <p:nvPr/>
        </p:nvPicPr>
        <p:blipFill>
          <a:blip r:embed="rId1"/>
          <a:stretch>
            <a:fillRect/>
          </a:stretch>
        </p:blipFill>
        <p:spPr>
          <a:xfrm>
            <a:off x="88900" y="2089150"/>
            <a:ext cx="6350000" cy="4292600"/>
          </a:xfrm>
          <a:prstGeom prst="rect">
            <a:avLst/>
          </a:prstGeom>
          <a:ln w="12700">
            <a:miter lim="400000"/>
            <a:headEnd/>
            <a:tailEnd/>
          </a:ln>
        </p:spPr>
      </p:pic>
      <p:pic>
        <p:nvPicPr>
          <p:cNvPr id="67" name="18333fig0302-tn.png"/>
          <p:cNvPicPr/>
          <p:nvPr/>
        </p:nvPicPr>
        <p:blipFill>
          <a:blip r:embed="rId2"/>
          <a:stretch>
            <a:fillRect/>
          </a:stretch>
        </p:blipFill>
        <p:spPr>
          <a:xfrm>
            <a:off x="6572250" y="2082800"/>
            <a:ext cx="6350000" cy="2832100"/>
          </a:xfrm>
          <a:prstGeom prst="rect">
            <a:avLst/>
          </a:prstGeom>
          <a:ln w="12700">
            <a:miter lim="400000"/>
            <a:headEnd/>
            <a:tailEnd/>
          </a:ln>
        </p:spPr>
      </p:pic>
      <p:pic>
        <p:nvPicPr>
          <p:cNvPr id="68" name="18333fig0303-tn.png"/>
          <p:cNvPicPr/>
          <p:nvPr/>
        </p:nvPicPr>
        <p:blipFill>
          <a:blip r:embed="rId3"/>
          <a:stretch>
            <a:fillRect/>
          </a:stretch>
        </p:blipFill>
        <p:spPr>
          <a:xfrm>
            <a:off x="88900" y="6438900"/>
            <a:ext cx="6350000" cy="3187700"/>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endParaRPr sz="6200">
              <a:solidFill>
                <a:srgbClr val="FFFFFF"/>
              </a:solidFill>
            </a:endParaRPr>
          </a:p>
        </p:txBody>
      </p:sp>
      <p:sp>
        <p:nvSpPr>
          <p:cNvPr id="71" name="Shape 71"/>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新建分支(注：还有多种方法)git branch &lt;branch&gt;</a:t>
            </a: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r>
              <a:rPr sz="2800">
                <a:solidFill>
                  <a:srgbClr val="FFFFFF"/>
                </a:solidFill>
              </a:rPr>
              <a:t>切换到当前分支git checkout &lt;branch&gt;</a:t>
            </a:r>
            <a:endParaRPr sz="2800">
              <a:solidFill>
                <a:srgbClr val="FFFFFF"/>
              </a:solidFill>
            </a:endParaRPr>
          </a:p>
        </p:txBody>
      </p:sp>
      <p:pic>
        <p:nvPicPr>
          <p:cNvPr id="72" name="18333fig0304-tn.png"/>
          <p:cNvPicPr/>
          <p:nvPr/>
        </p:nvPicPr>
        <p:blipFill>
          <a:blip r:embed="rId1"/>
          <a:stretch>
            <a:fillRect/>
          </a:stretch>
        </p:blipFill>
        <p:spPr>
          <a:xfrm>
            <a:off x="1395576" y="3162300"/>
            <a:ext cx="4384348" cy="2197100"/>
          </a:xfrm>
          <a:prstGeom prst="rect">
            <a:avLst/>
          </a:prstGeom>
          <a:ln w="12700">
            <a:miter lim="400000"/>
            <a:headEnd/>
            <a:tailEnd/>
          </a:ln>
        </p:spPr>
      </p:pic>
      <p:pic>
        <p:nvPicPr>
          <p:cNvPr id="73" name="18333fig0305-tn.png"/>
          <p:cNvPicPr/>
          <p:nvPr/>
        </p:nvPicPr>
        <p:blipFill>
          <a:blip r:embed="rId2"/>
          <a:stretch>
            <a:fillRect/>
          </a:stretch>
        </p:blipFill>
        <p:spPr>
          <a:xfrm>
            <a:off x="1403127" y="5994400"/>
            <a:ext cx="4775646" cy="3326855"/>
          </a:xfrm>
          <a:prstGeom prst="rect">
            <a:avLst/>
          </a:prstGeom>
          <a:ln w="12700">
            <a:miter lim="400000"/>
            <a:headEnd/>
            <a:tailEnd/>
          </a:ln>
        </p:spPr>
      </p:pic>
      <p:pic>
        <p:nvPicPr>
          <p:cNvPr id="74" name="18333fig0306-tn.png"/>
          <p:cNvPicPr/>
          <p:nvPr/>
        </p:nvPicPr>
        <p:blipFill>
          <a:blip r:embed="rId3"/>
          <a:stretch>
            <a:fillRect/>
          </a:stretch>
        </p:blipFill>
        <p:spPr>
          <a:xfrm>
            <a:off x="6450019" y="5994400"/>
            <a:ext cx="4206862" cy="3326855"/>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endParaRPr sz="6200">
              <a:solidFill>
                <a:srgbClr val="FFFFFF"/>
              </a:solidFill>
            </a:endParaRPr>
          </a:p>
        </p:txBody>
      </p:sp>
      <p:sp>
        <p:nvSpPr>
          <p:cNvPr id="77" name="Shape 77"/>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在分支上提交git commit</a:t>
            </a: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r>
              <a:rPr sz="2800">
                <a:solidFill>
                  <a:srgbClr val="FFFFFF"/>
                </a:solidFill>
              </a:rPr>
              <a:t>切换回master分支git checkout master</a:t>
            </a:r>
            <a:endParaRPr sz="2800">
              <a:solidFill>
                <a:srgbClr val="FFFFFF"/>
              </a:solidFill>
            </a:endParaRPr>
          </a:p>
        </p:txBody>
      </p:sp>
      <p:pic>
        <p:nvPicPr>
          <p:cNvPr id="78" name="18333fig0307-tn.png"/>
          <p:cNvPicPr/>
          <p:nvPr/>
        </p:nvPicPr>
        <p:blipFill>
          <a:blip r:embed="rId1"/>
          <a:stretch>
            <a:fillRect/>
          </a:stretch>
        </p:blipFill>
        <p:spPr>
          <a:xfrm>
            <a:off x="1396569" y="3117850"/>
            <a:ext cx="3848962" cy="2209304"/>
          </a:xfrm>
          <a:prstGeom prst="rect">
            <a:avLst/>
          </a:prstGeom>
          <a:ln w="12700">
            <a:miter lim="400000"/>
            <a:headEnd/>
            <a:tailEnd/>
          </a:ln>
        </p:spPr>
      </p:pic>
      <p:pic>
        <p:nvPicPr>
          <p:cNvPr id="79" name="18333fig0308-tn.png"/>
          <p:cNvPicPr/>
          <p:nvPr/>
        </p:nvPicPr>
        <p:blipFill>
          <a:blip r:embed="rId2"/>
          <a:stretch>
            <a:fillRect/>
          </a:stretch>
        </p:blipFill>
        <p:spPr>
          <a:xfrm>
            <a:off x="1380870" y="5917703"/>
            <a:ext cx="5531360" cy="3175001"/>
          </a:xfrm>
          <a:prstGeom prst="rect">
            <a:avLst/>
          </a:prstGeom>
          <a:ln w="12700">
            <a:miter lim="4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endParaRPr sz="6200">
              <a:solidFill>
                <a:srgbClr val="FFFFFF"/>
              </a:solidFill>
            </a:endParaRPr>
          </a:p>
        </p:txBody>
      </p:sp>
      <p:sp>
        <p:nvSpPr>
          <p:cNvPr id="82" name="Shape 82"/>
          <p:cNvSpPr/>
          <p:nvPr>
            <p:ph type="body" idx="1"/>
          </p:nvPr>
        </p:nvSpPr>
        <p:spPr>
          <a:prstGeom prst="rect">
            <a:avLst/>
          </a:prstGeom>
        </p:spPr>
        <p:txBody>
          <a:bodyPr anchor="t"/>
          <a:lstStyle>
            <a:lvl1pPr marL="337185" indent="-337185">
              <a:spcBef>
                <a:spcPts val="3800"/>
              </a:spcBef>
              <a:defRPr sz="2800"/>
            </a:lvl1pPr>
          </a:lstStyle>
          <a:p>
            <a:pPr lvl="0">
              <a:defRPr sz="1800">
                <a:solidFill>
                  <a:srgbClr val="000000"/>
                </a:solidFill>
              </a:defRPr>
            </a:pPr>
            <a:r>
              <a:rPr sz="2800">
                <a:solidFill>
                  <a:srgbClr val="FFFFFF"/>
                </a:solidFill>
              </a:rPr>
              <a:t>在master分支上提交git commit</a:t>
            </a:r>
            <a:endParaRPr sz="2800">
              <a:solidFill>
                <a:srgbClr val="FFFFFF"/>
              </a:solidFill>
            </a:endParaRPr>
          </a:p>
        </p:txBody>
      </p:sp>
      <p:pic>
        <p:nvPicPr>
          <p:cNvPr id="83" name="18333fig0309-tn.png"/>
          <p:cNvPicPr/>
          <p:nvPr/>
        </p:nvPicPr>
        <p:blipFill>
          <a:blip r:embed="rId1"/>
          <a:stretch>
            <a:fillRect/>
          </a:stretch>
        </p:blipFill>
        <p:spPr>
          <a:xfrm>
            <a:off x="1403350" y="3168650"/>
            <a:ext cx="6350000" cy="4851400"/>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Git分支-分支的新建与合并</a:t>
            </a:r>
            <a:endParaRPr sz="6200">
              <a:solidFill>
                <a:srgbClr val="FFFFFF"/>
              </a:solidFill>
            </a:endParaRPr>
          </a:p>
        </p:txBody>
      </p:sp>
      <p:sp>
        <p:nvSpPr>
          <p:cNvPr id="86" name="Shape 86"/>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这和大多数版本控制系统形成了鲜明对比，它们管理分支大多采取备份所有项目文件到特定目录的方式，所以根据项目文件数量和大小不同，可能花费的时间也会有相当大的差别，快则几秒，慢则数分钟。而 Git 的实现与项目复杂度无关，它永远可以在几毫秒的时间内完成分支的创建和切换。同时，因为每次提交时都记录了祖先信息（注：即 </a:t>
            </a:r>
            <a:r>
              <a:rPr sz="2800">
                <a:solidFill>
                  <a:srgbClr val="F14E33"/>
                </a:solidFill>
                <a:latin typeface="Courier"/>
                <a:ea typeface="Courier"/>
                <a:cs typeface="Courier"/>
                <a:sym typeface="Courier"/>
              </a:rPr>
              <a:t>parent</a:t>
            </a:r>
            <a:r>
              <a:rPr sz="2800">
                <a:solidFill>
                  <a:srgbClr val="FFFFFF"/>
                </a:solidFill>
              </a:rPr>
              <a:t> 对象），将来要合并分支时，寻找恰当的合并基础（注：即共同祖先）的工作其实已经自然而然地摆在那里了，所以实现起来非常容易。Git 鼓励开发者频繁使用分支，正是因为有着这些特性作保障。</a:t>
            </a:r>
            <a:endParaRPr sz="2800">
              <a:solidFill>
                <a:srgbClr val="FFFFFF"/>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89" name="Shape 89"/>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现在让我们来看一个简单的分支与合并的例子，实际工作中大体也会用到这样的工作流程：</a:t>
            </a:r>
            <a:endParaRPr sz="2800">
              <a:solidFill>
                <a:srgbClr val="FFFFFF"/>
              </a:solidFill>
            </a:endParaRPr>
          </a:p>
          <a:p>
            <a:pPr marL="1137285" lvl="1" indent="-451485"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开发某个网站。</a:t>
            </a:r>
            <a:endParaRPr sz="2000">
              <a:solidFill>
                <a:srgbClr val="FFFFFF"/>
              </a:solidFill>
            </a:endParaRPr>
          </a:p>
          <a:p>
            <a:pPr marL="1137285" lvl="1" indent="-451485"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为实现某个新的需求，创建一个分支。</a:t>
            </a:r>
            <a:endParaRPr sz="2000">
              <a:solidFill>
                <a:srgbClr val="FFFFFF"/>
              </a:solidFill>
            </a:endParaRPr>
          </a:p>
          <a:p>
            <a:pPr marL="1137285" lvl="1" indent="-451485"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在这个分支上开展工作。</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假设此时，你突然接到一个电话说有个很严重的问题需要紧急修补，那么可以按照下面的方式处理：</a:t>
            </a:r>
            <a:endParaRPr sz="2800">
              <a:solidFill>
                <a:srgbClr val="FFFFFF"/>
              </a:solidFill>
            </a:endParaRPr>
          </a:p>
          <a:p>
            <a:pPr marL="1046480" lvl="1" indent="-360680"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返回到原先已经发布到生产服务器上的分支。</a:t>
            </a:r>
            <a:endParaRPr sz="2000">
              <a:solidFill>
                <a:srgbClr val="FFFFFF"/>
              </a:solidFill>
            </a:endParaRPr>
          </a:p>
          <a:p>
            <a:pPr marL="1046480" lvl="1" indent="-360680"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为这次紧急修补建立一个新分支，并在其中修复问题。</a:t>
            </a:r>
            <a:endParaRPr sz="2000">
              <a:solidFill>
                <a:srgbClr val="FFFFFF"/>
              </a:solidFill>
            </a:endParaRPr>
          </a:p>
          <a:p>
            <a:pPr marL="1046480" lvl="1" indent="-360680"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通过测试后，回到生产服务器所在的分支，将修补分支合并进来，然后再推送到生产服务器上。</a:t>
            </a:r>
            <a:endParaRPr sz="2000">
              <a:solidFill>
                <a:srgbClr val="FFFFFF"/>
              </a:solidFill>
            </a:endParaRPr>
          </a:p>
          <a:p>
            <a:pPr marL="1046480" lvl="1" indent="-360680" defTabSz="457200">
              <a:spcBef>
                <a:spcPts val="0"/>
              </a:spcBef>
              <a:buSzPct val="100000"/>
              <a:buAutoNum type="arabicPeriod"/>
              <a:tabLst>
                <a:tab pos="139700" algn="l"/>
                <a:tab pos="457200" algn="l"/>
              </a:tabLst>
              <a:defRPr sz="1800">
                <a:solidFill>
                  <a:srgbClr val="000000"/>
                </a:solidFill>
              </a:defRPr>
            </a:pPr>
            <a:r>
              <a:rPr sz="2000">
                <a:solidFill>
                  <a:srgbClr val="FFFFFF"/>
                </a:solidFill>
              </a:rPr>
              <a:t>切换到之前实现新需求的分支，继续工作。</a:t>
            </a:r>
            <a:endParaRPr sz="2000">
              <a:solidFill>
                <a:srgbClr val="FFFFFF"/>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92" name="Shape 92"/>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假设项目当前的提交历史</a:t>
            </a: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r>
              <a:rPr sz="2800">
                <a:solidFill>
                  <a:srgbClr val="FFFFFF"/>
                </a:solidFill>
              </a:rPr>
              <a:t>现在你决定修补问题53,要新建并切换到该分支，运行 </a:t>
            </a:r>
            <a:r>
              <a:rPr sz="2800">
                <a:solidFill>
                  <a:srgbClr val="F14E33"/>
                </a:solidFill>
                <a:latin typeface="Courier"/>
                <a:ea typeface="Courier"/>
                <a:cs typeface="Courier"/>
                <a:sym typeface="Courier"/>
              </a:rPr>
              <a:t>git checkout</a:t>
            </a:r>
            <a:r>
              <a:rPr sz="2800">
                <a:solidFill>
                  <a:srgbClr val="FFFFFF"/>
                </a:solidFill>
              </a:rPr>
              <a:t> 并加上 </a:t>
            </a:r>
            <a:r>
              <a:rPr sz="2800">
                <a:solidFill>
                  <a:srgbClr val="F14E33"/>
                </a:solidFill>
                <a:latin typeface="Courier"/>
                <a:ea typeface="Courier"/>
                <a:cs typeface="Courier"/>
                <a:sym typeface="Courier"/>
              </a:rPr>
              <a:t>-b</a:t>
            </a:r>
            <a:r>
              <a:rPr sz="2800">
                <a:solidFill>
                  <a:srgbClr val="FFFFFF"/>
                </a:solidFill>
              </a:rPr>
              <a:t> 参数</a:t>
            </a: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endParaRPr sz="2800">
              <a:solidFill>
                <a:srgbClr val="FFFFFF"/>
              </a:solidFill>
            </a:endParaRPr>
          </a:p>
          <a:p>
            <a:pPr marL="337185" lvl="0" indent="-337185">
              <a:spcBef>
                <a:spcPts val="3800"/>
              </a:spcBef>
              <a:defRPr sz="1800">
                <a:solidFill>
                  <a:srgbClr val="000000"/>
                </a:solidFill>
              </a:defRPr>
            </a:pPr>
            <a:r>
              <a:rPr sz="2800">
                <a:solidFill>
                  <a:srgbClr val="FFFFFF"/>
                </a:solidFill>
              </a:rPr>
              <a:t>接着你开始尝试修复问题，在提交了若干更新后</a:t>
            </a:r>
            <a:endParaRPr sz="2800">
              <a:solidFill>
                <a:srgbClr val="FFFFFF"/>
              </a:solidFill>
            </a:endParaRPr>
          </a:p>
        </p:txBody>
      </p:sp>
      <p:pic>
        <p:nvPicPr>
          <p:cNvPr id="93" name="18333fig0310-tn.png"/>
          <p:cNvPicPr/>
          <p:nvPr/>
        </p:nvPicPr>
        <p:blipFill>
          <a:blip r:embed="rId1"/>
          <a:stretch>
            <a:fillRect/>
          </a:stretch>
        </p:blipFill>
        <p:spPr>
          <a:xfrm>
            <a:off x="1396494" y="3060700"/>
            <a:ext cx="2426712" cy="1218655"/>
          </a:xfrm>
          <a:prstGeom prst="rect">
            <a:avLst/>
          </a:prstGeom>
          <a:ln w="12700">
            <a:miter lim="400000"/>
            <a:headEnd/>
            <a:tailEnd/>
          </a:ln>
        </p:spPr>
      </p:pic>
      <p:pic>
        <p:nvPicPr>
          <p:cNvPr id="94" name="18333fig0311-tn.png"/>
          <p:cNvPicPr/>
          <p:nvPr/>
        </p:nvPicPr>
        <p:blipFill>
          <a:blip r:embed="rId2"/>
          <a:stretch>
            <a:fillRect/>
          </a:stretch>
        </p:blipFill>
        <p:spPr>
          <a:xfrm>
            <a:off x="1383480" y="5284059"/>
            <a:ext cx="2452740" cy="1992182"/>
          </a:xfrm>
          <a:prstGeom prst="rect">
            <a:avLst/>
          </a:prstGeom>
          <a:ln w="12700">
            <a:miter lim="400000"/>
            <a:headEnd/>
            <a:tailEnd/>
          </a:ln>
        </p:spPr>
      </p:pic>
      <p:pic>
        <p:nvPicPr>
          <p:cNvPr id="95" name="18333fig0312-tn.png"/>
          <p:cNvPicPr/>
          <p:nvPr/>
        </p:nvPicPr>
        <p:blipFill>
          <a:blip r:embed="rId3"/>
          <a:stretch>
            <a:fillRect/>
          </a:stretch>
        </p:blipFill>
        <p:spPr>
          <a:xfrm>
            <a:off x="1378866" y="8026400"/>
            <a:ext cx="2665168" cy="1612900"/>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98" name="Shape 98"/>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现在你就接到了那个网站问题的紧急电话，需要马上修补。有了 Git ，我们就不需要同时发布这个补丁和 </a:t>
            </a:r>
            <a:r>
              <a:rPr sz="2800">
                <a:solidFill>
                  <a:srgbClr val="F14E33"/>
                </a:solidFill>
                <a:latin typeface="Courier"/>
                <a:ea typeface="Courier"/>
                <a:cs typeface="Courier"/>
                <a:sym typeface="Courier"/>
              </a:rPr>
              <a:t>iss53</a:t>
            </a:r>
            <a:r>
              <a:rPr sz="2800">
                <a:solidFill>
                  <a:srgbClr val="FFFFFF"/>
                </a:solidFill>
              </a:rPr>
              <a:t> 里作出的修改，也不需要在创建和发布该补丁到服务器之前花费大力气来复原这些修改。唯一需要的仅仅是切换回 </a:t>
            </a:r>
            <a:r>
              <a:rPr sz="2800">
                <a:solidFill>
                  <a:srgbClr val="F14E33"/>
                </a:solidFill>
                <a:latin typeface="Courier"/>
                <a:ea typeface="Courier"/>
                <a:cs typeface="Courier"/>
                <a:sym typeface="Courier"/>
              </a:rPr>
              <a:t>master</a:t>
            </a:r>
            <a:r>
              <a:rPr sz="2800">
                <a:solidFill>
                  <a:srgbClr val="FFFFFF"/>
                </a:solidFill>
              </a:rPr>
              <a:t> 分支。</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接下来，你得进行紧急修补。我们创建一个紧急修补分支 </a:t>
            </a:r>
            <a:r>
              <a:rPr sz="2800">
                <a:solidFill>
                  <a:srgbClr val="F14E33"/>
                </a:solidFill>
                <a:latin typeface="Courier"/>
                <a:ea typeface="Courier"/>
                <a:cs typeface="Courier"/>
                <a:sym typeface="Courier"/>
              </a:rPr>
              <a:t>hotfix</a:t>
            </a:r>
            <a:r>
              <a:rPr sz="2800">
                <a:solidFill>
                  <a:srgbClr val="FFFFFF"/>
                </a:solidFill>
              </a:rPr>
              <a:t> 来开展工作，直到搞定：</a:t>
            </a:r>
            <a:endParaRPr sz="2800">
              <a:solidFill>
                <a:srgbClr val="FFFFFF"/>
              </a:solidFill>
            </a:endParaRPr>
          </a:p>
        </p:txBody>
      </p:sp>
      <p:pic>
        <p:nvPicPr>
          <p:cNvPr id="99" name="18333fig0313-tn.png"/>
          <p:cNvPicPr/>
          <p:nvPr/>
        </p:nvPicPr>
        <p:blipFill>
          <a:blip r:embed="rId1"/>
          <a:stretch>
            <a:fillRect/>
          </a:stretch>
        </p:blipFill>
        <p:spPr>
          <a:xfrm>
            <a:off x="1371600" y="5740400"/>
            <a:ext cx="3949700" cy="3213100"/>
          </a:xfrm>
          <a:prstGeom prst="rect">
            <a:avLst/>
          </a:prstGeom>
          <a:ln w="12700">
            <a:miter lim="400000"/>
            <a:headEnd/>
            <a:tailEnd/>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02" name="Shape 102"/>
          <p:cNvSpPr/>
          <p:nvPr>
            <p:ph type="body" idx="1"/>
          </p:nvPr>
        </p:nvSpPr>
        <p:spPr>
          <a:prstGeom prst="rect">
            <a:avLst/>
          </a:prstGeom>
        </p:spPr>
        <p:txBody>
          <a:bodyPr anchor="t"/>
          <a:lstStyle/>
          <a:p>
            <a:pPr marL="286385" lvl="0" indent="-286385" defTabSz="496570">
              <a:spcBef>
                <a:spcPts val="3200"/>
              </a:spcBef>
              <a:defRPr sz="1800">
                <a:solidFill>
                  <a:srgbClr val="000000"/>
                </a:solidFill>
              </a:defRPr>
            </a:pPr>
            <a:r>
              <a:rPr sz="2380">
                <a:solidFill>
                  <a:srgbClr val="FFFFFF"/>
                </a:solidFill>
              </a:rPr>
              <a:t>现在有必要作些测试，确保修补是成功的，然后回到 </a:t>
            </a:r>
            <a:r>
              <a:rPr sz="2380">
                <a:solidFill>
                  <a:srgbClr val="F14E33"/>
                </a:solidFill>
                <a:latin typeface="Courier"/>
                <a:ea typeface="Courier"/>
                <a:cs typeface="Courier"/>
                <a:sym typeface="Courier"/>
              </a:rPr>
              <a:t>master</a:t>
            </a:r>
            <a:r>
              <a:rPr sz="2380">
                <a:solidFill>
                  <a:srgbClr val="FFFFFF"/>
                </a:solidFill>
              </a:rPr>
              <a:t> 分支并把它合并进来，然后发布到生产服务器。用 </a:t>
            </a:r>
            <a:r>
              <a:rPr sz="2380">
                <a:solidFill>
                  <a:srgbClr val="F14E33"/>
                </a:solidFill>
                <a:latin typeface="Courier"/>
                <a:ea typeface="Courier"/>
                <a:cs typeface="Courier"/>
                <a:sym typeface="Courier"/>
              </a:rPr>
              <a:t>git merge</a:t>
            </a:r>
            <a:r>
              <a:rPr sz="2380">
                <a:solidFill>
                  <a:srgbClr val="FFFFFF"/>
                </a:solidFill>
              </a:rPr>
              <a:t> 命令来进行合并：</a:t>
            </a:r>
            <a:endParaRPr sz="2380">
              <a:solidFill>
                <a:srgbClr val="FFFFFF"/>
              </a:solidFill>
            </a:endParaRPr>
          </a:p>
          <a:p>
            <a:pPr marL="286385" lvl="0" indent="-286385" defTabSz="496570">
              <a:spcBef>
                <a:spcPts val="3200"/>
              </a:spcBef>
              <a:defRPr sz="1800">
                <a:solidFill>
                  <a:srgbClr val="000000"/>
                </a:solidFill>
              </a:defRPr>
            </a:pPr>
            <a:endParaRPr sz="2380">
              <a:solidFill>
                <a:srgbClr val="FFFFFF"/>
              </a:solidFill>
            </a:endParaRPr>
          </a:p>
          <a:p>
            <a:pPr marL="286385" lvl="0" indent="-286385" defTabSz="496570">
              <a:spcBef>
                <a:spcPts val="3200"/>
              </a:spcBef>
              <a:defRPr sz="1800">
                <a:solidFill>
                  <a:srgbClr val="000000"/>
                </a:solidFill>
              </a:defRPr>
            </a:pPr>
            <a:endParaRPr sz="2380">
              <a:solidFill>
                <a:srgbClr val="FFFFFF"/>
              </a:solidFill>
            </a:endParaRPr>
          </a:p>
          <a:p>
            <a:pPr marL="286385" lvl="0" indent="-286385" defTabSz="496570">
              <a:spcBef>
                <a:spcPts val="3200"/>
              </a:spcBef>
              <a:defRPr sz="1800">
                <a:solidFill>
                  <a:srgbClr val="000000"/>
                </a:solidFill>
              </a:defRPr>
            </a:pPr>
            <a:endParaRPr sz="2380">
              <a:solidFill>
                <a:srgbClr val="FFFFFF"/>
              </a:solidFill>
            </a:endParaRPr>
          </a:p>
          <a:p>
            <a:pPr marL="286385" lvl="0" indent="-286385" defTabSz="496570">
              <a:spcBef>
                <a:spcPts val="3200"/>
              </a:spcBef>
              <a:defRPr sz="1800">
                <a:solidFill>
                  <a:srgbClr val="000000"/>
                </a:solidFill>
              </a:defRPr>
            </a:pPr>
            <a:endParaRPr sz="2380">
              <a:solidFill>
                <a:srgbClr val="FFFFFF"/>
              </a:solidFill>
            </a:endParaRPr>
          </a:p>
          <a:p>
            <a:pPr marL="286385" lvl="0" indent="-286385" defTabSz="496570">
              <a:spcBef>
                <a:spcPts val="3200"/>
              </a:spcBef>
              <a:defRPr sz="1800">
                <a:solidFill>
                  <a:srgbClr val="000000"/>
                </a:solidFill>
              </a:defRPr>
            </a:pPr>
            <a:r>
              <a:rPr sz="2380">
                <a:solidFill>
                  <a:srgbClr val="FFFFFF"/>
                </a:solidFill>
              </a:rPr>
              <a:t>请注意，合并时出现了“Fast forward”的提示。由于当前 </a:t>
            </a:r>
            <a:r>
              <a:rPr sz="2380">
                <a:solidFill>
                  <a:srgbClr val="F14E33"/>
                </a:solidFill>
                <a:latin typeface="Courier"/>
                <a:ea typeface="Courier"/>
                <a:cs typeface="Courier"/>
                <a:sym typeface="Courier"/>
              </a:rPr>
              <a:t>master</a:t>
            </a:r>
            <a:r>
              <a:rPr sz="2380">
                <a:solidFill>
                  <a:srgbClr val="FFFFFF"/>
                </a:solidFill>
              </a:rPr>
              <a:t> 分支所在的提交对象是要并入的 </a:t>
            </a:r>
            <a:r>
              <a:rPr sz="2380">
                <a:solidFill>
                  <a:srgbClr val="F14E33"/>
                </a:solidFill>
                <a:latin typeface="Courier"/>
                <a:ea typeface="Courier"/>
                <a:cs typeface="Courier"/>
                <a:sym typeface="Courier"/>
              </a:rPr>
              <a:t>hotfix</a:t>
            </a:r>
            <a:r>
              <a:rPr sz="2380">
                <a:solidFill>
                  <a:srgbClr val="FFFFFF"/>
                </a:solidFill>
              </a:rPr>
              <a:t> 分支的直接上游，Git 只需把 </a:t>
            </a:r>
            <a:r>
              <a:rPr sz="2380">
                <a:solidFill>
                  <a:srgbClr val="F14E33"/>
                </a:solidFill>
                <a:latin typeface="Courier"/>
                <a:ea typeface="Courier"/>
                <a:cs typeface="Courier"/>
                <a:sym typeface="Courier"/>
              </a:rPr>
              <a:t>master</a:t>
            </a:r>
            <a:r>
              <a:rPr sz="2380">
                <a:solidFill>
                  <a:srgbClr val="FFFFFF"/>
                </a:solidFill>
              </a:rPr>
              <a:t> 分支指针直接右移。换句话说，如果顺着一个分支走下去可以到达另一个分支的话，那么 Git 在合并两者时，只会简单地把指针右移，因为这种单线的历史分支不存在任何需要解决的分歧，所以这种合并过程可以称为快进（Fast forward）。</a:t>
            </a:r>
            <a:endParaRPr sz="2380">
              <a:solidFill>
                <a:srgbClr val="FFFFFF"/>
              </a:solidFill>
            </a:endParaRPr>
          </a:p>
        </p:txBody>
      </p:sp>
      <p:pic>
        <p:nvPicPr>
          <p:cNvPr id="103" name="18333fig0314-tn.png"/>
          <p:cNvPicPr/>
          <p:nvPr/>
        </p:nvPicPr>
        <p:blipFill>
          <a:blip r:embed="rId1"/>
          <a:stretch>
            <a:fillRect/>
          </a:stretch>
        </p:blipFill>
        <p:spPr>
          <a:xfrm>
            <a:off x="1330897" y="3390900"/>
            <a:ext cx="3472306" cy="3416300"/>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8000">
                <a:solidFill>
                  <a:srgbClr val="FFFFFF"/>
                </a:solidFill>
              </a:rPr>
              <a:t>Git入门</a:t>
            </a:r>
            <a:endParaRPr sz="8000">
              <a:solidFill>
                <a:srgbClr val="FFFFFF"/>
              </a:solidFill>
            </a:endParaRPr>
          </a:p>
        </p:txBody>
      </p:sp>
      <p:sp>
        <p:nvSpPr>
          <p:cNvPr id="36" name="Shape 36"/>
          <p:cNvSpPr/>
          <p:nvPr>
            <p:ph type="body" idx="1"/>
          </p:nvPr>
        </p:nvSpPr>
        <p:spPr>
          <a:prstGeom prst="rect">
            <a:avLst/>
          </a:prstGeom>
        </p:spPr>
        <p:txBody>
          <a:bodyPr anchor="t"/>
          <a:lstStyle>
            <a:lvl1pPr marL="337185" indent="-337185">
              <a:spcBef>
                <a:spcPts val="3800"/>
              </a:spcBef>
              <a:defRPr sz="2800"/>
            </a:lvl1pPr>
          </a:lstStyle>
          <a:p>
            <a:pPr lvl="0">
              <a:defRPr sz="1800">
                <a:solidFill>
                  <a:srgbClr val="000000"/>
                </a:solidFill>
              </a:defRPr>
            </a:pPr>
            <a:r>
              <a:rPr sz="2800">
                <a:solidFill>
                  <a:srgbClr val="FFFFFF"/>
                </a:solidFill>
              </a:rPr>
              <a:t>直接记录快照，而非记录差异</a:t>
            </a:r>
            <a:endParaRPr sz="2800">
              <a:solidFill>
                <a:srgbClr val="FFFFFF"/>
              </a:solidFill>
            </a:endParaRPr>
          </a:p>
        </p:txBody>
      </p:sp>
      <p:pic>
        <p:nvPicPr>
          <p:cNvPr id="37" name="18333fig0104-tn.png"/>
          <p:cNvPicPr/>
          <p:nvPr/>
        </p:nvPicPr>
        <p:blipFill>
          <a:blip r:embed="rId1"/>
          <a:stretch>
            <a:fillRect/>
          </a:stretch>
        </p:blipFill>
        <p:spPr>
          <a:xfrm>
            <a:off x="1339850" y="3117850"/>
            <a:ext cx="6350000" cy="2832100"/>
          </a:xfrm>
          <a:prstGeom prst="rect">
            <a:avLst/>
          </a:prstGeom>
          <a:ln w="12700">
            <a:miter lim="400000"/>
            <a:headEnd/>
            <a:tailEnd/>
          </a:ln>
        </p:spPr>
      </p:pic>
      <p:pic>
        <p:nvPicPr>
          <p:cNvPr id="38" name="18333fig0105-tn.png"/>
          <p:cNvPicPr/>
          <p:nvPr/>
        </p:nvPicPr>
        <p:blipFill>
          <a:blip r:embed="rId2"/>
          <a:stretch>
            <a:fillRect/>
          </a:stretch>
        </p:blipFill>
        <p:spPr>
          <a:xfrm>
            <a:off x="1339850" y="6216650"/>
            <a:ext cx="6350000" cy="2819400"/>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06" name="Shape 106"/>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在那个超级重要的修补发布以后，你想要回到被打扰之前的工作。由于当前 </a:t>
            </a:r>
            <a:r>
              <a:rPr sz="2800">
                <a:solidFill>
                  <a:srgbClr val="F14E33"/>
                </a:solidFill>
                <a:latin typeface="Courier"/>
                <a:ea typeface="Courier"/>
                <a:cs typeface="Courier"/>
                <a:sym typeface="Courier"/>
              </a:rPr>
              <a:t>hotfix</a:t>
            </a:r>
            <a:r>
              <a:rPr sz="2800">
                <a:solidFill>
                  <a:srgbClr val="FFFFFF"/>
                </a:solidFill>
              </a:rPr>
              <a:t> 分支和 </a:t>
            </a:r>
            <a:r>
              <a:rPr sz="2800">
                <a:solidFill>
                  <a:srgbClr val="F14E33"/>
                </a:solidFill>
                <a:latin typeface="Courier"/>
                <a:ea typeface="Courier"/>
                <a:cs typeface="Courier"/>
                <a:sym typeface="Courier"/>
              </a:rPr>
              <a:t>master</a:t>
            </a:r>
            <a:r>
              <a:rPr sz="2800">
                <a:solidFill>
                  <a:srgbClr val="FFFFFF"/>
                </a:solidFill>
              </a:rPr>
              <a:t> 都指向相同的提交对象，所以 </a:t>
            </a:r>
            <a:r>
              <a:rPr sz="2800">
                <a:solidFill>
                  <a:srgbClr val="F14E33"/>
                </a:solidFill>
                <a:latin typeface="Courier"/>
                <a:ea typeface="Courier"/>
                <a:cs typeface="Courier"/>
                <a:sym typeface="Courier"/>
              </a:rPr>
              <a:t>hotfix</a:t>
            </a:r>
            <a:r>
              <a:rPr sz="2800">
                <a:solidFill>
                  <a:srgbClr val="FFFFFF"/>
                </a:solidFill>
              </a:rPr>
              <a:t> 已经完成了历史使命，可以删掉了。使用 </a:t>
            </a:r>
            <a:r>
              <a:rPr sz="2800">
                <a:solidFill>
                  <a:srgbClr val="F14E33"/>
                </a:solidFill>
                <a:latin typeface="Courier"/>
                <a:ea typeface="Courier"/>
                <a:cs typeface="Courier"/>
                <a:sym typeface="Courier"/>
              </a:rPr>
              <a:t>git branch</a:t>
            </a:r>
            <a:r>
              <a:rPr sz="2800">
                <a:solidFill>
                  <a:srgbClr val="FFFFFF"/>
                </a:solidFill>
              </a:rPr>
              <a:t> 的 </a:t>
            </a:r>
            <a:r>
              <a:rPr sz="2800">
                <a:solidFill>
                  <a:srgbClr val="F14E33"/>
                </a:solidFill>
                <a:latin typeface="Courier"/>
                <a:ea typeface="Courier"/>
                <a:cs typeface="Courier"/>
                <a:sym typeface="Courier"/>
              </a:rPr>
              <a:t>-d</a:t>
            </a:r>
            <a:r>
              <a:rPr sz="2800">
                <a:solidFill>
                  <a:srgbClr val="FFFFFF"/>
                </a:solidFill>
              </a:rPr>
              <a:t> 选项执行删除操作：</a:t>
            </a:r>
            <a:endParaRPr sz="2800">
              <a:solidFill>
                <a:srgbClr val="FFFFFF"/>
              </a:solidFill>
            </a:endParaRPr>
          </a:p>
        </p:txBody>
      </p:sp>
      <p:pic>
        <p:nvPicPr>
          <p:cNvPr id="107" name="18333fig0315-tn.png"/>
          <p:cNvPicPr/>
          <p:nvPr/>
        </p:nvPicPr>
        <p:blipFill>
          <a:blip r:embed="rId1"/>
          <a:stretch>
            <a:fillRect/>
          </a:stretch>
        </p:blipFill>
        <p:spPr>
          <a:xfrm>
            <a:off x="1339850" y="4375150"/>
            <a:ext cx="4927600" cy="3124200"/>
          </a:xfrm>
          <a:prstGeom prst="rect">
            <a:avLst/>
          </a:prstGeom>
          <a:ln w="12700">
            <a:miter lim="400000"/>
            <a:headEnd/>
            <a:tailEnd/>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10" name="Shape 110"/>
          <p:cNvSpPr/>
          <p:nvPr>
            <p:ph type="body" idx="1"/>
          </p:nvPr>
        </p:nvSpPr>
        <p:spPr>
          <a:prstGeom prst="rect">
            <a:avLst/>
          </a:prstGeom>
        </p:spPr>
        <p:txBody>
          <a:bodyPr anchor="t"/>
          <a:lstStyle/>
          <a:p>
            <a:pPr marL="255905" lvl="0" indent="-255905" defTabSz="443865">
              <a:spcBef>
                <a:spcPts val="2800"/>
              </a:spcBef>
              <a:defRPr sz="1800">
                <a:solidFill>
                  <a:srgbClr val="000000"/>
                </a:solidFill>
              </a:defRPr>
            </a:pPr>
            <a:r>
              <a:rPr sz="2130">
                <a:solidFill>
                  <a:srgbClr val="FFFFFF"/>
                </a:solidFill>
              </a:rPr>
              <a:t>值得注意的是之前 </a:t>
            </a:r>
            <a:r>
              <a:rPr sz="2130">
                <a:solidFill>
                  <a:srgbClr val="F14E33"/>
                </a:solidFill>
                <a:latin typeface="Courier"/>
                <a:ea typeface="Courier"/>
                <a:cs typeface="Courier"/>
                <a:sym typeface="Courier"/>
              </a:rPr>
              <a:t>hotfix</a:t>
            </a:r>
            <a:r>
              <a:rPr sz="2130">
                <a:solidFill>
                  <a:srgbClr val="FFFFFF"/>
                </a:solidFill>
              </a:rPr>
              <a:t> 分支的修改内容尚未包含到 </a:t>
            </a:r>
            <a:r>
              <a:rPr sz="2130">
                <a:solidFill>
                  <a:srgbClr val="F14E33"/>
                </a:solidFill>
                <a:latin typeface="Courier"/>
                <a:ea typeface="Courier"/>
                <a:cs typeface="Courier"/>
                <a:sym typeface="Courier"/>
              </a:rPr>
              <a:t>iss53</a:t>
            </a:r>
            <a:r>
              <a:rPr sz="2130">
                <a:solidFill>
                  <a:srgbClr val="FFFFFF"/>
                </a:solidFill>
              </a:rPr>
              <a:t> 中来。如果需要纳入此次修补，可以用 </a:t>
            </a:r>
            <a:r>
              <a:rPr sz="2130">
                <a:solidFill>
                  <a:srgbClr val="F14E33"/>
                </a:solidFill>
                <a:latin typeface="Courier"/>
                <a:ea typeface="Courier"/>
                <a:cs typeface="Courier"/>
                <a:sym typeface="Courier"/>
              </a:rPr>
              <a:t>git merge master</a:t>
            </a:r>
            <a:r>
              <a:rPr sz="2130">
                <a:solidFill>
                  <a:srgbClr val="FFFFFF"/>
                </a:solidFill>
              </a:rPr>
              <a:t> 把 master 分支合并到 </a:t>
            </a:r>
            <a:r>
              <a:rPr sz="2130">
                <a:solidFill>
                  <a:srgbClr val="F14E33"/>
                </a:solidFill>
                <a:latin typeface="Courier"/>
                <a:ea typeface="Courier"/>
                <a:cs typeface="Courier"/>
                <a:sym typeface="Courier"/>
              </a:rPr>
              <a:t>iss53</a:t>
            </a:r>
            <a:r>
              <a:rPr sz="2130">
                <a:solidFill>
                  <a:srgbClr val="FFFFFF"/>
                </a:solidFill>
              </a:rPr>
              <a:t>；或者等 </a:t>
            </a:r>
            <a:r>
              <a:rPr sz="2130">
                <a:solidFill>
                  <a:srgbClr val="F14E33"/>
                </a:solidFill>
                <a:latin typeface="Courier"/>
                <a:ea typeface="Courier"/>
                <a:cs typeface="Courier"/>
                <a:sym typeface="Courier"/>
              </a:rPr>
              <a:t>iss53</a:t>
            </a:r>
            <a:r>
              <a:rPr sz="2130">
                <a:solidFill>
                  <a:srgbClr val="FFFFFF"/>
                </a:solidFill>
              </a:rPr>
              <a:t> 完成之后，再将 </a:t>
            </a:r>
            <a:r>
              <a:rPr sz="2130">
                <a:solidFill>
                  <a:srgbClr val="F14E33"/>
                </a:solidFill>
                <a:latin typeface="Courier"/>
                <a:ea typeface="Courier"/>
                <a:cs typeface="Courier"/>
                <a:sym typeface="Courier"/>
              </a:rPr>
              <a:t>iss53</a:t>
            </a:r>
            <a:r>
              <a:rPr sz="2130">
                <a:solidFill>
                  <a:srgbClr val="FFFFFF"/>
                </a:solidFill>
              </a:rPr>
              <a:t> 分支中的更新并入 </a:t>
            </a:r>
            <a:r>
              <a:rPr sz="2130">
                <a:solidFill>
                  <a:srgbClr val="F14E33"/>
                </a:solidFill>
                <a:latin typeface="Courier"/>
                <a:ea typeface="Courier"/>
                <a:cs typeface="Courier"/>
                <a:sym typeface="Courier"/>
              </a:rPr>
              <a:t>master</a:t>
            </a:r>
            <a:r>
              <a:rPr sz="2130">
                <a:solidFill>
                  <a:srgbClr val="FFFFFF"/>
                </a:solidFill>
              </a:rPr>
              <a:t>。</a:t>
            </a:r>
            <a:endParaRPr sz="2130">
              <a:solidFill>
                <a:srgbClr val="FFFFFF"/>
              </a:solidFill>
            </a:endParaRPr>
          </a:p>
          <a:p>
            <a:pPr marL="255905" lvl="0" indent="-255905" defTabSz="443865">
              <a:spcBef>
                <a:spcPts val="2800"/>
              </a:spcBef>
              <a:defRPr sz="1800">
                <a:solidFill>
                  <a:srgbClr val="000000"/>
                </a:solidFill>
              </a:defRPr>
            </a:pPr>
            <a:endParaRPr sz="2130">
              <a:solidFill>
                <a:srgbClr val="FFFFFF"/>
              </a:solidFill>
            </a:endParaRPr>
          </a:p>
          <a:p>
            <a:pPr marL="255905" lvl="0" indent="-255905" defTabSz="443865">
              <a:spcBef>
                <a:spcPts val="2800"/>
              </a:spcBef>
              <a:defRPr sz="1800">
                <a:solidFill>
                  <a:srgbClr val="000000"/>
                </a:solidFill>
              </a:defRPr>
            </a:pPr>
            <a:endParaRPr sz="2130">
              <a:solidFill>
                <a:srgbClr val="FFFFFF"/>
              </a:solidFill>
            </a:endParaRPr>
          </a:p>
          <a:p>
            <a:pPr marL="255905" lvl="0" indent="-255905" defTabSz="443865">
              <a:spcBef>
                <a:spcPts val="2800"/>
              </a:spcBef>
              <a:defRPr sz="1800">
                <a:solidFill>
                  <a:srgbClr val="000000"/>
                </a:solidFill>
              </a:defRPr>
            </a:pPr>
            <a:endParaRPr sz="2130">
              <a:solidFill>
                <a:srgbClr val="FFFFFF"/>
              </a:solidFill>
            </a:endParaRPr>
          </a:p>
          <a:p>
            <a:pPr marL="255905" lvl="0" indent="-255905" defTabSz="443865">
              <a:spcBef>
                <a:spcPts val="2800"/>
              </a:spcBef>
              <a:defRPr sz="1800">
                <a:solidFill>
                  <a:srgbClr val="000000"/>
                </a:solidFill>
              </a:defRPr>
            </a:pPr>
            <a:endParaRPr sz="2130">
              <a:solidFill>
                <a:srgbClr val="FFFFFF"/>
              </a:solidFill>
            </a:endParaRPr>
          </a:p>
          <a:p>
            <a:pPr marL="255905" lvl="0" indent="-255905" defTabSz="443865">
              <a:spcBef>
                <a:spcPts val="2800"/>
              </a:spcBef>
              <a:defRPr sz="1800">
                <a:solidFill>
                  <a:srgbClr val="000000"/>
                </a:solidFill>
              </a:defRPr>
            </a:pPr>
            <a:endParaRPr sz="2130">
              <a:solidFill>
                <a:srgbClr val="FFFFFF"/>
              </a:solidFill>
            </a:endParaRPr>
          </a:p>
          <a:p>
            <a:pPr marL="255905" lvl="0" indent="-255905" defTabSz="443865">
              <a:spcBef>
                <a:spcPts val="2800"/>
              </a:spcBef>
              <a:defRPr sz="1800">
                <a:solidFill>
                  <a:srgbClr val="000000"/>
                </a:solidFill>
              </a:defRPr>
            </a:pPr>
            <a:r>
              <a:rPr sz="2130">
                <a:solidFill>
                  <a:srgbClr val="FFFFFF"/>
                </a:solidFill>
              </a:rPr>
              <a:t>请注意，这次合并操作的底层实现，并不同于之前 </a:t>
            </a:r>
            <a:r>
              <a:rPr sz="2130">
                <a:solidFill>
                  <a:srgbClr val="F14E33"/>
                </a:solidFill>
                <a:latin typeface="Courier"/>
                <a:ea typeface="Courier"/>
                <a:cs typeface="Courier"/>
                <a:sym typeface="Courier"/>
              </a:rPr>
              <a:t>hotfix</a:t>
            </a:r>
            <a:r>
              <a:rPr sz="2130">
                <a:solidFill>
                  <a:srgbClr val="FFFFFF"/>
                </a:solidFill>
              </a:rPr>
              <a:t> 的并入方式。因为这次你的开发历史是从更早的地方开始分叉的。由于当前 </a:t>
            </a:r>
            <a:r>
              <a:rPr sz="2130">
                <a:solidFill>
                  <a:srgbClr val="F14E33"/>
                </a:solidFill>
                <a:latin typeface="Courier"/>
                <a:ea typeface="Courier"/>
                <a:cs typeface="Courier"/>
                <a:sym typeface="Courier"/>
              </a:rPr>
              <a:t>master</a:t>
            </a:r>
            <a:r>
              <a:rPr sz="2130">
                <a:solidFill>
                  <a:srgbClr val="FFFFFF"/>
                </a:solidFill>
              </a:rPr>
              <a:t> 分支所指向的提交对象（C4）并不是 </a:t>
            </a:r>
            <a:r>
              <a:rPr sz="2130">
                <a:solidFill>
                  <a:srgbClr val="F14E33"/>
                </a:solidFill>
                <a:latin typeface="Courier"/>
                <a:ea typeface="Courier"/>
                <a:cs typeface="Courier"/>
                <a:sym typeface="Courier"/>
              </a:rPr>
              <a:t>iss53</a:t>
            </a:r>
            <a:r>
              <a:rPr sz="2130">
                <a:solidFill>
                  <a:srgbClr val="FFFFFF"/>
                </a:solidFill>
              </a:rPr>
              <a:t> 分支的直接祖先，Git 不得不进行一些额外处理。就此例而言，Git 会用两个分支的末端（C4 和 C5）以及它们的共同祖先（C2）进行一次简单的三方合并计算。</a:t>
            </a:r>
            <a:endParaRPr sz="2130">
              <a:solidFill>
                <a:srgbClr val="FFFFFF"/>
              </a:solidFill>
            </a:endParaRPr>
          </a:p>
        </p:txBody>
      </p:sp>
      <p:pic>
        <p:nvPicPr>
          <p:cNvPr id="111" name="18333fig0316-tn.png"/>
          <p:cNvPicPr/>
          <p:nvPr/>
        </p:nvPicPr>
        <p:blipFill>
          <a:blip r:embed="rId1"/>
          <a:stretch>
            <a:fillRect/>
          </a:stretch>
        </p:blipFill>
        <p:spPr>
          <a:xfrm>
            <a:off x="1273639" y="3644900"/>
            <a:ext cx="4272622" cy="3683000"/>
          </a:xfrm>
          <a:prstGeom prst="rect">
            <a:avLst/>
          </a:prstGeom>
          <a:ln w="12700">
            <a:miter lim="4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14" name="Shape 114"/>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这次，Git 没有简单地把分支指针右移，而是对三方合并后的结果重新做一个新的快照，并自动创建一个指向它的提交对象（C6）。这个提交对象比较特殊，它有两个祖先（C4 和 C5）。</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值得一提的是 Git 可以自己裁决哪个共同祖先才是最佳合并基础；这和 CVS 或 Subversion（1.5 以后的版本）不同，它们需要开发者手工指定合并基础。所以此特性让 Git 的合并操作比其他系统都要简单不少。</a:t>
            </a:r>
            <a:endParaRPr sz="2800">
              <a:solidFill>
                <a:srgbClr val="FFFFFF"/>
              </a:solidFill>
            </a:endParaRPr>
          </a:p>
        </p:txBody>
      </p:sp>
      <p:pic>
        <p:nvPicPr>
          <p:cNvPr id="115" name="18333fig0317-tn.png"/>
          <p:cNvPicPr/>
          <p:nvPr/>
        </p:nvPicPr>
        <p:blipFill>
          <a:blip r:embed="rId1"/>
          <a:stretch>
            <a:fillRect/>
          </a:stretch>
        </p:blipFill>
        <p:spPr>
          <a:xfrm>
            <a:off x="1333500" y="6191250"/>
            <a:ext cx="5600700" cy="2971800"/>
          </a:xfrm>
          <a:prstGeom prst="rect">
            <a:avLst/>
          </a:prstGeom>
          <a:ln w="12700">
            <a:miter lim="400000"/>
            <a:headEnd/>
            <a:tailEnd/>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18" name="Shape 118"/>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有时候合并操作并不会如此顺利。如果在不同的分支中都修改了同一个文件的同一部分，Git 就无法干净地把两者合到一起（注：逻辑上说，这种问题只能由人来裁决）。</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Git 作了合并，但没有提交，它会停下来等你解决冲突。要看看哪些文件在合并时发生冲突，可以用 </a:t>
            </a:r>
            <a:r>
              <a:rPr sz="2800">
                <a:solidFill>
                  <a:srgbClr val="F14E33"/>
                </a:solidFill>
                <a:latin typeface="Courier"/>
                <a:ea typeface="Courier"/>
                <a:cs typeface="Courier"/>
                <a:sym typeface="Courier"/>
              </a:rPr>
              <a:t>git status</a:t>
            </a:r>
            <a:r>
              <a:rPr sz="2800">
                <a:solidFill>
                  <a:srgbClr val="FFFFFF"/>
                </a:solidFill>
              </a:rPr>
              <a:t> 查阅。</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任何包含未解决冲突的文件都会以未合并（unmerged）的状态列出。Git 会在有冲突的文件里加入标准的冲突解决标记，可以通过它们来手工定位并解决这些冲突。可以看到此文件包含类似下面这样的部分：</a:t>
            </a:r>
            <a:endParaRPr sz="2800">
              <a:solidFill>
                <a:srgbClr val="FFFFFF"/>
              </a:solidFill>
            </a:endParaRPr>
          </a:p>
        </p:txBody>
      </p:sp>
      <p:pic>
        <p:nvPicPr>
          <p:cNvPr id="119" name="屏幕快照 2015-03-29 14.14.13.png"/>
          <p:cNvPicPr/>
          <p:nvPr/>
        </p:nvPicPr>
        <p:blipFill>
          <a:blip r:embed="rId1"/>
          <a:stretch>
            <a:fillRect/>
          </a:stretch>
        </p:blipFill>
        <p:spPr>
          <a:xfrm>
            <a:off x="1339850" y="7333952"/>
            <a:ext cx="8445500" cy="2210397"/>
          </a:xfrm>
          <a:prstGeom prst="rect">
            <a:avLst/>
          </a:prstGeom>
          <a:ln w="12700">
            <a:miter lim="4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Git分支-一个例子</a:t>
            </a:r>
            <a:endParaRPr sz="6200">
              <a:solidFill>
                <a:srgbClr val="FFFFFF"/>
              </a:solidFill>
            </a:endParaRPr>
          </a:p>
        </p:txBody>
      </p:sp>
      <p:sp>
        <p:nvSpPr>
          <p:cNvPr id="122" name="Shape 122"/>
          <p:cNvSpPr/>
          <p:nvPr>
            <p:ph type="body" idx="1"/>
          </p:nvPr>
        </p:nvSpPr>
        <p:spPr>
          <a:prstGeom prst="rect">
            <a:avLst/>
          </a:prstGeom>
        </p:spPr>
        <p:txBody>
          <a:bodyPr anchor="t"/>
          <a:lstStyle/>
          <a:p>
            <a:pPr marL="269240" lvl="0" indent="-269240" defTabSz="467360">
              <a:spcBef>
                <a:spcPts val="3000"/>
              </a:spcBef>
              <a:defRPr sz="1800">
                <a:solidFill>
                  <a:srgbClr val="000000"/>
                </a:solidFill>
              </a:defRPr>
            </a:pPr>
            <a:r>
              <a:rPr sz="2240">
                <a:solidFill>
                  <a:srgbClr val="FFFFFF"/>
                </a:solidFill>
              </a:rPr>
              <a:t>可以看到 </a:t>
            </a:r>
            <a:r>
              <a:rPr sz="2240">
                <a:solidFill>
                  <a:srgbClr val="F14E33"/>
                </a:solidFill>
                <a:latin typeface="Courier"/>
                <a:ea typeface="Courier"/>
                <a:cs typeface="Courier"/>
                <a:sym typeface="Courier"/>
              </a:rPr>
              <a:t>=======</a:t>
            </a:r>
            <a:r>
              <a:rPr sz="2240">
                <a:solidFill>
                  <a:srgbClr val="FFFFFF"/>
                </a:solidFill>
              </a:rPr>
              <a:t> 隔开的上半部分，是 </a:t>
            </a:r>
            <a:r>
              <a:rPr sz="2240">
                <a:solidFill>
                  <a:srgbClr val="F14E33"/>
                </a:solidFill>
                <a:latin typeface="Courier"/>
                <a:ea typeface="Courier"/>
                <a:cs typeface="Courier"/>
                <a:sym typeface="Courier"/>
              </a:rPr>
              <a:t>HEAD</a:t>
            </a:r>
            <a:r>
              <a:rPr sz="2240">
                <a:solidFill>
                  <a:srgbClr val="FFFFFF"/>
                </a:solidFill>
              </a:rPr>
              <a:t>（即 </a:t>
            </a:r>
            <a:r>
              <a:rPr sz="2240">
                <a:solidFill>
                  <a:srgbClr val="F14E33"/>
                </a:solidFill>
                <a:latin typeface="Courier"/>
                <a:ea typeface="Courier"/>
                <a:cs typeface="Courier"/>
                <a:sym typeface="Courier"/>
              </a:rPr>
              <a:t>master</a:t>
            </a:r>
            <a:r>
              <a:rPr sz="2240">
                <a:solidFill>
                  <a:srgbClr val="FFFFFF"/>
                </a:solidFill>
              </a:rPr>
              <a:t> 分支，在运行 </a:t>
            </a:r>
            <a:r>
              <a:rPr sz="2240">
                <a:solidFill>
                  <a:srgbClr val="F14E33"/>
                </a:solidFill>
                <a:latin typeface="Courier"/>
                <a:ea typeface="Courier"/>
                <a:cs typeface="Courier"/>
                <a:sym typeface="Courier"/>
              </a:rPr>
              <a:t>merge</a:t>
            </a:r>
            <a:r>
              <a:rPr sz="2240">
                <a:solidFill>
                  <a:srgbClr val="FFFFFF"/>
                </a:solidFill>
              </a:rPr>
              <a:t> 命令时所切换到的分支）中的内容，下半部分是在 </a:t>
            </a:r>
            <a:r>
              <a:rPr sz="2240">
                <a:solidFill>
                  <a:srgbClr val="F14E33"/>
                </a:solidFill>
                <a:latin typeface="Courier"/>
                <a:ea typeface="Courier"/>
                <a:cs typeface="Courier"/>
                <a:sym typeface="Courier"/>
              </a:rPr>
              <a:t>iss53</a:t>
            </a:r>
            <a:r>
              <a:rPr sz="2240">
                <a:solidFill>
                  <a:srgbClr val="FFFFFF"/>
                </a:solidFill>
              </a:rPr>
              <a:t> 分支中的内容。解决冲突的办法无非是二者选其一或者由你亲自整合到一起。比如你可以通过把这段内容替换为下面这样来解决：</a:t>
            </a:r>
            <a:endParaRPr sz="2240">
              <a:solidFill>
                <a:srgbClr val="FFFFFF"/>
              </a:solidFill>
            </a:endParaRPr>
          </a:p>
          <a:p>
            <a:pPr marL="269240" lvl="0" indent="-269240" defTabSz="467360">
              <a:spcBef>
                <a:spcPts val="3000"/>
              </a:spcBef>
              <a:defRPr sz="1800">
                <a:solidFill>
                  <a:srgbClr val="000000"/>
                </a:solidFill>
              </a:defRPr>
            </a:pPr>
            <a:endParaRPr sz="2240">
              <a:solidFill>
                <a:srgbClr val="FFFFFF"/>
              </a:solidFill>
            </a:endParaRPr>
          </a:p>
          <a:p>
            <a:pPr marL="269240" lvl="0" indent="-269240" defTabSz="467360">
              <a:spcBef>
                <a:spcPts val="3000"/>
              </a:spcBef>
              <a:defRPr sz="1800">
                <a:solidFill>
                  <a:srgbClr val="000000"/>
                </a:solidFill>
              </a:defRPr>
            </a:pPr>
            <a:endParaRPr sz="2240">
              <a:solidFill>
                <a:srgbClr val="FFFFFF"/>
              </a:solidFill>
            </a:endParaRPr>
          </a:p>
          <a:p>
            <a:pPr marL="269240" lvl="0" indent="-269240" defTabSz="467360">
              <a:spcBef>
                <a:spcPts val="3000"/>
              </a:spcBef>
              <a:defRPr sz="1800">
                <a:solidFill>
                  <a:srgbClr val="000000"/>
                </a:solidFill>
              </a:defRPr>
            </a:pPr>
            <a:r>
              <a:rPr sz="2240">
                <a:solidFill>
                  <a:srgbClr val="FFFFFF"/>
                </a:solidFill>
              </a:rPr>
              <a:t>这个解决方案各采纳了两个分支中的一部分内容，而且我还删除了 </a:t>
            </a:r>
            <a:r>
              <a:rPr sz="2240">
                <a:solidFill>
                  <a:srgbClr val="F14E33"/>
                </a:solidFill>
                <a:latin typeface="Courier"/>
                <a:ea typeface="Courier"/>
                <a:cs typeface="Courier"/>
                <a:sym typeface="Courier"/>
              </a:rPr>
              <a:t>&lt;&lt;&lt;&lt;&lt;&lt;&lt;</a:t>
            </a:r>
            <a:r>
              <a:rPr sz="2240">
                <a:solidFill>
                  <a:srgbClr val="FFFFFF"/>
                </a:solidFill>
              </a:rPr>
              <a:t>，</a:t>
            </a:r>
            <a:r>
              <a:rPr sz="2240">
                <a:solidFill>
                  <a:srgbClr val="F14E33"/>
                </a:solidFill>
                <a:latin typeface="Courier"/>
                <a:ea typeface="Courier"/>
                <a:cs typeface="Courier"/>
                <a:sym typeface="Courier"/>
              </a:rPr>
              <a:t>=======</a:t>
            </a:r>
            <a:r>
              <a:rPr sz="2240">
                <a:solidFill>
                  <a:srgbClr val="FFFFFF"/>
                </a:solidFill>
              </a:rPr>
              <a:t> 和 </a:t>
            </a:r>
            <a:r>
              <a:rPr sz="2240">
                <a:solidFill>
                  <a:srgbClr val="F14E33"/>
                </a:solidFill>
                <a:latin typeface="Courier"/>
                <a:ea typeface="Courier"/>
                <a:cs typeface="Courier"/>
                <a:sym typeface="Courier"/>
              </a:rPr>
              <a:t>&gt;&gt;&gt;&gt;&gt;&gt;&gt;</a:t>
            </a:r>
            <a:r>
              <a:rPr sz="2240">
                <a:solidFill>
                  <a:srgbClr val="FFFFFF"/>
                </a:solidFill>
              </a:rPr>
              <a:t> 这些行。在解决了所有文件里的所有冲突后，运行 </a:t>
            </a:r>
            <a:r>
              <a:rPr sz="2240">
                <a:solidFill>
                  <a:srgbClr val="F14E33"/>
                </a:solidFill>
                <a:latin typeface="Courier"/>
                <a:ea typeface="Courier"/>
                <a:cs typeface="Courier"/>
                <a:sym typeface="Courier"/>
              </a:rPr>
              <a:t>git add</a:t>
            </a:r>
            <a:r>
              <a:rPr sz="2240">
                <a:solidFill>
                  <a:srgbClr val="FFFFFF"/>
                </a:solidFill>
              </a:rPr>
              <a:t> 将把它们标记为已解决状态（译注：实际上就是来一次快照保存到暂存区域。）。因为一旦暂存，就表示冲突已经解决。如果你想用一个有图形界面的工具来解决这些问题，不妨运行 </a:t>
            </a:r>
            <a:r>
              <a:rPr sz="2240">
                <a:solidFill>
                  <a:srgbClr val="F14E33"/>
                </a:solidFill>
                <a:latin typeface="Courier"/>
                <a:ea typeface="Courier"/>
                <a:cs typeface="Courier"/>
                <a:sym typeface="Courier"/>
              </a:rPr>
              <a:t>git mergetool</a:t>
            </a:r>
            <a:r>
              <a:rPr sz="2240">
                <a:solidFill>
                  <a:srgbClr val="FFFFFF"/>
                </a:solidFill>
              </a:rPr>
              <a:t>，它会调用一个可视化的合并工具并引导你解决所有冲突。</a:t>
            </a:r>
            <a:endParaRPr sz="2240">
              <a:solidFill>
                <a:srgbClr val="FFFFFF"/>
              </a:solidFill>
            </a:endParaRPr>
          </a:p>
          <a:p>
            <a:pPr marL="269240" lvl="0" indent="-269240" defTabSz="467360">
              <a:spcBef>
                <a:spcPts val="3000"/>
              </a:spcBef>
              <a:defRPr sz="1800">
                <a:solidFill>
                  <a:srgbClr val="000000"/>
                </a:solidFill>
              </a:defRPr>
            </a:pPr>
            <a:r>
              <a:rPr sz="2240">
                <a:solidFill>
                  <a:srgbClr val="FFFFFF"/>
                </a:solidFill>
              </a:rPr>
              <a:t>退出合并工具以后，Git 会询问你合并是否成功。如果回答是，它会为你把相关文件暂存起来，以表明状态为已解决。</a:t>
            </a:r>
            <a:endParaRPr sz="2240">
              <a:solidFill>
                <a:srgbClr val="FFFFFF"/>
              </a:solidFill>
            </a:endParaRPr>
          </a:p>
        </p:txBody>
      </p:sp>
      <p:pic>
        <p:nvPicPr>
          <p:cNvPr id="123" name="屏幕快照 2015-03-29 14.17.04.png"/>
          <p:cNvPicPr/>
          <p:nvPr/>
        </p:nvPicPr>
        <p:blipFill>
          <a:blip r:embed="rId1"/>
          <a:stretch>
            <a:fillRect/>
          </a:stretch>
        </p:blipFill>
        <p:spPr>
          <a:xfrm>
            <a:off x="1292464" y="4037951"/>
            <a:ext cx="10723729" cy="1652298"/>
          </a:xfrm>
          <a:prstGeom prst="rect">
            <a:avLst/>
          </a:prstGeom>
          <a:ln w="12700">
            <a:miter lim="4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endParaRPr sz="4900">
              <a:solidFill>
                <a:srgbClr val="FFFFFF"/>
              </a:solidFill>
            </a:endParaRPr>
          </a:p>
        </p:txBody>
      </p:sp>
      <p:sp>
        <p:nvSpPr>
          <p:cNvPr id="126" name="Shape 126"/>
          <p:cNvSpPr/>
          <p:nvPr>
            <p:ph type="body" idx="1"/>
          </p:nvPr>
        </p:nvSpPr>
        <p:spPr>
          <a:prstGeom prst="rect">
            <a:avLst/>
          </a:prstGeom>
        </p:spPr>
        <p:txBody>
          <a:bodyPr anchor="t"/>
          <a:lstStyle/>
          <a:p>
            <a:pPr marL="323215" lvl="0" indent="-323215" defTabSz="560705">
              <a:spcBef>
                <a:spcPts val="3600"/>
              </a:spcBef>
              <a:defRPr sz="1800">
                <a:solidFill>
                  <a:srgbClr val="000000"/>
                </a:solidFill>
              </a:defRPr>
            </a:pPr>
            <a:r>
              <a:rPr sz="2210">
                <a:solidFill>
                  <a:srgbClr val="FFFFFF"/>
                </a:solidFill>
              </a:rPr>
              <a:t>长期分支：许多使用 Git 的开发者都喜欢用这种方式来开展工作，比如仅在 </a:t>
            </a:r>
            <a:r>
              <a:rPr sz="2210">
                <a:solidFill>
                  <a:srgbClr val="F14E33"/>
                </a:solidFill>
                <a:latin typeface="Courier"/>
                <a:ea typeface="Courier"/>
                <a:cs typeface="Courier"/>
                <a:sym typeface="Courier"/>
              </a:rPr>
              <a:t>master</a:t>
            </a:r>
            <a:r>
              <a:rPr sz="2210">
                <a:solidFill>
                  <a:srgbClr val="FFFFFF"/>
                </a:solidFill>
              </a:rPr>
              <a:t> 分支中保留完全稳定的代码，即已经发布或即将发布的代码。与此同时，他们还有一个名为 </a:t>
            </a:r>
            <a:r>
              <a:rPr sz="2210">
                <a:solidFill>
                  <a:srgbClr val="F14E33"/>
                </a:solidFill>
                <a:latin typeface="Courier"/>
                <a:ea typeface="Courier"/>
                <a:cs typeface="Courier"/>
                <a:sym typeface="Courier"/>
              </a:rPr>
              <a:t>develop</a:t>
            </a:r>
            <a:r>
              <a:rPr sz="2210">
                <a:solidFill>
                  <a:srgbClr val="FFFFFF"/>
                </a:solidFill>
              </a:rPr>
              <a:t> 的平行分支，专门用于后续的开发，或仅用于稳定性测试 — 当然并不是说一定要绝对稳定，不过一旦进入某种稳定状态，便可以把它合并到 </a:t>
            </a:r>
            <a:r>
              <a:rPr sz="2210">
                <a:solidFill>
                  <a:srgbClr val="F14E33"/>
                </a:solidFill>
                <a:latin typeface="Courier"/>
                <a:ea typeface="Courier"/>
                <a:cs typeface="Courier"/>
                <a:sym typeface="Courier"/>
              </a:rPr>
              <a:t>master</a:t>
            </a:r>
            <a:r>
              <a:rPr sz="2210">
                <a:solidFill>
                  <a:srgbClr val="FFFFFF"/>
                </a:solidFill>
              </a:rPr>
              <a:t> 里。这样，在确保这些已完成的特性分支（短期分支，比如之前的 </a:t>
            </a:r>
            <a:r>
              <a:rPr sz="2210">
                <a:solidFill>
                  <a:srgbClr val="F14E33"/>
                </a:solidFill>
                <a:latin typeface="Courier"/>
                <a:ea typeface="Courier"/>
                <a:cs typeface="Courier"/>
                <a:sym typeface="Courier"/>
              </a:rPr>
              <a:t>iss53</a:t>
            </a:r>
            <a:r>
              <a:rPr sz="2210">
                <a:solidFill>
                  <a:srgbClr val="FFFFFF"/>
                </a:solidFill>
              </a:rPr>
              <a:t> 分支）能够通过所有测试，并且不会引入更多错误之后，就可以并到主干分支中，等待下一次的发布。</a:t>
            </a:r>
            <a:endParaRPr sz="2210">
              <a:solidFill>
                <a:srgbClr val="FFFFFF"/>
              </a:solidFill>
            </a:endParaRPr>
          </a:p>
          <a:p>
            <a:pPr marL="323215" lvl="0" indent="-323215" defTabSz="560705">
              <a:spcBef>
                <a:spcPts val="3600"/>
              </a:spcBef>
              <a:defRPr sz="1800">
                <a:solidFill>
                  <a:srgbClr val="000000"/>
                </a:solidFill>
              </a:defRPr>
            </a:pPr>
            <a:r>
              <a:rPr sz="2210">
                <a:solidFill>
                  <a:srgbClr val="FFFFFF"/>
                </a:solidFill>
              </a:rPr>
              <a:t>在任何规模的项目中都可以使用特性（Topic）分支。一个特性分支是指一个短期的，用来实现单一特性或与其相关工作的分支。可能你在以前的版本控制系统里从未做过类似这样的事情，因为通常创建与合并分支消耗太大。然而在 Git 中，一天之内建立、使用、合并再删除多个分支是常见的事。</a:t>
            </a:r>
            <a:endParaRPr sz="2210">
              <a:solidFill>
                <a:srgbClr val="FFFFFF"/>
              </a:solidFill>
            </a:endParaRPr>
          </a:p>
          <a:p>
            <a:pPr marL="323215" lvl="0" indent="-323215" defTabSz="560705">
              <a:spcBef>
                <a:spcPts val="3600"/>
              </a:spcBef>
              <a:defRPr sz="1800">
                <a:solidFill>
                  <a:srgbClr val="000000"/>
                </a:solidFill>
              </a:defRPr>
            </a:pPr>
            <a:r>
              <a:rPr sz="2210">
                <a:solidFill>
                  <a:srgbClr val="FFFFFF"/>
                </a:solidFill>
              </a:rPr>
              <a:t>我们在上节的例子里已经见过这种用法了。我们创建了 </a:t>
            </a:r>
            <a:r>
              <a:rPr sz="2210">
                <a:solidFill>
                  <a:srgbClr val="F14E33"/>
                </a:solidFill>
                <a:latin typeface="Courier"/>
                <a:ea typeface="Courier"/>
                <a:cs typeface="Courier"/>
                <a:sym typeface="Courier"/>
              </a:rPr>
              <a:t>iss53</a:t>
            </a:r>
            <a:r>
              <a:rPr sz="2210">
                <a:solidFill>
                  <a:srgbClr val="FFFFFF"/>
                </a:solidFill>
              </a:rPr>
              <a:t> 和 </a:t>
            </a:r>
            <a:r>
              <a:rPr sz="2210">
                <a:solidFill>
                  <a:srgbClr val="F14E33"/>
                </a:solidFill>
                <a:latin typeface="Courier"/>
                <a:ea typeface="Courier"/>
                <a:cs typeface="Courier"/>
                <a:sym typeface="Courier"/>
              </a:rPr>
              <a:t>hotfix</a:t>
            </a:r>
            <a:r>
              <a:rPr sz="2210">
                <a:solidFill>
                  <a:srgbClr val="FFFFFF"/>
                </a:solidFill>
              </a:rPr>
              <a:t> 这两个特性分支，在提交了若干更新后，把它们合并到主干分支，然后删除。该技术允许你迅速且完全的进行语境切换 — 因为你的工作分散在不同的流水线里，每个分支里的改变都和它的目标特性相关，浏览代码之类的事情因而变得更简单了。你可以把作出的改变保持在特性分支中几分钟，几天甚至几个月，等它们成熟以后再合并，而不用在乎它们建立的顺序或者进度。</a:t>
            </a:r>
            <a:endParaRPr sz="2210">
              <a:solidFill>
                <a:srgbClr val="FFFFFF"/>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endParaRPr sz="4900">
              <a:solidFill>
                <a:srgbClr val="FFFFFF"/>
              </a:solidFill>
            </a:endParaRPr>
          </a:p>
        </p:txBody>
      </p:sp>
      <p:sp>
        <p:nvSpPr>
          <p:cNvPr id="129" name="Shape 129"/>
          <p:cNvSpPr/>
          <p:nvPr>
            <p:ph type="body" idx="1"/>
          </p:nvPr>
        </p:nvSpPr>
        <p:spPr>
          <a:prstGeom prst="rect">
            <a:avLst/>
          </a:prstGeom>
        </p:spPr>
        <p:txBody>
          <a:bodyPr anchor="t"/>
          <a:lstStyle/>
          <a:p>
            <a:pPr marL="337185" lvl="0" indent="-337185">
              <a:spcBef>
                <a:spcPts val="3800"/>
              </a:spcBef>
              <a:defRPr sz="1800">
                <a:solidFill>
                  <a:srgbClr val="000000"/>
                </a:solidFill>
              </a:defRPr>
            </a:pPr>
            <a:r>
              <a:rPr sz="2300">
                <a:solidFill>
                  <a:srgbClr val="FFFFFF"/>
                </a:solidFill>
              </a:rPr>
              <a:t>现在我们来看一个实际的例子。请看图 3-20，由下往上，起先我们在 </a:t>
            </a:r>
            <a:r>
              <a:rPr sz="2300">
                <a:solidFill>
                  <a:srgbClr val="F14E33"/>
                </a:solidFill>
                <a:latin typeface="Courier"/>
                <a:ea typeface="Courier"/>
                <a:cs typeface="Courier"/>
                <a:sym typeface="Courier"/>
              </a:rPr>
              <a:t>master</a:t>
            </a:r>
            <a:r>
              <a:rPr sz="2300">
                <a:solidFill>
                  <a:srgbClr val="FFFFFF"/>
                </a:solidFill>
              </a:rPr>
              <a:t> 工作到 C1，然后开始一个新分支 </a:t>
            </a:r>
            <a:r>
              <a:rPr sz="2300">
                <a:solidFill>
                  <a:srgbClr val="F14E33"/>
                </a:solidFill>
                <a:latin typeface="Courier"/>
                <a:ea typeface="Courier"/>
                <a:cs typeface="Courier"/>
                <a:sym typeface="Courier"/>
              </a:rPr>
              <a:t>iss91</a:t>
            </a:r>
            <a:r>
              <a:rPr sz="2300">
                <a:solidFill>
                  <a:srgbClr val="FFFFFF"/>
                </a:solidFill>
              </a:rPr>
              <a:t> 尝试修复 91 号缺陷，提交到 C6 的时候，又冒出一个解决该问题的新办法，于是从之前 C4 的地方又分出一个分支 </a:t>
            </a:r>
            <a:r>
              <a:rPr sz="2300">
                <a:solidFill>
                  <a:srgbClr val="F14E33"/>
                </a:solidFill>
                <a:latin typeface="Courier"/>
                <a:ea typeface="Courier"/>
                <a:cs typeface="Courier"/>
                <a:sym typeface="Courier"/>
              </a:rPr>
              <a:t>iss91v2</a:t>
            </a:r>
            <a:r>
              <a:rPr sz="2300">
                <a:solidFill>
                  <a:srgbClr val="FFFFFF"/>
                </a:solidFill>
              </a:rPr>
              <a:t>，干到 C8 的时候，又回到主干 </a:t>
            </a:r>
            <a:r>
              <a:rPr sz="2300">
                <a:solidFill>
                  <a:srgbClr val="F14E33"/>
                </a:solidFill>
                <a:latin typeface="Courier"/>
                <a:ea typeface="Courier"/>
                <a:cs typeface="Courier"/>
                <a:sym typeface="Courier"/>
              </a:rPr>
              <a:t>master</a:t>
            </a:r>
            <a:r>
              <a:rPr sz="2300">
                <a:solidFill>
                  <a:srgbClr val="FFFFFF"/>
                </a:solidFill>
              </a:rPr>
              <a:t> 中提交了 C9 和 C10，再回到 </a:t>
            </a:r>
            <a:r>
              <a:rPr sz="2300">
                <a:solidFill>
                  <a:srgbClr val="F14E33"/>
                </a:solidFill>
                <a:latin typeface="Courier"/>
                <a:ea typeface="Courier"/>
                <a:cs typeface="Courier"/>
                <a:sym typeface="Courier"/>
              </a:rPr>
              <a:t>iss91v2</a:t>
            </a:r>
            <a:r>
              <a:rPr sz="2300">
                <a:solidFill>
                  <a:srgbClr val="FFFFFF"/>
                </a:solidFill>
              </a:rPr>
              <a:t> 继续工作，提交 C11，接着，又冒出个不太确定的想法，从 </a:t>
            </a:r>
            <a:r>
              <a:rPr sz="2300">
                <a:solidFill>
                  <a:srgbClr val="F14E33"/>
                </a:solidFill>
                <a:latin typeface="Courier"/>
                <a:ea typeface="Courier"/>
                <a:cs typeface="Courier"/>
                <a:sym typeface="Courier"/>
              </a:rPr>
              <a:t>master</a:t>
            </a:r>
            <a:r>
              <a:rPr sz="2300">
                <a:solidFill>
                  <a:srgbClr val="FFFFFF"/>
                </a:solidFill>
              </a:rPr>
              <a:t> 的最新提交 C10 处开了个新的分支 </a:t>
            </a:r>
            <a:r>
              <a:rPr sz="2300">
                <a:solidFill>
                  <a:srgbClr val="F14E33"/>
                </a:solidFill>
                <a:latin typeface="Courier"/>
                <a:ea typeface="Courier"/>
                <a:cs typeface="Courier"/>
                <a:sym typeface="Courier"/>
              </a:rPr>
              <a:t>dumbidea</a:t>
            </a:r>
            <a:r>
              <a:rPr sz="2300">
                <a:solidFill>
                  <a:srgbClr val="FFFFFF"/>
                </a:solidFill>
              </a:rPr>
              <a:t> 做些试验。</a:t>
            </a:r>
            <a:endParaRPr sz="2300">
              <a:solidFill>
                <a:srgbClr val="FFFFFF"/>
              </a:solidFill>
            </a:endParaRPr>
          </a:p>
        </p:txBody>
      </p:sp>
      <p:pic>
        <p:nvPicPr>
          <p:cNvPr id="130" name="18333fig0320-tn.png"/>
          <p:cNvPicPr/>
          <p:nvPr/>
        </p:nvPicPr>
        <p:blipFill>
          <a:blip r:embed="rId1"/>
          <a:stretch>
            <a:fillRect/>
          </a:stretch>
        </p:blipFill>
        <p:spPr>
          <a:xfrm>
            <a:off x="1324067" y="4876800"/>
            <a:ext cx="4438466" cy="4635500"/>
          </a:xfrm>
          <a:prstGeom prst="rect">
            <a:avLst/>
          </a:prstGeom>
          <a:ln w="12700">
            <a:miter lim="400000"/>
            <a:headEnd/>
            <a:tailEnd/>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sz="4900"/>
            </a:lvl1pPr>
          </a:lstStyle>
          <a:p>
            <a:pPr lvl="0">
              <a:defRPr sz="1800">
                <a:solidFill>
                  <a:srgbClr val="000000"/>
                </a:solidFill>
              </a:defRPr>
            </a:pPr>
            <a:r>
              <a:rPr sz="4900">
                <a:solidFill>
                  <a:srgbClr val="FFFFFF"/>
                </a:solidFill>
              </a:rPr>
              <a:t>Git分支-利用分支进行开发的工作流程</a:t>
            </a:r>
            <a:endParaRPr sz="4900">
              <a:solidFill>
                <a:srgbClr val="FFFFFF"/>
              </a:solidFill>
            </a:endParaRPr>
          </a:p>
        </p:txBody>
      </p:sp>
      <p:sp>
        <p:nvSpPr>
          <p:cNvPr id="133" name="Shape 133"/>
          <p:cNvSpPr/>
          <p:nvPr>
            <p:ph type="body" idx="1"/>
          </p:nvPr>
        </p:nvSpPr>
        <p:spPr>
          <a:prstGeom prst="rect">
            <a:avLst/>
          </a:prstGeom>
        </p:spPr>
        <p:txBody>
          <a:bodyPr anchor="t"/>
          <a:lstStyle/>
          <a:p>
            <a:pPr marL="313055" lvl="0" indent="-313055" defTabSz="543560">
              <a:spcBef>
                <a:spcPts val="3500"/>
              </a:spcBef>
              <a:defRPr sz="1800">
                <a:solidFill>
                  <a:srgbClr val="000000"/>
                </a:solidFill>
              </a:defRPr>
            </a:pPr>
            <a:r>
              <a:rPr sz="2140">
                <a:solidFill>
                  <a:srgbClr val="FFFFFF"/>
                </a:solidFill>
              </a:rPr>
              <a:t>现在，假定两件事情：我们最终决定使用第二个解决方案，即 </a:t>
            </a:r>
            <a:r>
              <a:rPr sz="2140">
                <a:solidFill>
                  <a:srgbClr val="F14E33"/>
                </a:solidFill>
                <a:latin typeface="Courier"/>
                <a:ea typeface="Courier"/>
                <a:cs typeface="Courier"/>
                <a:sym typeface="Courier"/>
              </a:rPr>
              <a:t>iss91v2</a:t>
            </a:r>
            <a:r>
              <a:rPr sz="2140">
                <a:solidFill>
                  <a:srgbClr val="FFFFFF"/>
                </a:solidFill>
              </a:rPr>
              <a:t> 中的办法；另外，我们把 </a:t>
            </a:r>
            <a:r>
              <a:rPr sz="2140">
                <a:solidFill>
                  <a:srgbClr val="F14E33"/>
                </a:solidFill>
                <a:latin typeface="Courier"/>
                <a:ea typeface="Courier"/>
                <a:cs typeface="Courier"/>
                <a:sym typeface="Courier"/>
              </a:rPr>
              <a:t>dumbidea</a:t>
            </a:r>
            <a:r>
              <a:rPr sz="2140">
                <a:solidFill>
                  <a:srgbClr val="FFFFFF"/>
                </a:solidFill>
              </a:rPr>
              <a:t> 分支拿给同事们看了以后，发现它竟然是个天才之作。所以接下来，我们准备抛弃原来的 </a:t>
            </a:r>
            <a:r>
              <a:rPr sz="2140">
                <a:solidFill>
                  <a:srgbClr val="F14E33"/>
                </a:solidFill>
                <a:latin typeface="Courier"/>
                <a:ea typeface="Courier"/>
                <a:cs typeface="Courier"/>
                <a:sym typeface="Courier"/>
              </a:rPr>
              <a:t>iss91</a:t>
            </a:r>
            <a:r>
              <a:rPr sz="2140">
                <a:solidFill>
                  <a:srgbClr val="FFFFFF"/>
                </a:solidFill>
              </a:rPr>
              <a:t> 分支（实际上会丢弃 C5 和 C6），直接在主干中并入另外两个分支。最终的提交历史将变成图这样：</a:t>
            </a:r>
            <a:endParaRPr sz="2140">
              <a:solidFill>
                <a:srgbClr val="FFFFFF"/>
              </a:solidFill>
            </a:endParaRPr>
          </a:p>
          <a:p>
            <a:pPr marL="313055" lvl="0" indent="-313055" defTabSz="543560">
              <a:spcBef>
                <a:spcPts val="3500"/>
              </a:spcBef>
              <a:defRPr sz="1800">
                <a:solidFill>
                  <a:srgbClr val="000000"/>
                </a:solidFill>
              </a:defRPr>
            </a:pPr>
            <a:endParaRPr sz="2140">
              <a:solidFill>
                <a:srgbClr val="FFFFFF"/>
              </a:solidFill>
            </a:endParaRPr>
          </a:p>
          <a:p>
            <a:pPr marL="313055" lvl="0" indent="-313055" defTabSz="543560">
              <a:spcBef>
                <a:spcPts val="3500"/>
              </a:spcBef>
              <a:defRPr sz="1800">
                <a:solidFill>
                  <a:srgbClr val="000000"/>
                </a:solidFill>
              </a:defRPr>
            </a:pPr>
            <a:endParaRPr sz="2140">
              <a:solidFill>
                <a:srgbClr val="FFFFFF"/>
              </a:solidFill>
            </a:endParaRPr>
          </a:p>
          <a:p>
            <a:pPr marL="313055" lvl="0" indent="-313055" defTabSz="543560">
              <a:spcBef>
                <a:spcPts val="3500"/>
              </a:spcBef>
              <a:defRPr sz="1800">
                <a:solidFill>
                  <a:srgbClr val="000000"/>
                </a:solidFill>
              </a:defRPr>
            </a:pPr>
            <a:endParaRPr sz="2140">
              <a:solidFill>
                <a:srgbClr val="FFFFFF"/>
              </a:solidFill>
            </a:endParaRPr>
          </a:p>
          <a:p>
            <a:pPr marL="313055" lvl="0" indent="-313055" defTabSz="543560">
              <a:spcBef>
                <a:spcPts val="3500"/>
              </a:spcBef>
              <a:defRPr sz="1800">
                <a:solidFill>
                  <a:srgbClr val="000000"/>
                </a:solidFill>
              </a:defRPr>
            </a:pPr>
            <a:endParaRPr sz="2140">
              <a:solidFill>
                <a:srgbClr val="FFFFFF"/>
              </a:solidFill>
            </a:endParaRPr>
          </a:p>
          <a:p>
            <a:pPr marL="313055" lvl="0" indent="-313055" defTabSz="543560">
              <a:spcBef>
                <a:spcPts val="3500"/>
              </a:spcBef>
              <a:defRPr sz="1800">
                <a:solidFill>
                  <a:srgbClr val="000000"/>
                </a:solidFill>
              </a:defRPr>
            </a:pPr>
            <a:endParaRPr sz="2140">
              <a:solidFill>
                <a:srgbClr val="FFFFFF"/>
              </a:solidFill>
            </a:endParaRPr>
          </a:p>
          <a:p>
            <a:pPr marL="313055" lvl="0" indent="-313055" defTabSz="543560">
              <a:spcBef>
                <a:spcPts val="3500"/>
              </a:spcBef>
              <a:defRPr sz="1800">
                <a:solidFill>
                  <a:srgbClr val="000000"/>
                </a:solidFill>
              </a:defRPr>
            </a:pPr>
            <a:r>
              <a:rPr sz="2140">
                <a:solidFill>
                  <a:srgbClr val="FF6A41"/>
                </a:solidFill>
              </a:rPr>
              <a:t>请务必牢记这些分支全部都是本地分支，这一点很重要。</a:t>
            </a:r>
            <a:r>
              <a:rPr sz="2140">
                <a:solidFill>
                  <a:srgbClr val="FFFFFF"/>
                </a:solidFill>
              </a:rPr>
              <a:t>当你在使用分支及合并的时候，一切都是在你自己的 Git 仓库中进行的 — 完全不涉及与服务器的交互。</a:t>
            </a:r>
            <a:endParaRPr sz="2140">
              <a:solidFill>
                <a:srgbClr val="FFFFFF"/>
              </a:solidFill>
            </a:endParaRPr>
          </a:p>
        </p:txBody>
      </p:sp>
      <p:pic>
        <p:nvPicPr>
          <p:cNvPr id="134" name="18333fig0321-tn.png"/>
          <p:cNvPicPr/>
          <p:nvPr/>
        </p:nvPicPr>
        <p:blipFill>
          <a:blip r:embed="rId1"/>
          <a:stretch>
            <a:fillRect/>
          </a:stretch>
        </p:blipFill>
        <p:spPr>
          <a:xfrm>
            <a:off x="1335038" y="3950245"/>
            <a:ext cx="2778224" cy="4126955"/>
          </a:xfrm>
          <a:prstGeom prst="rect">
            <a:avLst/>
          </a:prstGeom>
          <a:ln w="12700">
            <a:miter lim="400000"/>
            <a:headEnd/>
            <a:tailEnd/>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37" name="Shape 137"/>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远程分支（remote branch）是对远程仓库中的分支的索引。它们是一些无法移动的本地分支；只有在 Git 进行网络交互时才会更新。远程分支就像是书签，提醒着你上次连接远程仓库时上面各分支的位置。</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我们用 </a:t>
            </a:r>
            <a:r>
              <a:rPr sz="2800">
                <a:solidFill>
                  <a:srgbClr val="F14E33"/>
                </a:solidFill>
                <a:latin typeface="Courier"/>
                <a:ea typeface="Courier"/>
                <a:cs typeface="Courier"/>
                <a:sym typeface="Courier"/>
              </a:rPr>
              <a:t>(远程仓库名)/(分支名)</a:t>
            </a:r>
            <a:r>
              <a:rPr sz="2800">
                <a:solidFill>
                  <a:srgbClr val="FFFFFF"/>
                </a:solidFill>
              </a:rPr>
              <a:t> 这样的形式表示远程分支。比如我们想看看上次同 </a:t>
            </a:r>
            <a:r>
              <a:rPr sz="2800">
                <a:solidFill>
                  <a:srgbClr val="F14E33"/>
                </a:solidFill>
                <a:latin typeface="Courier"/>
                <a:ea typeface="Courier"/>
                <a:cs typeface="Courier"/>
                <a:sym typeface="Courier"/>
              </a:rPr>
              <a:t>origin</a:t>
            </a:r>
            <a:r>
              <a:rPr sz="2800">
                <a:solidFill>
                  <a:srgbClr val="FFFFFF"/>
                </a:solidFill>
              </a:rPr>
              <a:t> 仓库通讯时 </a:t>
            </a:r>
            <a:r>
              <a:rPr sz="2800">
                <a:solidFill>
                  <a:srgbClr val="F14E33"/>
                </a:solidFill>
                <a:latin typeface="Courier"/>
                <a:ea typeface="Courier"/>
                <a:cs typeface="Courier"/>
                <a:sym typeface="Courier"/>
              </a:rPr>
              <a:t>master</a:t>
            </a:r>
            <a:r>
              <a:rPr sz="2800">
                <a:solidFill>
                  <a:srgbClr val="FFFFFF"/>
                </a:solidFill>
              </a:rPr>
              <a:t> 分支的样子，就应该查看 </a:t>
            </a:r>
            <a:r>
              <a:rPr sz="2800">
                <a:solidFill>
                  <a:srgbClr val="F14E33"/>
                </a:solidFill>
                <a:latin typeface="Courier"/>
                <a:ea typeface="Courier"/>
                <a:cs typeface="Courier"/>
                <a:sym typeface="Courier"/>
              </a:rPr>
              <a:t>origin/master</a:t>
            </a:r>
            <a:r>
              <a:rPr sz="2800">
                <a:solidFill>
                  <a:srgbClr val="FFFFFF"/>
                </a:solidFill>
              </a:rPr>
              <a:t> 分支。如果你和同伴一起修复某个问题，但他们先推送了一个 </a:t>
            </a:r>
            <a:r>
              <a:rPr sz="2800">
                <a:solidFill>
                  <a:srgbClr val="F14E33"/>
                </a:solidFill>
                <a:latin typeface="Courier"/>
                <a:ea typeface="Courier"/>
                <a:cs typeface="Courier"/>
                <a:sym typeface="Courier"/>
              </a:rPr>
              <a:t>iss53</a:t>
            </a:r>
            <a:r>
              <a:rPr sz="2800">
                <a:solidFill>
                  <a:srgbClr val="FFFFFF"/>
                </a:solidFill>
              </a:rPr>
              <a:t> 分支到远程仓库，虽然你可能也有一个本地的 </a:t>
            </a:r>
            <a:r>
              <a:rPr sz="2800">
                <a:solidFill>
                  <a:srgbClr val="F14E33"/>
                </a:solidFill>
                <a:latin typeface="Courier"/>
                <a:ea typeface="Courier"/>
                <a:cs typeface="Courier"/>
                <a:sym typeface="Courier"/>
              </a:rPr>
              <a:t>iss53</a:t>
            </a:r>
            <a:r>
              <a:rPr sz="2800">
                <a:solidFill>
                  <a:srgbClr val="FFFFFF"/>
                </a:solidFill>
              </a:rPr>
              <a:t> 分支，但指向服务器上最新更新的却应该是 </a:t>
            </a:r>
            <a:r>
              <a:rPr sz="2800">
                <a:solidFill>
                  <a:srgbClr val="F14E33"/>
                </a:solidFill>
                <a:latin typeface="Courier"/>
                <a:ea typeface="Courier"/>
                <a:cs typeface="Courier"/>
                <a:sym typeface="Courier"/>
              </a:rPr>
              <a:t>origin/iss53</a:t>
            </a:r>
            <a:r>
              <a:rPr sz="2800">
                <a:solidFill>
                  <a:srgbClr val="FFFFFF"/>
                </a:solidFill>
              </a:rPr>
              <a:t> 分支。</a:t>
            </a:r>
            <a:endParaRPr sz="2800">
              <a:solidFill>
                <a:srgbClr val="FFFFFF"/>
              </a:solidFil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40" name="Shape 140"/>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假设你们团队有个地址为 </a:t>
            </a:r>
            <a:r>
              <a:rPr sz="2800">
                <a:solidFill>
                  <a:srgbClr val="F14E33"/>
                </a:solidFill>
                <a:latin typeface="Courier"/>
                <a:ea typeface="Courier"/>
                <a:cs typeface="Courier"/>
                <a:sym typeface="Courier"/>
              </a:rPr>
              <a:t>git.ourcompany.com</a:t>
            </a:r>
            <a:r>
              <a:rPr sz="2800">
                <a:solidFill>
                  <a:srgbClr val="FFFFFF"/>
                </a:solidFill>
              </a:rPr>
              <a:t> 的 Git 服务器。如果你从这里克隆，Git 会自动为你将此远程仓库命名为 </a:t>
            </a:r>
            <a:r>
              <a:rPr sz="2800">
                <a:solidFill>
                  <a:srgbClr val="F14E33"/>
                </a:solidFill>
                <a:latin typeface="Courier"/>
                <a:ea typeface="Courier"/>
                <a:cs typeface="Courier"/>
                <a:sym typeface="Courier"/>
              </a:rPr>
              <a:t>origin</a:t>
            </a:r>
            <a:r>
              <a:rPr sz="2800">
                <a:solidFill>
                  <a:srgbClr val="FFFFFF"/>
                </a:solidFill>
              </a:rPr>
              <a:t>，并下载其中所有的数据，建立一个指向它的 </a:t>
            </a:r>
            <a:r>
              <a:rPr sz="2800">
                <a:solidFill>
                  <a:srgbClr val="F14E33"/>
                </a:solidFill>
                <a:latin typeface="Courier"/>
                <a:ea typeface="Courier"/>
                <a:cs typeface="Courier"/>
                <a:sym typeface="Courier"/>
              </a:rPr>
              <a:t>master</a:t>
            </a:r>
            <a:r>
              <a:rPr sz="2800">
                <a:solidFill>
                  <a:srgbClr val="FFFFFF"/>
                </a:solidFill>
              </a:rPr>
              <a:t> 分支的指针，在本地命名为 </a:t>
            </a:r>
            <a:r>
              <a:rPr sz="2800">
                <a:solidFill>
                  <a:srgbClr val="F14E33"/>
                </a:solidFill>
                <a:latin typeface="Courier"/>
                <a:ea typeface="Courier"/>
                <a:cs typeface="Courier"/>
                <a:sym typeface="Courier"/>
              </a:rPr>
              <a:t>origin/master</a:t>
            </a:r>
            <a:r>
              <a:rPr sz="2800">
                <a:solidFill>
                  <a:srgbClr val="FFFFFF"/>
                </a:solidFill>
              </a:rPr>
              <a:t>，但你无法在本地更改其数据。接着，Git 建立一个属于你自己的本地 </a:t>
            </a:r>
            <a:r>
              <a:rPr sz="2800">
                <a:solidFill>
                  <a:srgbClr val="F14E33"/>
                </a:solidFill>
                <a:latin typeface="Courier"/>
                <a:ea typeface="Courier"/>
                <a:cs typeface="Courier"/>
                <a:sym typeface="Courier"/>
              </a:rPr>
              <a:t>master</a:t>
            </a:r>
            <a:r>
              <a:rPr sz="2800">
                <a:solidFill>
                  <a:srgbClr val="FFFFFF"/>
                </a:solidFill>
              </a:rPr>
              <a:t> 分支，始于 </a:t>
            </a:r>
            <a:r>
              <a:rPr sz="2800">
                <a:solidFill>
                  <a:srgbClr val="F14E33"/>
                </a:solidFill>
                <a:latin typeface="Courier"/>
                <a:ea typeface="Courier"/>
                <a:cs typeface="Courier"/>
                <a:sym typeface="Courier"/>
              </a:rPr>
              <a:t>origin</a:t>
            </a:r>
            <a:r>
              <a:rPr sz="2800">
                <a:solidFill>
                  <a:srgbClr val="FFFFFF"/>
                </a:solidFill>
              </a:rPr>
              <a:t> 上 </a:t>
            </a:r>
            <a:r>
              <a:rPr sz="2800">
                <a:solidFill>
                  <a:srgbClr val="F14E33"/>
                </a:solidFill>
                <a:latin typeface="Courier"/>
                <a:ea typeface="Courier"/>
                <a:cs typeface="Courier"/>
                <a:sym typeface="Courier"/>
              </a:rPr>
              <a:t>master</a:t>
            </a:r>
            <a:r>
              <a:rPr sz="2800">
                <a:solidFill>
                  <a:srgbClr val="FFFFFF"/>
                </a:solidFill>
              </a:rPr>
              <a:t> 分支相同的位置，你可以就此开始工作：</a:t>
            </a:r>
            <a:endParaRPr sz="2800">
              <a:solidFill>
                <a:srgbClr val="FFFFFF"/>
              </a:solidFill>
            </a:endParaRPr>
          </a:p>
        </p:txBody>
      </p:sp>
      <p:pic>
        <p:nvPicPr>
          <p:cNvPr id="141" name="18333fig0322-tn.png"/>
          <p:cNvPicPr/>
          <p:nvPr/>
        </p:nvPicPr>
        <p:blipFill>
          <a:blip r:embed="rId1"/>
          <a:stretch>
            <a:fillRect/>
          </a:stretch>
        </p:blipFill>
        <p:spPr>
          <a:xfrm>
            <a:off x="1347080" y="5321300"/>
            <a:ext cx="4430540" cy="4279900"/>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sz="1800">
                <a:solidFill>
                  <a:srgbClr val="000000"/>
                </a:solidFill>
              </a:defRPr>
            </a:pPr>
            <a:r>
              <a:rPr sz="8000">
                <a:solidFill>
                  <a:srgbClr val="FFFFFF"/>
                </a:solidFill>
              </a:rPr>
              <a:t>Git入门</a:t>
            </a:r>
            <a:endParaRPr sz="8000">
              <a:solidFill>
                <a:srgbClr val="FFFFFF"/>
              </a:solidFill>
            </a:endParaRPr>
          </a:p>
        </p:txBody>
      </p:sp>
      <p:sp>
        <p:nvSpPr>
          <p:cNvPr id="41" name="Shape 41"/>
          <p:cNvSpPr/>
          <p:nvPr>
            <p:ph type="body" idx="1"/>
          </p:nvPr>
        </p:nvSpPr>
        <p:spPr>
          <a:prstGeom prst="rect">
            <a:avLst/>
          </a:prstGeom>
        </p:spPr>
        <p:txBody>
          <a:bodyPr anchor="t"/>
          <a:lstStyle>
            <a:lvl1pPr marL="337185" indent="-337185">
              <a:spcBef>
                <a:spcPts val="3800"/>
              </a:spcBef>
              <a:defRPr sz="2800"/>
            </a:lvl1pPr>
          </a:lstStyle>
          <a:p>
            <a:pPr lvl="0">
              <a:defRPr sz="1800">
                <a:solidFill>
                  <a:srgbClr val="000000"/>
                </a:solidFill>
              </a:defRPr>
            </a:pPr>
            <a:r>
              <a:rPr sz="2800">
                <a:solidFill>
                  <a:srgbClr val="FFFFFF"/>
                </a:solidFill>
              </a:rPr>
              <a:t>文件的三种状态:已提交（committed），已修改（modified）和已暂存（staged）</a:t>
            </a:r>
            <a:endParaRPr sz="2800">
              <a:solidFill>
                <a:srgbClr val="FFFFFF"/>
              </a:solidFill>
            </a:endParaRPr>
          </a:p>
        </p:txBody>
      </p:sp>
      <p:pic>
        <p:nvPicPr>
          <p:cNvPr id="42" name="18333fig0106-tn.png"/>
          <p:cNvPicPr/>
          <p:nvPr/>
        </p:nvPicPr>
        <p:blipFill>
          <a:blip r:embed="rId1"/>
          <a:stretch>
            <a:fillRect/>
          </a:stretch>
        </p:blipFill>
        <p:spPr>
          <a:xfrm>
            <a:off x="1339850" y="3587750"/>
            <a:ext cx="6350000" cy="5842000"/>
          </a:xfrm>
          <a:prstGeom prst="rect">
            <a:avLst/>
          </a:prstGeom>
          <a:ln w="12700">
            <a:miter lim="400000"/>
            <a:headEnd/>
            <a:tailEnd/>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44" name="Shape 144"/>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如果你在本地 </a:t>
            </a:r>
            <a:r>
              <a:rPr sz="2800">
                <a:solidFill>
                  <a:srgbClr val="F14E33"/>
                </a:solidFill>
                <a:latin typeface="Courier"/>
                <a:ea typeface="Courier"/>
                <a:cs typeface="Courier"/>
                <a:sym typeface="Courier"/>
              </a:rPr>
              <a:t>master</a:t>
            </a:r>
            <a:r>
              <a:rPr sz="2800">
                <a:solidFill>
                  <a:srgbClr val="FFFFFF"/>
                </a:solidFill>
              </a:rPr>
              <a:t> 分支做了些改动，与此同时，其他人向 </a:t>
            </a:r>
            <a:r>
              <a:rPr sz="2800">
                <a:solidFill>
                  <a:srgbClr val="F14E33"/>
                </a:solidFill>
                <a:latin typeface="Courier"/>
                <a:ea typeface="Courier"/>
                <a:cs typeface="Courier"/>
                <a:sym typeface="Courier"/>
              </a:rPr>
              <a:t>git.ourcompany.com</a:t>
            </a:r>
            <a:r>
              <a:rPr sz="2800">
                <a:solidFill>
                  <a:srgbClr val="FFFFFF"/>
                </a:solidFill>
              </a:rPr>
              <a:t> 推送了他们的更新，那么服务器上的 </a:t>
            </a:r>
            <a:r>
              <a:rPr sz="2800">
                <a:solidFill>
                  <a:srgbClr val="F14E33"/>
                </a:solidFill>
                <a:latin typeface="Courier"/>
                <a:ea typeface="Courier"/>
                <a:cs typeface="Courier"/>
                <a:sym typeface="Courier"/>
              </a:rPr>
              <a:t>master</a:t>
            </a:r>
            <a:r>
              <a:rPr sz="2800">
                <a:solidFill>
                  <a:srgbClr val="FFFFFF"/>
                </a:solidFill>
              </a:rPr>
              <a:t> 分支就会向前推进，而与此同时，你在本地的提交历史正朝向不同方向发展。不过只要你不和服务器通讯，你的 </a:t>
            </a:r>
            <a:r>
              <a:rPr sz="2800">
                <a:solidFill>
                  <a:srgbClr val="F14E33"/>
                </a:solidFill>
                <a:latin typeface="Courier"/>
                <a:ea typeface="Courier"/>
                <a:cs typeface="Courier"/>
                <a:sym typeface="Courier"/>
              </a:rPr>
              <a:t>origin/master</a:t>
            </a:r>
            <a:r>
              <a:rPr sz="2800">
                <a:solidFill>
                  <a:srgbClr val="FFFFFF"/>
                </a:solidFill>
              </a:rPr>
              <a:t> 指针仍然保持原位不会移动。</a:t>
            </a:r>
            <a:endParaRPr sz="2800">
              <a:solidFill>
                <a:srgbClr val="FFFFFF"/>
              </a:solidFill>
            </a:endParaRPr>
          </a:p>
        </p:txBody>
      </p:sp>
      <p:pic>
        <p:nvPicPr>
          <p:cNvPr id="145" name="18333fig0323-tn.png"/>
          <p:cNvPicPr/>
          <p:nvPr/>
        </p:nvPicPr>
        <p:blipFill>
          <a:blip r:embed="rId1"/>
          <a:stretch>
            <a:fillRect/>
          </a:stretch>
        </p:blipFill>
        <p:spPr>
          <a:xfrm>
            <a:off x="1327150" y="4876800"/>
            <a:ext cx="6350000" cy="4610100"/>
          </a:xfrm>
          <a:prstGeom prst="rect">
            <a:avLst/>
          </a:prstGeom>
          <a:ln w="12700">
            <a:miter lim="400000"/>
            <a:headEnd/>
            <a:tailEnd/>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48" name="Shape 148"/>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可以运行 </a:t>
            </a:r>
            <a:r>
              <a:rPr sz="2800">
                <a:solidFill>
                  <a:srgbClr val="F14E33"/>
                </a:solidFill>
                <a:latin typeface="Courier"/>
                <a:ea typeface="Courier"/>
                <a:cs typeface="Courier"/>
                <a:sym typeface="Courier"/>
              </a:rPr>
              <a:t>git fetch origin</a:t>
            </a:r>
            <a:r>
              <a:rPr sz="2800">
                <a:solidFill>
                  <a:srgbClr val="FFFFFF"/>
                </a:solidFill>
              </a:rPr>
              <a:t> 来同步远程服务器上的数据到本地。该命令首先找到 </a:t>
            </a:r>
            <a:r>
              <a:rPr sz="2800">
                <a:solidFill>
                  <a:srgbClr val="F14E33"/>
                </a:solidFill>
                <a:latin typeface="Courier"/>
                <a:ea typeface="Courier"/>
                <a:cs typeface="Courier"/>
                <a:sym typeface="Courier"/>
              </a:rPr>
              <a:t>origin</a:t>
            </a:r>
            <a:r>
              <a:rPr sz="2800">
                <a:solidFill>
                  <a:srgbClr val="FFFFFF"/>
                </a:solidFill>
              </a:rPr>
              <a:t> 是哪个服务器（本例为 </a:t>
            </a:r>
            <a:r>
              <a:rPr sz="2800">
                <a:solidFill>
                  <a:srgbClr val="F14E33"/>
                </a:solidFill>
                <a:latin typeface="Courier"/>
                <a:ea typeface="Courier"/>
                <a:cs typeface="Courier"/>
                <a:sym typeface="Courier"/>
              </a:rPr>
              <a:t>git.ourcompany.com</a:t>
            </a:r>
            <a:r>
              <a:rPr sz="2800">
                <a:solidFill>
                  <a:srgbClr val="FFFFFF"/>
                </a:solidFill>
              </a:rPr>
              <a:t>），从上面获取你尚未拥有的数据，更新你本地的数据库，然后把 </a:t>
            </a:r>
            <a:r>
              <a:rPr sz="2800">
                <a:solidFill>
                  <a:srgbClr val="F14E33"/>
                </a:solidFill>
                <a:latin typeface="Courier"/>
                <a:ea typeface="Courier"/>
                <a:cs typeface="Courier"/>
                <a:sym typeface="Courier"/>
              </a:rPr>
              <a:t>origin/master</a:t>
            </a:r>
            <a:r>
              <a:rPr sz="2800">
                <a:solidFill>
                  <a:srgbClr val="FFFFFF"/>
                </a:solidFill>
              </a:rPr>
              <a:t> 的指针移到它最新的位置上。</a:t>
            </a:r>
            <a:endParaRPr sz="2800">
              <a:solidFill>
                <a:srgbClr val="FFFFFF"/>
              </a:solidFill>
            </a:endParaRPr>
          </a:p>
        </p:txBody>
      </p:sp>
      <p:pic>
        <p:nvPicPr>
          <p:cNvPr id="149" name="18333fig0324-tn.png"/>
          <p:cNvPicPr/>
          <p:nvPr/>
        </p:nvPicPr>
        <p:blipFill>
          <a:blip r:embed="rId1"/>
          <a:stretch>
            <a:fillRect/>
          </a:stretch>
        </p:blipFill>
        <p:spPr>
          <a:xfrm>
            <a:off x="1341731" y="4832350"/>
            <a:ext cx="4492038" cy="4851400"/>
          </a:xfrm>
          <a:prstGeom prst="rect">
            <a:avLst/>
          </a:prstGeom>
          <a:ln w="12700">
            <a:miter lim="4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52" name="Shape 152"/>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为了演示拥有多个远程分支（在不同的远程服务器上）的项目是如何工作的，我们假设你还有另一个仅供你的敏捷开发小组使用的内部服务器 </a:t>
            </a:r>
            <a:r>
              <a:rPr sz="2800">
                <a:solidFill>
                  <a:srgbClr val="F14E33"/>
                </a:solidFill>
                <a:latin typeface="Courier"/>
                <a:ea typeface="Courier"/>
                <a:cs typeface="Courier"/>
                <a:sym typeface="Courier"/>
              </a:rPr>
              <a:t>git.team1.ourcompany.com</a:t>
            </a:r>
            <a:r>
              <a:rPr sz="2800">
                <a:solidFill>
                  <a:srgbClr val="FFFFFF"/>
                </a:solidFill>
              </a:rPr>
              <a:t>。可以用 </a:t>
            </a:r>
            <a:r>
              <a:rPr sz="2800">
                <a:solidFill>
                  <a:srgbClr val="F14E33"/>
                </a:solidFill>
                <a:latin typeface="Courier"/>
                <a:ea typeface="Courier"/>
                <a:cs typeface="Courier"/>
                <a:sym typeface="Courier"/>
              </a:rPr>
              <a:t>git remote add</a:t>
            </a:r>
            <a:r>
              <a:rPr sz="2800">
                <a:solidFill>
                  <a:srgbClr val="FFFFFF"/>
                </a:solidFill>
              </a:rPr>
              <a:t> 命令把它加为当前项目的远程分支之一。我们把它命名为 </a:t>
            </a:r>
            <a:r>
              <a:rPr sz="2800">
                <a:solidFill>
                  <a:srgbClr val="F14E33"/>
                </a:solidFill>
                <a:latin typeface="Courier"/>
                <a:ea typeface="Courier"/>
                <a:cs typeface="Courier"/>
                <a:sym typeface="Courier"/>
              </a:rPr>
              <a:t>teamone</a:t>
            </a:r>
            <a:r>
              <a:rPr sz="2800">
                <a:solidFill>
                  <a:srgbClr val="FFFFFF"/>
                </a:solidFill>
              </a:rPr>
              <a:t>，以便代替完整的 Git URL 以方便使用。</a:t>
            </a:r>
            <a:endParaRPr sz="2800">
              <a:solidFill>
                <a:srgbClr val="FFFFFF"/>
              </a:solidFill>
            </a:endParaRPr>
          </a:p>
        </p:txBody>
      </p:sp>
      <p:pic>
        <p:nvPicPr>
          <p:cNvPr id="153" name="18333fig0325-tn.png"/>
          <p:cNvPicPr/>
          <p:nvPr/>
        </p:nvPicPr>
        <p:blipFill>
          <a:blip r:embed="rId1"/>
          <a:stretch>
            <a:fillRect/>
          </a:stretch>
        </p:blipFill>
        <p:spPr>
          <a:xfrm>
            <a:off x="1355974" y="4737100"/>
            <a:ext cx="5758952" cy="4826000"/>
          </a:xfrm>
          <a:prstGeom prst="rect">
            <a:avLst/>
          </a:prstGeom>
          <a:ln w="12700">
            <a:miter lim="4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56" name="Shape 156"/>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现在你可以用 </a:t>
            </a:r>
            <a:r>
              <a:rPr sz="2800">
                <a:solidFill>
                  <a:srgbClr val="F14E33"/>
                </a:solidFill>
                <a:latin typeface="Courier"/>
                <a:ea typeface="Courier"/>
                <a:cs typeface="Courier"/>
                <a:sym typeface="Courier"/>
              </a:rPr>
              <a:t>git fetch teamone</a:t>
            </a:r>
            <a:r>
              <a:rPr sz="2800">
                <a:solidFill>
                  <a:srgbClr val="FFFFFF"/>
                </a:solidFill>
              </a:rPr>
              <a:t> 来获取小组服务器上你还没有的数据了。由于当前该服务器上的内容是你 </a:t>
            </a:r>
            <a:r>
              <a:rPr sz="2800">
                <a:solidFill>
                  <a:srgbClr val="F14E33"/>
                </a:solidFill>
                <a:latin typeface="Courier"/>
                <a:ea typeface="Courier"/>
                <a:cs typeface="Courier"/>
                <a:sym typeface="Courier"/>
              </a:rPr>
              <a:t>origin</a:t>
            </a:r>
            <a:r>
              <a:rPr sz="2800">
                <a:solidFill>
                  <a:srgbClr val="FFFFFF"/>
                </a:solidFill>
              </a:rPr>
              <a:t> 服务器上的子集，Git 不会下载任何数据，而只是简单地创建一个名为 </a:t>
            </a:r>
            <a:r>
              <a:rPr sz="2800">
                <a:solidFill>
                  <a:srgbClr val="F14E33"/>
                </a:solidFill>
                <a:latin typeface="Courier"/>
                <a:ea typeface="Courier"/>
                <a:cs typeface="Courier"/>
                <a:sym typeface="Courier"/>
              </a:rPr>
              <a:t>teamone/master</a:t>
            </a:r>
            <a:r>
              <a:rPr sz="2800">
                <a:solidFill>
                  <a:srgbClr val="FFFFFF"/>
                </a:solidFill>
              </a:rPr>
              <a:t> 的远程分支，指向 </a:t>
            </a:r>
            <a:r>
              <a:rPr sz="2800">
                <a:solidFill>
                  <a:srgbClr val="F14E33"/>
                </a:solidFill>
                <a:latin typeface="Courier"/>
                <a:ea typeface="Courier"/>
                <a:cs typeface="Courier"/>
                <a:sym typeface="Courier"/>
              </a:rPr>
              <a:t>teamone</a:t>
            </a:r>
            <a:r>
              <a:rPr sz="2800">
                <a:solidFill>
                  <a:srgbClr val="FFFFFF"/>
                </a:solidFill>
              </a:rPr>
              <a:t> 服务器上 </a:t>
            </a:r>
            <a:r>
              <a:rPr sz="2800">
                <a:solidFill>
                  <a:srgbClr val="F14E33"/>
                </a:solidFill>
                <a:latin typeface="Courier"/>
                <a:ea typeface="Courier"/>
                <a:cs typeface="Courier"/>
                <a:sym typeface="Courier"/>
              </a:rPr>
              <a:t>master</a:t>
            </a:r>
            <a:r>
              <a:rPr sz="2800">
                <a:solidFill>
                  <a:srgbClr val="FFFFFF"/>
                </a:solidFill>
              </a:rPr>
              <a:t> 分支所在的提交对象 </a:t>
            </a:r>
            <a:r>
              <a:rPr sz="2800">
                <a:solidFill>
                  <a:srgbClr val="F14E33"/>
                </a:solidFill>
                <a:latin typeface="Courier"/>
                <a:ea typeface="Courier"/>
                <a:cs typeface="Courier"/>
                <a:sym typeface="Courier"/>
              </a:rPr>
              <a:t>31b8e</a:t>
            </a:r>
            <a:r>
              <a:rPr sz="2800">
                <a:solidFill>
                  <a:srgbClr val="FFFFFF"/>
                </a:solidFill>
              </a:rPr>
              <a:t>。</a:t>
            </a:r>
            <a:endParaRPr sz="2800">
              <a:solidFill>
                <a:srgbClr val="FFFFFF"/>
              </a:solidFill>
            </a:endParaRPr>
          </a:p>
        </p:txBody>
      </p:sp>
      <p:pic>
        <p:nvPicPr>
          <p:cNvPr id="157" name="18333fig0326-tn.png"/>
          <p:cNvPicPr/>
          <p:nvPr/>
        </p:nvPicPr>
        <p:blipFill>
          <a:blip r:embed="rId1"/>
          <a:stretch>
            <a:fillRect/>
          </a:stretch>
        </p:blipFill>
        <p:spPr>
          <a:xfrm>
            <a:off x="1331658" y="4964757"/>
            <a:ext cx="5619863" cy="4709445"/>
          </a:xfrm>
          <a:prstGeom prst="rect">
            <a:avLst/>
          </a:prstGeom>
          <a:ln w="12700">
            <a:miter lim="400000"/>
            <a:headEnd/>
            <a:tailEnd/>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Git分支-远程分支</a:t>
            </a:r>
            <a:endParaRPr sz="6200">
              <a:solidFill>
                <a:srgbClr val="FFFFFF"/>
              </a:solidFill>
            </a:endParaRPr>
          </a:p>
        </p:txBody>
      </p:sp>
      <p:sp>
        <p:nvSpPr>
          <p:cNvPr id="160" name="Shape 160"/>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跟踪远程分支：从远程分支 </a:t>
            </a:r>
            <a:r>
              <a:rPr sz="2800">
                <a:solidFill>
                  <a:srgbClr val="F14E33"/>
                </a:solidFill>
                <a:latin typeface="Courier"/>
                <a:ea typeface="Courier"/>
                <a:cs typeface="Courier"/>
                <a:sym typeface="Courier"/>
              </a:rPr>
              <a:t>checkout</a:t>
            </a:r>
            <a:r>
              <a:rPr sz="2800">
                <a:solidFill>
                  <a:srgbClr val="FFFFFF"/>
                </a:solidFill>
              </a:rPr>
              <a:t> 出来的本地分支，称为 </a:t>
            </a:r>
            <a:r>
              <a:rPr sz="2800" i="1">
                <a:solidFill>
                  <a:srgbClr val="FFFFFF"/>
                </a:solidFill>
              </a:rPr>
              <a:t>跟踪分支</a:t>
            </a:r>
            <a:r>
              <a:rPr sz="2800">
                <a:solidFill>
                  <a:srgbClr val="FFFFFF"/>
                </a:solidFill>
              </a:rPr>
              <a:t> (tracking branch)。跟踪分支是一种和某个远程分支有直接联系的本地分支。在跟踪分支里输入 </a:t>
            </a:r>
            <a:r>
              <a:rPr sz="2800">
                <a:solidFill>
                  <a:srgbClr val="F14E33"/>
                </a:solidFill>
                <a:latin typeface="Courier"/>
                <a:ea typeface="Courier"/>
                <a:cs typeface="Courier"/>
                <a:sym typeface="Courier"/>
              </a:rPr>
              <a:t>git push</a:t>
            </a:r>
            <a:r>
              <a:rPr sz="2800">
                <a:solidFill>
                  <a:srgbClr val="FFFFFF"/>
                </a:solidFill>
              </a:rPr>
              <a:t>，Git 会自行推断应该向哪个服务器的哪个分支推送数据。同样，在这些分支里运行 </a:t>
            </a:r>
            <a:r>
              <a:rPr sz="2800">
                <a:solidFill>
                  <a:srgbClr val="F14E33"/>
                </a:solidFill>
                <a:latin typeface="Courier"/>
                <a:ea typeface="Courier"/>
                <a:cs typeface="Courier"/>
                <a:sym typeface="Courier"/>
              </a:rPr>
              <a:t>git pull</a:t>
            </a:r>
            <a:r>
              <a:rPr sz="2800">
                <a:solidFill>
                  <a:srgbClr val="FFFFFF"/>
                </a:solidFill>
              </a:rPr>
              <a:t> 会获取所有远程索引，并把它们的数据都合并到本地分支中来。</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删除远程分支：如果不再需要某个远程分支了，比如搞定了某个特性并把它合并进了远程的 </a:t>
            </a:r>
            <a:r>
              <a:rPr sz="2800">
                <a:solidFill>
                  <a:srgbClr val="F14E33"/>
                </a:solidFill>
                <a:latin typeface="Courier"/>
                <a:ea typeface="Courier"/>
                <a:cs typeface="Courier"/>
                <a:sym typeface="Courier"/>
              </a:rPr>
              <a:t>master</a:t>
            </a:r>
            <a:r>
              <a:rPr sz="2800">
                <a:solidFill>
                  <a:srgbClr val="FFFFFF"/>
                </a:solidFill>
              </a:rPr>
              <a:t> 分支（或任何其他存放稳定代码的分支），可以用这个非常无厘头的语法来删除它：</a:t>
            </a:r>
            <a:r>
              <a:rPr sz="2800">
                <a:solidFill>
                  <a:srgbClr val="F14E33"/>
                </a:solidFill>
                <a:latin typeface="Courier"/>
                <a:ea typeface="Courier"/>
                <a:cs typeface="Courier"/>
                <a:sym typeface="Courier"/>
              </a:rPr>
              <a:t>git push [远程名] :[分支名]</a:t>
            </a:r>
            <a:r>
              <a:rPr sz="2800">
                <a:solidFill>
                  <a:srgbClr val="FFFFFF"/>
                </a:solidFill>
              </a:rPr>
              <a:t>。</a:t>
            </a:r>
            <a:endParaRPr sz="2800">
              <a:solidFill>
                <a:srgbClr val="FFFFFF"/>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63" name="Shape 163"/>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把一个分支中的修改整合到另一个分支的办法有两种：</a:t>
            </a:r>
            <a:r>
              <a:rPr sz="2800">
                <a:solidFill>
                  <a:srgbClr val="F14E33"/>
                </a:solidFill>
                <a:latin typeface="Courier"/>
                <a:ea typeface="Courier"/>
                <a:cs typeface="Courier"/>
                <a:sym typeface="Courier"/>
              </a:rPr>
              <a:t>merge</a:t>
            </a:r>
            <a:r>
              <a:rPr sz="2800">
                <a:solidFill>
                  <a:srgbClr val="FFFFFF"/>
                </a:solidFill>
              </a:rPr>
              <a:t> 和 </a:t>
            </a:r>
            <a:r>
              <a:rPr sz="2800">
                <a:solidFill>
                  <a:srgbClr val="F14E33"/>
                </a:solidFill>
                <a:latin typeface="Courier"/>
                <a:ea typeface="Courier"/>
                <a:cs typeface="Courier"/>
                <a:sym typeface="Courier"/>
              </a:rPr>
              <a:t>rebase</a:t>
            </a:r>
            <a:r>
              <a:rPr sz="2800">
                <a:solidFill>
                  <a:srgbClr val="FFFFFF"/>
                </a:solidFill>
              </a:rPr>
              <a:t>（注：</a:t>
            </a:r>
            <a:r>
              <a:rPr sz="2800">
                <a:solidFill>
                  <a:srgbClr val="F14E33"/>
                </a:solidFill>
                <a:latin typeface="Courier"/>
                <a:ea typeface="Courier"/>
                <a:cs typeface="Courier"/>
                <a:sym typeface="Courier"/>
              </a:rPr>
              <a:t>rebase</a:t>
            </a:r>
            <a:r>
              <a:rPr sz="2800">
                <a:solidFill>
                  <a:srgbClr val="FFFFFF"/>
                </a:solidFill>
              </a:rPr>
              <a:t> 的翻译暂定为“衍合”，还有翻译成“变基”）。</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请回顾之前有关合并的一节，你会看到开发进程分叉到两个不同分支，又各自提交了更新。</a:t>
            </a:r>
            <a:endParaRPr sz="2800">
              <a:solidFill>
                <a:srgbClr val="FFFFFF"/>
              </a:solidFill>
            </a:endParaRPr>
          </a:p>
        </p:txBody>
      </p:sp>
      <p:pic>
        <p:nvPicPr>
          <p:cNvPr id="164" name="18333fig0327-tn.png"/>
          <p:cNvPicPr/>
          <p:nvPr/>
        </p:nvPicPr>
        <p:blipFill>
          <a:blip r:embed="rId1"/>
          <a:stretch>
            <a:fillRect/>
          </a:stretch>
        </p:blipFill>
        <p:spPr>
          <a:xfrm>
            <a:off x="1365250" y="5295900"/>
            <a:ext cx="3937000" cy="3111500"/>
          </a:xfrm>
          <a:prstGeom prst="rect">
            <a:avLst/>
          </a:prstGeom>
          <a:ln w="12700">
            <a:miter lim="4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67" name="Shape 167"/>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之前介绍过，最容易整合分支的方法是 </a:t>
            </a:r>
            <a:r>
              <a:rPr sz="2800">
                <a:solidFill>
                  <a:srgbClr val="F14E33"/>
                </a:solidFill>
                <a:latin typeface="Courier"/>
                <a:ea typeface="Courier"/>
                <a:cs typeface="Courier"/>
                <a:sym typeface="Courier"/>
              </a:rPr>
              <a:t>merge</a:t>
            </a:r>
            <a:r>
              <a:rPr sz="2800">
                <a:solidFill>
                  <a:srgbClr val="FFFFFF"/>
                </a:solidFill>
              </a:rPr>
              <a:t> 命令，它会把两个分支最新的快照（C3 和 C4）以及二者最新的共同祖先（C2）进行三方合并，合并的结果是产生一个新的提交对象（C5），如图所示：</a:t>
            </a:r>
            <a:endParaRPr sz="2800">
              <a:solidFill>
                <a:srgbClr val="FFFFFF"/>
              </a:solidFill>
            </a:endParaRPr>
          </a:p>
        </p:txBody>
      </p:sp>
      <p:pic>
        <p:nvPicPr>
          <p:cNvPr id="168" name="18333fig0328-tn.png"/>
          <p:cNvPicPr/>
          <p:nvPr/>
        </p:nvPicPr>
        <p:blipFill>
          <a:blip r:embed="rId1"/>
          <a:stretch>
            <a:fillRect/>
          </a:stretch>
        </p:blipFill>
        <p:spPr>
          <a:xfrm>
            <a:off x="1363594" y="4032250"/>
            <a:ext cx="4600712" cy="2831208"/>
          </a:xfrm>
          <a:prstGeom prst="rect">
            <a:avLst/>
          </a:prstGeom>
          <a:ln w="12700">
            <a:miter lim="400000"/>
            <a:headEnd/>
            <a:tailE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71" name="Shape 171"/>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其实，还有另外一个选择：你可以把在 C3 里产生的变化补丁在 C4 的基础上重新打一遍。在 Git 里，这种操作叫做</a:t>
            </a:r>
            <a:r>
              <a:rPr sz="2800" i="1">
                <a:solidFill>
                  <a:srgbClr val="FFFFFF"/>
                </a:solidFill>
              </a:rPr>
              <a:t>衍合（rebase）</a:t>
            </a:r>
            <a:r>
              <a:rPr sz="2800">
                <a:solidFill>
                  <a:srgbClr val="FFFFFF"/>
                </a:solidFill>
              </a:rPr>
              <a:t>。有了 </a:t>
            </a:r>
            <a:r>
              <a:rPr sz="2800">
                <a:solidFill>
                  <a:srgbClr val="F14E33"/>
                </a:solidFill>
                <a:latin typeface="Courier"/>
                <a:ea typeface="Courier"/>
                <a:cs typeface="Courier"/>
                <a:sym typeface="Courier"/>
              </a:rPr>
              <a:t>rebase</a:t>
            </a:r>
            <a:r>
              <a:rPr sz="2800">
                <a:solidFill>
                  <a:srgbClr val="FFFFFF"/>
                </a:solidFill>
              </a:rPr>
              <a:t> 命令，就可以把在一个分支里提交的改变移到另一个分支里重放一遍。</a:t>
            </a:r>
            <a:endParaRPr sz="2800">
              <a:solidFill>
                <a:srgbClr val="FFFFFF"/>
              </a:solidFill>
            </a:endParaRPr>
          </a:p>
        </p:txBody>
      </p:sp>
      <p:pic>
        <p:nvPicPr>
          <p:cNvPr id="172" name="屏幕快照 2015-03-29 20.49.20.png"/>
          <p:cNvPicPr/>
          <p:nvPr/>
        </p:nvPicPr>
        <p:blipFill>
          <a:blip r:embed="rId1"/>
          <a:stretch>
            <a:fillRect/>
          </a:stretch>
        </p:blipFill>
        <p:spPr>
          <a:xfrm>
            <a:off x="1378373" y="4464472"/>
            <a:ext cx="10467179" cy="1897374"/>
          </a:xfrm>
          <a:prstGeom prst="rect">
            <a:avLst/>
          </a:prstGeom>
          <a:ln w="12700">
            <a:miter lim="4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75" name="Shape 175"/>
          <p:cNvSpPr/>
          <p:nvPr>
            <p:ph type="body" idx="1"/>
          </p:nvPr>
        </p:nvSpPr>
        <p:spPr>
          <a:prstGeom prst="rect">
            <a:avLst/>
          </a:prstGeom>
        </p:spPr>
        <p:txBody>
          <a:bodyPr anchor="t"/>
          <a:lstStyle/>
          <a:p>
            <a:pPr marL="232410" lvl="0" indent="-232410" defTabSz="403225">
              <a:spcBef>
                <a:spcPts val="2600"/>
              </a:spcBef>
              <a:defRPr sz="1800">
                <a:solidFill>
                  <a:srgbClr val="000000"/>
                </a:solidFill>
              </a:defRPr>
            </a:pPr>
            <a:r>
              <a:rPr sz="1930">
                <a:solidFill>
                  <a:srgbClr val="FFFFFF"/>
                </a:solidFill>
              </a:rPr>
              <a:t>它的原理是回到两个分支最近的共同祖先，根据当前分支（也就是要进行衍合的分支 </a:t>
            </a:r>
            <a:r>
              <a:rPr sz="1930">
                <a:solidFill>
                  <a:srgbClr val="F14E33"/>
                </a:solidFill>
                <a:latin typeface="Courier"/>
                <a:ea typeface="Courier"/>
                <a:cs typeface="Courier"/>
                <a:sym typeface="Courier"/>
              </a:rPr>
              <a:t>experiment</a:t>
            </a:r>
            <a:r>
              <a:rPr sz="1930">
                <a:solidFill>
                  <a:srgbClr val="FFFFFF"/>
                </a:solidFill>
              </a:rPr>
              <a:t>）后续的历次提交对象（这里只有一个 C3），生成一系列文件补丁，然后以基底分支（也就是主干分支 </a:t>
            </a:r>
            <a:r>
              <a:rPr sz="1930">
                <a:solidFill>
                  <a:srgbClr val="F14E33"/>
                </a:solidFill>
                <a:latin typeface="Courier"/>
                <a:ea typeface="Courier"/>
                <a:cs typeface="Courier"/>
                <a:sym typeface="Courier"/>
              </a:rPr>
              <a:t>master</a:t>
            </a:r>
            <a:r>
              <a:rPr sz="1930">
                <a:solidFill>
                  <a:srgbClr val="FFFFFF"/>
                </a:solidFill>
              </a:rPr>
              <a:t>）最后一个提交对象（C4）为新的出发点，逐个应用之前准备好的补丁文件，最后会生成一个新的合并提交对象（C3'），从而改写 </a:t>
            </a:r>
            <a:r>
              <a:rPr sz="1930">
                <a:solidFill>
                  <a:srgbClr val="F14E33"/>
                </a:solidFill>
                <a:latin typeface="Courier"/>
                <a:ea typeface="Courier"/>
                <a:cs typeface="Courier"/>
                <a:sym typeface="Courier"/>
              </a:rPr>
              <a:t>experiment</a:t>
            </a:r>
            <a:r>
              <a:rPr sz="1930">
                <a:solidFill>
                  <a:srgbClr val="FFFFFF"/>
                </a:solidFill>
              </a:rPr>
              <a:t> 的提交历史，使它成为 </a:t>
            </a:r>
            <a:r>
              <a:rPr sz="1930">
                <a:solidFill>
                  <a:srgbClr val="F14E33"/>
                </a:solidFill>
                <a:latin typeface="Courier"/>
                <a:ea typeface="Courier"/>
                <a:cs typeface="Courier"/>
                <a:sym typeface="Courier"/>
              </a:rPr>
              <a:t>master</a:t>
            </a:r>
            <a:r>
              <a:rPr sz="1930">
                <a:solidFill>
                  <a:srgbClr val="FFFFFF"/>
                </a:solidFill>
              </a:rPr>
              <a:t> 分支的直接下游，如图所示：</a:t>
            </a:r>
            <a:endParaRPr sz="1930">
              <a:solidFill>
                <a:srgbClr val="FFFFFF"/>
              </a:solidFill>
            </a:endParaRPr>
          </a:p>
          <a:p>
            <a:pPr marL="232410" lvl="0" indent="-232410" defTabSz="403225">
              <a:spcBef>
                <a:spcPts val="2600"/>
              </a:spcBef>
              <a:defRPr sz="1800">
                <a:solidFill>
                  <a:srgbClr val="000000"/>
                </a:solidFill>
              </a:defRPr>
            </a:pPr>
            <a:endParaRPr sz="1930">
              <a:solidFill>
                <a:srgbClr val="FFFFFF"/>
              </a:solidFill>
            </a:endParaRPr>
          </a:p>
          <a:p>
            <a:pPr marL="232410" lvl="0" indent="-232410" defTabSz="403225">
              <a:spcBef>
                <a:spcPts val="2600"/>
              </a:spcBef>
              <a:defRPr sz="1800">
                <a:solidFill>
                  <a:srgbClr val="000000"/>
                </a:solidFill>
              </a:defRPr>
            </a:pPr>
            <a:endParaRPr sz="1930">
              <a:solidFill>
                <a:srgbClr val="FFFFFF"/>
              </a:solidFill>
            </a:endParaRPr>
          </a:p>
          <a:p>
            <a:pPr marL="232410" lvl="0" indent="-232410" defTabSz="403225">
              <a:spcBef>
                <a:spcPts val="2600"/>
              </a:spcBef>
              <a:defRPr sz="1800">
                <a:solidFill>
                  <a:srgbClr val="000000"/>
                </a:solidFill>
              </a:defRPr>
            </a:pPr>
            <a:endParaRPr sz="1930">
              <a:solidFill>
                <a:srgbClr val="FFFFFF"/>
              </a:solidFill>
            </a:endParaRPr>
          </a:p>
          <a:p>
            <a:pPr marL="232410" lvl="0" indent="-232410" defTabSz="403225">
              <a:spcBef>
                <a:spcPts val="2600"/>
              </a:spcBef>
              <a:defRPr sz="1800">
                <a:solidFill>
                  <a:srgbClr val="000000"/>
                </a:solidFill>
              </a:defRPr>
            </a:pPr>
            <a:endParaRPr sz="1930">
              <a:solidFill>
                <a:srgbClr val="FFFFFF"/>
              </a:solidFill>
            </a:endParaRPr>
          </a:p>
          <a:p>
            <a:pPr marL="232410" lvl="0" indent="-232410" defTabSz="403225">
              <a:spcBef>
                <a:spcPts val="2600"/>
              </a:spcBef>
              <a:defRPr sz="1800">
                <a:solidFill>
                  <a:srgbClr val="000000"/>
                </a:solidFill>
              </a:defRPr>
            </a:pPr>
            <a:r>
              <a:rPr sz="1930">
                <a:solidFill>
                  <a:srgbClr val="FFFFFF"/>
                </a:solidFill>
              </a:rPr>
              <a:t>现在回到 </a:t>
            </a:r>
            <a:r>
              <a:rPr sz="1930">
                <a:solidFill>
                  <a:srgbClr val="F14E33"/>
                </a:solidFill>
                <a:latin typeface="Courier"/>
                <a:ea typeface="Courier"/>
                <a:cs typeface="Courier"/>
                <a:sym typeface="Courier"/>
              </a:rPr>
              <a:t>master</a:t>
            </a:r>
            <a:r>
              <a:rPr sz="1930">
                <a:solidFill>
                  <a:srgbClr val="FFFFFF"/>
                </a:solidFill>
              </a:rPr>
              <a:t> 分支，进行一次快进合并，如上图所示：</a:t>
            </a:r>
            <a:endParaRPr sz="1930">
              <a:solidFill>
                <a:srgbClr val="FFFFFF"/>
              </a:solidFill>
            </a:endParaRPr>
          </a:p>
          <a:p>
            <a:pPr marL="232410" lvl="0" indent="-232410" defTabSz="403225">
              <a:spcBef>
                <a:spcPts val="2600"/>
              </a:spcBef>
              <a:defRPr sz="1800">
                <a:solidFill>
                  <a:srgbClr val="000000"/>
                </a:solidFill>
              </a:defRPr>
            </a:pPr>
            <a:r>
              <a:rPr sz="1930">
                <a:solidFill>
                  <a:srgbClr val="FFFFFF"/>
                </a:solidFill>
              </a:rPr>
              <a:t>现在的 C3' 对应的快照，其实和普通的三方合并，即上个例子中的 C5 对应的快照内容一模一样了。虽然最后整合得到的结果没有任何区别，但衍合能产生一个更为整洁的提交历史。如果视察一个衍合过的分支的历史记录，看起来会更清楚：仿佛所有修改都是在一根线上先后进行的，尽管实际上它们原本是同时并行发生的。</a:t>
            </a:r>
            <a:endParaRPr sz="1930">
              <a:solidFill>
                <a:srgbClr val="FFFFFF"/>
              </a:solidFill>
            </a:endParaRPr>
          </a:p>
        </p:txBody>
      </p:sp>
      <p:pic>
        <p:nvPicPr>
          <p:cNvPr id="176" name="18333fig0329-tn.png"/>
          <p:cNvPicPr/>
          <p:nvPr/>
        </p:nvPicPr>
        <p:blipFill>
          <a:blip r:embed="rId1"/>
          <a:stretch>
            <a:fillRect/>
          </a:stretch>
        </p:blipFill>
        <p:spPr>
          <a:xfrm>
            <a:off x="1244048" y="4282423"/>
            <a:ext cx="5454098" cy="2587201"/>
          </a:xfrm>
          <a:prstGeom prst="rect">
            <a:avLst/>
          </a:prstGeom>
          <a:ln w="12700">
            <a:miter lim="400000"/>
            <a:headEnd/>
            <a:tailEnd/>
          </a:ln>
        </p:spPr>
      </p:pic>
      <p:pic>
        <p:nvPicPr>
          <p:cNvPr id="177" name="18333fig0330-tn.png"/>
          <p:cNvPicPr/>
          <p:nvPr/>
        </p:nvPicPr>
        <p:blipFill>
          <a:blip r:embed="rId2"/>
          <a:stretch>
            <a:fillRect/>
          </a:stretch>
        </p:blipFill>
        <p:spPr>
          <a:xfrm>
            <a:off x="6992957" y="4298950"/>
            <a:ext cx="5533986" cy="2554147"/>
          </a:xfrm>
          <a:prstGeom prst="rect">
            <a:avLst/>
          </a:prstGeom>
          <a:ln w="12700">
            <a:miter lim="400000"/>
            <a:headEnd/>
            <a:tailEnd/>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80" name="Shape 180"/>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一般我们使用衍合的目的，是想要得到一个能在远程分支上干净应用的补丁 — 比如某些项目你不是维护者，但想帮点忙的话，最好用衍合：先在自己的一个分支里进行开发，当准备向主项目提交补丁的时候，根据最新的 </a:t>
            </a:r>
            <a:r>
              <a:rPr sz="2800">
                <a:solidFill>
                  <a:srgbClr val="F14E33"/>
                </a:solidFill>
                <a:latin typeface="Courier"/>
                <a:ea typeface="Courier"/>
                <a:cs typeface="Courier"/>
                <a:sym typeface="Courier"/>
              </a:rPr>
              <a:t>origin/master</a:t>
            </a:r>
            <a:r>
              <a:rPr sz="2800">
                <a:solidFill>
                  <a:srgbClr val="FFFFFF"/>
                </a:solidFill>
              </a:rPr>
              <a:t> 进行一次衍合操作然后再提交，这样维护者就不需要做任何整合工作（注：实际上是把解决分支补丁同最新主干代码之间冲突的责任，化转为由提交补丁的人来解决。），只需根据你提供的仓库地址作一次快进合并，或者直接采纳你提交的补丁。</a:t>
            </a:r>
            <a:endParaRPr sz="2800">
              <a:solidFill>
                <a:srgbClr val="FFFFFF"/>
              </a:solidFill>
            </a:endParaRPr>
          </a:p>
          <a:p>
            <a:pPr marL="337185" lvl="0" indent="-337185">
              <a:spcBef>
                <a:spcPts val="3800"/>
              </a:spcBef>
              <a:defRPr sz="1800">
                <a:solidFill>
                  <a:srgbClr val="000000"/>
                </a:solidFill>
              </a:defRPr>
            </a:pPr>
            <a:r>
              <a:rPr sz="2800">
                <a:solidFill>
                  <a:srgbClr val="FF2600"/>
                </a:solidFill>
              </a:rPr>
              <a:t>请注意</a:t>
            </a:r>
            <a:r>
              <a:rPr sz="2800">
                <a:solidFill>
                  <a:srgbClr val="FFFFFF"/>
                </a:solidFill>
              </a:rPr>
              <a:t>，合并结果中最后一次提交所指向的快照，无论是通过衍合，还是三方合并，都会得到相同的快照内容，只不过提交历史不同罢了。衍合是按照每行的修改次序重演一遍修改，而合并是把最终结果合在一起。</a:t>
            </a:r>
            <a:endParaRPr sz="2800">
              <a:solidFill>
                <a:srgbClr val="FFFFFF"/>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solidFill>
                  <a:srgbClr val="000000"/>
                </a:solidFill>
              </a:defRPr>
            </a:pPr>
            <a:r>
              <a:rPr sz="8000">
                <a:solidFill>
                  <a:srgbClr val="FFFFFF"/>
                </a:solidFill>
              </a:rPr>
              <a:t>Git入门</a:t>
            </a:r>
            <a:endParaRPr sz="8000">
              <a:solidFill>
                <a:srgbClr val="FFFFFF"/>
              </a:solidFill>
            </a:endParaRPr>
          </a:p>
        </p:txBody>
      </p:sp>
      <p:sp>
        <p:nvSpPr>
          <p:cNvPr id="45" name="Shape 45"/>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基本的 Git 工作流程如下：</a:t>
            </a:r>
            <a:endParaRPr sz="2800">
              <a:solidFill>
                <a:srgbClr val="FFFFFF"/>
              </a:solidFill>
            </a:endParaRPr>
          </a:p>
          <a:p>
            <a:pPr marL="0" lvl="0" indent="0">
              <a:spcBef>
                <a:spcPts val="3800"/>
              </a:spcBef>
              <a:buSzTx/>
              <a:buNone/>
              <a:defRPr sz="1800">
                <a:solidFill>
                  <a:srgbClr val="000000"/>
                </a:solidFill>
              </a:defRPr>
            </a:pPr>
            <a:r>
              <a:rPr sz="2800">
                <a:solidFill>
                  <a:srgbClr val="FFFFFF"/>
                </a:solidFill>
              </a:rPr>
              <a:t>	1.在工作目录中修改某些文件。</a:t>
            </a:r>
            <a:endParaRPr sz="2800">
              <a:solidFill>
                <a:srgbClr val="FFFFFF"/>
              </a:solidFill>
            </a:endParaRPr>
          </a:p>
          <a:p>
            <a:pPr marL="0" lvl="0" indent="0">
              <a:spcBef>
                <a:spcPts val="3800"/>
              </a:spcBef>
              <a:buSzTx/>
              <a:buNone/>
              <a:defRPr sz="1800">
                <a:solidFill>
                  <a:srgbClr val="000000"/>
                </a:solidFill>
              </a:defRPr>
            </a:pPr>
            <a:r>
              <a:rPr sz="2800">
                <a:solidFill>
                  <a:srgbClr val="FFFFFF"/>
                </a:solidFill>
              </a:rPr>
              <a:t>	2.对修改后的文件进行快照，然后保存到暂存区域。</a:t>
            </a:r>
            <a:endParaRPr sz="2800">
              <a:solidFill>
                <a:srgbClr val="FFFFFF"/>
              </a:solidFill>
            </a:endParaRPr>
          </a:p>
          <a:p>
            <a:pPr marL="0" lvl="0" indent="0">
              <a:spcBef>
                <a:spcPts val="3800"/>
              </a:spcBef>
              <a:buSzTx/>
              <a:buNone/>
              <a:defRPr sz="1800">
                <a:solidFill>
                  <a:srgbClr val="000000"/>
                </a:solidFill>
              </a:defRPr>
            </a:pPr>
            <a:r>
              <a:rPr sz="2800">
                <a:solidFill>
                  <a:srgbClr val="FFFFFF"/>
                </a:solidFill>
              </a:rPr>
              <a:t>	3.提交更新，将保存在暂存区域的文件快照永久转储到 Git 目录中。</a:t>
            </a:r>
            <a:endParaRPr sz="2800">
              <a:solidFill>
                <a:srgbClr val="FFFFFF"/>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Git分支-分支的衍合</a:t>
            </a:r>
            <a:endParaRPr sz="6200">
              <a:solidFill>
                <a:srgbClr val="FFFFFF"/>
              </a:solidFill>
            </a:endParaRPr>
          </a:p>
        </p:txBody>
      </p:sp>
      <p:sp>
        <p:nvSpPr>
          <p:cNvPr id="183" name="Shape 183"/>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2600"/>
                </a:solidFill>
              </a:rPr>
              <a:t>衍合的风险：</a:t>
            </a:r>
            <a:r>
              <a:rPr sz="2800">
                <a:solidFill>
                  <a:srgbClr val="FFFFFF"/>
                </a:solidFill>
              </a:rPr>
              <a:t>一旦分支中的提交对象发布到公共仓库，就千万不要对该分支进行衍合操作。</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如果把衍合当成一种在推送之前清理提交历史的手段，而且仅仅衍合那些尚未公开的提交对象，就没问题。如果衍合那些已经公开的提交对象，并且已经有人基于这些提交对象开展了后续开发工作的话，就会出现叫人沮丧的麻烦。</a:t>
            </a:r>
            <a:endParaRPr sz="2800">
              <a:solidFill>
                <a:srgbClr val="FFFFFF"/>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Git分支-参考资料</a:t>
            </a:r>
            <a:endParaRPr sz="6200">
              <a:solidFill>
                <a:srgbClr val="FFFFFF"/>
              </a:solidFill>
            </a:endParaRPr>
          </a:p>
        </p:txBody>
      </p:sp>
      <p:sp>
        <p:nvSpPr>
          <p:cNvPr id="186" name="Shape 186"/>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git官网 </a:t>
            </a:r>
            <a:r>
              <a:rPr sz="2800" u="sng">
                <a:solidFill>
                  <a:srgbClr val="FFFFFF"/>
                </a:solidFill>
              </a:rPr>
              <a:t>http://git-scm.com</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《Git权威指南 》《程序员》杂志“2011年度十大最具技术影响力图书”</a:t>
            </a:r>
            <a:endParaRPr sz="2800">
              <a:solidFill>
                <a:srgbClr val="666666"/>
              </a:solidFill>
            </a:endParaRPr>
          </a:p>
          <a:p>
            <a:pPr marL="337185" lvl="0" indent="-337185">
              <a:spcBef>
                <a:spcPts val="3800"/>
              </a:spcBef>
              <a:defRPr sz="1800">
                <a:solidFill>
                  <a:srgbClr val="000000"/>
                </a:solidFill>
              </a:defRPr>
            </a:pPr>
            <a:r>
              <a:rPr sz="2800">
                <a:solidFill>
                  <a:srgbClr val="FFFFFF"/>
                </a:solidFill>
              </a:rPr>
              <a:t>《Git版本控制管理（第2版）》</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一个成功的Git分支模型</a:t>
            </a:r>
            <a:r>
              <a:rPr sz="2800" u="sng">
                <a:solidFill>
                  <a:srgbClr val="FFFFFF"/>
                </a:solidFill>
              </a:rPr>
              <a:t>http://blog.csdn.net/dbzhang800/article/details/6798724</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基于git的源代码管理模型—git flow </a:t>
            </a:r>
            <a:r>
              <a:rPr sz="2800" u="sng">
                <a:solidFill>
                  <a:srgbClr val="FFFFFF"/>
                </a:solidFill>
              </a:rPr>
              <a:t>http://www.ituring.com.cn/article/56870</a:t>
            </a:r>
            <a:endParaRPr sz="2800" u="sng">
              <a:solidFill>
                <a:srgbClr val="FFFFF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solidFill>
                  <a:srgbClr val="000000"/>
                </a:solidFill>
              </a:defRPr>
            </a:pPr>
            <a:r>
              <a:rPr sz="8000">
                <a:solidFill>
                  <a:srgbClr val="FFFFFF"/>
                </a:solidFill>
              </a:rPr>
              <a:t>Git起步</a:t>
            </a:r>
            <a:endParaRPr sz="8000">
              <a:solidFill>
                <a:srgbClr val="FFFFFF"/>
              </a:solidFill>
            </a:endParaRPr>
          </a:p>
        </p:txBody>
      </p:sp>
      <p:sp>
        <p:nvSpPr>
          <p:cNvPr id="48" name="Shape 48"/>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初次运行前的配置git config —global user.name user.email</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在工作目录中初始化新仓库git init</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在现有项目中克隆git clone</a:t>
            </a:r>
            <a:endParaRPr sz="2800">
              <a:solidFill>
                <a:srgbClr val="FFFFFF"/>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Git基础-记录每次更新到仓库</a:t>
            </a:r>
            <a:endParaRPr sz="6200">
              <a:solidFill>
                <a:srgbClr val="FFFFFF"/>
              </a:solidFill>
            </a:endParaRPr>
          </a:p>
        </p:txBody>
      </p:sp>
      <p:sp>
        <p:nvSpPr>
          <p:cNvPr id="51" name="Shape 51"/>
          <p:cNvSpPr/>
          <p:nvPr>
            <p:ph type="body" idx="1"/>
          </p:nvPr>
        </p:nvSpPr>
        <p:spPr>
          <a:prstGeom prst="rect">
            <a:avLst/>
          </a:prstGeom>
        </p:spPr>
        <p:txBody>
          <a:bodyPr anchor="t"/>
          <a:lstStyle/>
          <a:p>
            <a:pPr marL="273050" lvl="0" indent="-273050" defTabSz="473075">
              <a:spcBef>
                <a:spcPts val="3000"/>
              </a:spcBef>
              <a:defRPr sz="1800">
                <a:solidFill>
                  <a:srgbClr val="000000"/>
                </a:solidFill>
              </a:defRPr>
            </a:pPr>
            <a:r>
              <a:rPr sz="2270">
                <a:solidFill>
                  <a:srgbClr val="FFFFFF"/>
                </a:solidFill>
              </a:rPr>
              <a:t>检查当前文件状态git status</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跟踪新文件git add</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暂存已修改的文件git add(这是个多功能命令)</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忽略某些文件.gitingore</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查看已暂存和未暂存的更新git diff,git diff —staged</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提交更新git commit -m “更新说明”</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跳过使用暂存区域git commit -a</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移除文件git rm</a:t>
            </a:r>
            <a:endParaRPr sz="2270">
              <a:solidFill>
                <a:srgbClr val="FFFFFF"/>
              </a:solidFill>
            </a:endParaRPr>
          </a:p>
          <a:p>
            <a:pPr marL="273050" lvl="0" indent="-273050" defTabSz="473075">
              <a:spcBef>
                <a:spcPts val="3000"/>
              </a:spcBef>
              <a:defRPr sz="1800">
                <a:solidFill>
                  <a:srgbClr val="000000"/>
                </a:solidFill>
              </a:defRPr>
            </a:pPr>
            <a:r>
              <a:rPr sz="2270">
                <a:solidFill>
                  <a:srgbClr val="FFFFFF"/>
                </a:solidFill>
              </a:rPr>
              <a:t>移动文件git mv</a:t>
            </a:r>
            <a:endParaRPr sz="2270">
              <a:solidFill>
                <a:srgbClr val="FFFFFF"/>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Git基础-查看提交历史</a:t>
            </a:r>
            <a:endParaRPr sz="6200">
              <a:solidFill>
                <a:srgbClr val="FFFFFF"/>
              </a:solidFill>
            </a:endParaRPr>
          </a:p>
        </p:txBody>
      </p:sp>
      <p:sp>
        <p:nvSpPr>
          <p:cNvPr id="54" name="Shape 54"/>
          <p:cNvSpPr/>
          <p:nvPr>
            <p:ph type="body" idx="1"/>
          </p:nvPr>
        </p:nvSpPr>
        <p:spPr>
          <a:prstGeom prst="rect">
            <a:avLst/>
          </a:prstGeom>
        </p:spPr>
        <p:txBody>
          <a:bodyPr anchor="t"/>
          <a:lstStyle>
            <a:lvl1pPr marL="337185" indent="-337185">
              <a:spcBef>
                <a:spcPts val="3800"/>
              </a:spcBef>
              <a:defRPr sz="2800"/>
            </a:lvl1pPr>
          </a:lstStyle>
          <a:p>
            <a:pPr lvl="0">
              <a:defRPr sz="1800">
                <a:solidFill>
                  <a:srgbClr val="000000"/>
                </a:solidFill>
              </a:defRPr>
            </a:pPr>
            <a:r>
              <a:rPr sz="2800">
                <a:solidFill>
                  <a:srgbClr val="FFFFFF"/>
                </a:solidFill>
              </a:rPr>
              <a:t>查看提交历史git log</a:t>
            </a:r>
            <a:endParaRPr sz="2800">
              <a:solidFill>
                <a:srgbClr val="FFFFFF"/>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Git基础-撤销操作</a:t>
            </a:r>
            <a:endParaRPr sz="6200">
              <a:solidFill>
                <a:srgbClr val="FFFFFF"/>
              </a:solidFill>
            </a:endParaRPr>
          </a:p>
        </p:txBody>
      </p:sp>
      <p:sp>
        <p:nvSpPr>
          <p:cNvPr id="57" name="Shape 57"/>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修改最后一次提交git commit —amend</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取消已经暂存的文件git reset HEAD &lt;file&gt;…</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取消对文件的修改git checkout — &lt;file&gt;…</a:t>
            </a:r>
            <a:endParaRPr sz="2800">
              <a:solidFill>
                <a:srgbClr val="FFFFFF"/>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Git基础-远程仓库的使用</a:t>
            </a:r>
            <a:endParaRPr sz="6200">
              <a:solidFill>
                <a:srgbClr val="FFFFFF"/>
              </a:solidFill>
            </a:endParaRPr>
          </a:p>
        </p:txBody>
      </p:sp>
      <p:sp>
        <p:nvSpPr>
          <p:cNvPr id="60" name="Shape 60"/>
          <p:cNvSpPr/>
          <p:nvPr>
            <p:ph type="body" idx="1"/>
          </p:nvPr>
        </p:nvSpPr>
        <p:spPr>
          <a:prstGeom prst="rect">
            <a:avLst/>
          </a:prstGeom>
        </p:spPr>
        <p:txBody>
          <a:bodyPr anchor="t"/>
          <a:lstStyle/>
          <a:p>
            <a:pPr marL="337185" lvl="0" indent="-337185">
              <a:spcBef>
                <a:spcPts val="3800"/>
              </a:spcBef>
              <a:defRPr sz="1800">
                <a:solidFill>
                  <a:srgbClr val="000000"/>
                </a:solidFill>
              </a:defRPr>
            </a:pPr>
            <a:r>
              <a:rPr sz="2800">
                <a:solidFill>
                  <a:srgbClr val="FFFFFF"/>
                </a:solidFill>
              </a:rPr>
              <a:t>查看当前的远程库git remote</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添加远程仓库git remote add</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从远程仓库抓取数据git fetch [remote-name]</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推送数据到远程仓库git push [remote-name]</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查看远程仓库信息git remote show [remote-name]</a:t>
            </a:r>
            <a:endParaRPr sz="2800">
              <a:solidFill>
                <a:srgbClr val="FFFFFF"/>
              </a:solidFill>
            </a:endParaRPr>
          </a:p>
          <a:p>
            <a:pPr marL="337185" lvl="0" indent="-337185">
              <a:spcBef>
                <a:spcPts val="3800"/>
              </a:spcBef>
              <a:defRPr sz="1800">
                <a:solidFill>
                  <a:srgbClr val="000000"/>
                </a:solidFill>
              </a:defRPr>
            </a:pPr>
            <a:r>
              <a:rPr sz="2800">
                <a:solidFill>
                  <a:srgbClr val="FFFFFF"/>
                </a:solidFill>
              </a:rPr>
              <a:t>远程仓库的删除和重命名</a:t>
            </a:r>
            <a:endParaRPr sz="2800">
              <a:solidFill>
                <a:srgbClr val="FFFFFF"/>
              </a:solidFill>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7622</Words>
  <Application>WPS 演示</Application>
  <PresentationFormat/>
  <Paragraphs>242</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Helvetica Light</vt:lpstr>
      <vt:lpstr>Helvetica Neue</vt:lpstr>
      <vt:lpstr>微软雅黑</vt:lpstr>
      <vt:lpstr>Arial Unicode MS</vt:lpstr>
      <vt:lpstr>Courier</vt:lpstr>
      <vt:lpstr>Courier New</vt:lpstr>
      <vt:lpstr>Helvetica Light</vt:lpstr>
      <vt:lpstr>Gradient</vt:lpstr>
      <vt:lpstr>Git使用简介</vt:lpstr>
      <vt:lpstr>Git入门</vt:lpstr>
      <vt:lpstr>Git入门</vt:lpstr>
      <vt:lpstr>Git入门</vt:lpstr>
      <vt:lpstr>Git起步</vt:lpstr>
      <vt:lpstr>Git基础-记录每次更新到仓库</vt:lpstr>
      <vt:lpstr>Git基础-查看提交历史</vt:lpstr>
      <vt:lpstr>Git基础-撤销操作</vt:lpstr>
      <vt:lpstr>Git基础-远程仓库的使用</vt:lpstr>
      <vt:lpstr>Git分支-何谓分支</vt:lpstr>
      <vt:lpstr>Git分支-何谓分支</vt:lpstr>
      <vt:lpstr>Git分支-分支的新建与合并</vt:lpstr>
      <vt:lpstr>Git分支-分支的新建与合并</vt:lpstr>
      <vt:lpstr>Git分支-分支的新建与合并</vt:lpstr>
      <vt:lpstr>Git分支-分支的新建与合并</vt:lpstr>
      <vt:lpstr>Git分支-一个例子</vt:lpstr>
      <vt:lpstr>Git分支-一个例子</vt:lpstr>
      <vt:lpstr>Git分支-一个例子</vt:lpstr>
      <vt:lpstr>Git分支-一个例子</vt:lpstr>
      <vt:lpstr>Git分支-一个例子</vt:lpstr>
      <vt:lpstr>Git分支-一个例子</vt:lpstr>
      <vt:lpstr>Git分支-一个例子</vt:lpstr>
      <vt:lpstr>Git分支-一个例子</vt:lpstr>
      <vt:lpstr>Git分支-一个例子</vt:lpstr>
      <vt:lpstr>Git分支-利用分支进行开发的工作流程</vt:lpstr>
      <vt:lpstr>Git分支-利用分支进行开发的工作流程</vt:lpstr>
      <vt:lpstr>Git分支-利用分支进行开发的工作流程</vt:lpstr>
      <vt:lpstr>Git分支-远程分支</vt:lpstr>
      <vt:lpstr>Git分支-远程分支</vt:lpstr>
      <vt:lpstr>Git分支-远程分支</vt:lpstr>
      <vt:lpstr>Git分支-远程分支</vt:lpstr>
      <vt:lpstr>Git分支-远程分支</vt:lpstr>
      <vt:lpstr>Git分支-远程分支</vt:lpstr>
      <vt:lpstr>Git分支-远程分支</vt:lpstr>
      <vt:lpstr>Git分支-分支的衍合</vt:lpstr>
      <vt:lpstr>Git分支-分支的衍合</vt:lpstr>
      <vt:lpstr>Git分支-分支的衍合</vt:lpstr>
      <vt:lpstr>Git分支-分支的衍合</vt:lpstr>
      <vt:lpstr>Git分支-分支的衍合</vt:lpstr>
      <vt:lpstr>Git分支-分支的衍合</vt:lpstr>
      <vt:lpstr>Git分支-参考资料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Git使用简介</dc:title>
  <dc:creator/>
  <cp:lastModifiedBy>王新</cp:lastModifiedBy>
  <cp:revision>1</cp:revision>
  <dcterms:created xsi:type="dcterms:W3CDTF">2021-09-29T07:04:16Z</dcterms:created>
  <dcterms:modified xsi:type="dcterms:W3CDTF">2021-09-29T07:04:16Z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F948A524C2DD438D96B2FF7ECF4D2EAA</vt:lpwstr>
  </property>
  <property fmtid="{D5CDD505-2E9C-101B-9397-08002B2CF9AE}" pid="3" name="KSOProductBuildVer">
    <vt:lpwstr>2052-11.1.0.10938</vt:lpwstr>
  </property>
</Properties>
</file>