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61" r:id="rId5"/>
    <p:sldId id="262" r:id="rId6"/>
    <p:sldId id="263" r:id="rId7"/>
    <p:sldId id="264" r:id="rId8"/>
    <p:sldId id="265" r:id="rId9"/>
    <p:sldId id="266" r:id="rId10"/>
    <p:sldId id="267" r:id="rId11"/>
    <p:sldId id="268" r:id="rId12"/>
    <p:sldId id="269" r:id="rId13"/>
    <p:sldId id="270" r:id="rId14"/>
    <p:sldId id="259" r:id="rId15"/>
  </p:sldIdLst>
  <p:sldSz cx="9144000" cy="6858000" type="screen4x3"/>
  <p:notesSz cx="6858000" cy="9144000"/>
  <p:custDataLst>
    <p:tags r:id="rId19"/>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78" y="2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2.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D00AB47-E650-4C32-96A6-8272DC5A6C9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FE62B7-B77A-4576-940D-420D3C85CD30}"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B645EB2-E5CF-45DE-A170-4EF1B19E4317}"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5E33ED5-E08F-4073-8B02-55EC75835195}"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30BF054-EF12-446B-97EF-48E157B4CBD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A15FF4A-8345-4739-B94B-26D835FA0E99}"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9EE7113-3736-4E48-8742-0074C8D3E12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85EB119-078B-4AC1-8BAC-4E2C1306C2C4}"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0BA9B2D6-D0D8-444F-890C-F5C235163B7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A1FE60F-CD51-43BF-A193-CA4277920D90}"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CFB6E594-F6FD-4AF9-B6B2-A10DDE8C273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753CE6F-4382-4E7A-B78A-32A61CFE6996}"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16D2EB9F-0545-4115-A3F7-4B76F71713B5}"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F273C36-C903-44EE-A969-A792CDF0E0EF}"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EFB301D-7EC6-4A66-99E2-9B7771991CBE}"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09DEC4C-C2CA-439C-9B34-FA2D2986A22E}"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6127E57-37C7-47B1-92E5-A3FCC790FC11}"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7DBF7F0-2E08-49E3-9915-64100B93CF5C}"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F854A208-7E46-4897-92F5-A58A662CF4E6}"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C79763D-06A8-463E-9E1A-796C0FAFAA26}"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28CA7304-2E7D-4BEB-875D-86D95001AAE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8930CE6-D62A-4639-B6A1-CA2D26F653DE}"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alphaModFix amt="47000"/>
          </a:blip>
          <a:srcRect/>
          <a:stretch>
            <a:fillRect/>
          </a:stretch>
        </a:blipFill>
        <a:effectLst/>
      </p:bgPr>
    </p:bg>
    <p:spTree>
      <p:nvGrpSpPr>
        <p:cNvPr id="1" name=""/>
        <p:cNvGrpSpPr/>
        <p:nvPr/>
      </p:nvGrpSpPr>
      <p:grpSpPr>
        <a:xfrm>
          <a:off x="0" y="0"/>
          <a:ext cx="0" cy="0"/>
          <a:chOff x="0" y="0"/>
          <a:chExt cx="0" cy="0"/>
        </a:xfrm>
      </p:grpSpPr>
      <p:pic>
        <p:nvPicPr>
          <p:cNvPr id="1026" name="图片 7" descr="曲别针-红-内页.jpg"/>
          <p:cNvPicPr>
            <a:picLocks noChangeAspect="1"/>
          </p:cNvPicPr>
          <p:nvPr userDrawn="1"/>
        </p:nvPicPr>
        <p:blipFill>
          <a:blip r:embed="rId13"/>
          <a:srcRect/>
          <a:stretch>
            <a:fillRect/>
          </a:stretch>
        </p:blipFill>
        <p:spPr bwMode="auto">
          <a:xfrm>
            <a:off x="0" y="0"/>
            <a:ext cx="9144000" cy="6858000"/>
          </a:xfrm>
          <a:prstGeom prst="rect">
            <a:avLst/>
          </a:prstGeom>
          <a:noFill/>
          <a:ln w="9525">
            <a:noFill/>
            <a:miter lim="800000"/>
            <a:headEnd/>
            <a:tailEnd/>
          </a:ln>
        </p:spPr>
      </p:pic>
      <p:sp>
        <p:nvSpPr>
          <p:cNvPr id="1027" name="标题占位符 1"/>
          <p:cNvSpPr>
            <a:spLocks noGrp="1"/>
          </p:cNvSpPr>
          <p:nvPr>
            <p:ph type="title"/>
          </p:nvPr>
        </p:nvSpPr>
        <p:spPr bwMode="auto">
          <a:xfrm>
            <a:off x="71438" y="60325"/>
            <a:ext cx="8229600" cy="58261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文本占位符 2"/>
          <p:cNvSpPr>
            <a:spLocks noGrp="1"/>
          </p:cNvSpPr>
          <p:nvPr>
            <p:ph type="body" idx="1"/>
          </p:nvPr>
        </p:nvSpPr>
        <p:spPr bwMode="auto">
          <a:xfrm>
            <a:off x="457200" y="928688"/>
            <a:ext cx="8229600" cy="4525962"/>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56D45A52-6F4C-40F0-AA06-89A8E8A22D38}"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DCF8434C-11F2-46BE-B8FA-3807B671B1C2}"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kern="1200">
          <a:solidFill>
            <a:schemeClr val="tx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2pPr>
      <a:lvl3pPr algn="l" rtl="0" fontAlgn="base">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3pPr>
      <a:lvl4pPr algn="l" rtl="0" fontAlgn="base">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4pPr>
      <a:lvl5pPr algn="l" rtl="0" fontAlgn="base">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4.e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extBox 6"/>
          <p:cNvSpPr txBox="1">
            <a:spLocks noChangeArrowheads="1"/>
          </p:cNvSpPr>
          <p:nvPr/>
        </p:nvSpPr>
        <p:spPr bwMode="auto">
          <a:xfrm>
            <a:off x="2717165" y="2348548"/>
            <a:ext cx="3535680" cy="1106805"/>
          </a:xfrm>
          <a:prstGeom prst="rect">
            <a:avLst/>
          </a:prstGeom>
          <a:noFill/>
          <a:ln w="9525">
            <a:noFill/>
            <a:miter lim="800000"/>
          </a:ln>
        </p:spPr>
        <p:txBody>
          <a:bodyPr wrap="none">
            <a:spAutoFit/>
          </a:bodyPr>
          <a:lstStyle/>
          <a:p>
            <a:pPr algn="ctr"/>
            <a:r>
              <a:rPr lang="zh-CN" altLang="en-US" sz="660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配置管理</a:t>
            </a:r>
            <a:endParaRPr lang="zh-CN" altLang="en-US" sz="660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290" name="Rectangle 2"/>
          <p:cNvSpPr>
            <a:spLocks noGrp="1"/>
          </p:cNvSpPr>
          <p:nvPr/>
        </p:nvSpPr>
        <p:spPr>
          <a:xfrm>
            <a:off x="457200" y="274638"/>
            <a:ext cx="8229600" cy="1143000"/>
          </a:xfrm>
          <a:prstGeom prst="rect">
            <a:avLst/>
          </a:prstGeom>
          <a:noFill/>
          <a:ln w="9525">
            <a:noFill/>
          </a:ln>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dirty="0"/>
              <a:t>配置状态报告 </a:t>
            </a:r>
            <a:endParaRPr lang="zh-CN" altLang="en-US" dirty="0"/>
          </a:p>
        </p:txBody>
      </p:sp>
      <p:sp>
        <p:nvSpPr>
          <p:cNvPr id="12291" name="Rectangle 3"/>
          <p:cNvSpPr>
            <a:spLocks noGrp="1"/>
          </p:cNvSpPr>
          <p:nvPr/>
        </p:nvSpPr>
        <p:spPr>
          <a:xfrm>
            <a:off x="457200" y="1600200"/>
            <a:ext cx="8229600" cy="4525963"/>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r>
              <a:rPr lang="en-US" altLang="zh-CN" dirty="0"/>
              <a:t>《</a:t>
            </a:r>
            <a:r>
              <a:rPr lang="zh-CN" altLang="en-US" dirty="0"/>
              <a:t>基线建立控制报告</a:t>
            </a:r>
            <a:r>
              <a:rPr lang="en-US" altLang="zh-CN" dirty="0"/>
              <a:t>》</a:t>
            </a:r>
            <a:endParaRPr lang="en-US" altLang="zh-CN" dirty="0"/>
          </a:p>
          <a:p>
            <a:pPr eaLnBrk="1" hangingPunct="1"/>
            <a:r>
              <a:rPr lang="en-US" altLang="zh-CN" dirty="0"/>
              <a:t>《</a:t>
            </a:r>
            <a:r>
              <a:rPr lang="zh-CN" altLang="en-US" dirty="0"/>
              <a:t>配置项变更通知</a:t>
            </a:r>
            <a:r>
              <a:rPr lang="en-US" altLang="zh-CN" dirty="0"/>
              <a:t>》</a:t>
            </a:r>
            <a:endParaRPr lang="en-US" altLang="zh-CN" dirty="0"/>
          </a:p>
          <a:p>
            <a:pPr eaLnBrk="1" hangingPunct="1"/>
            <a:r>
              <a:rPr lang="en-US" altLang="zh-CN" dirty="0"/>
              <a:t>《</a:t>
            </a:r>
            <a:r>
              <a:rPr lang="zh-CN" altLang="en-US" dirty="0"/>
              <a:t>配置状态报告</a:t>
            </a:r>
            <a:r>
              <a:rPr lang="en-US" altLang="zh-CN" dirty="0"/>
              <a:t>》 </a:t>
            </a: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314" name="Rectangle 2"/>
          <p:cNvSpPr>
            <a:spLocks noGrp="1"/>
          </p:cNvSpPr>
          <p:nvPr/>
        </p:nvSpPr>
        <p:spPr>
          <a:xfrm>
            <a:off x="457200" y="274638"/>
            <a:ext cx="8229600" cy="1143000"/>
          </a:xfrm>
          <a:prstGeom prst="rect">
            <a:avLst/>
          </a:prstGeom>
          <a:noFill/>
          <a:ln w="9525">
            <a:noFill/>
          </a:ln>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dirty="0"/>
              <a:t>CM</a:t>
            </a:r>
            <a:r>
              <a:rPr lang="zh-CN" altLang="en-US" dirty="0"/>
              <a:t>工作产品</a:t>
            </a:r>
            <a:endParaRPr lang="zh-CN" altLang="en-US" dirty="0"/>
          </a:p>
        </p:txBody>
      </p:sp>
      <p:sp>
        <p:nvSpPr>
          <p:cNvPr id="13315" name="Rectangle 3"/>
          <p:cNvSpPr>
            <a:spLocks noGrp="1"/>
          </p:cNvSpPr>
          <p:nvPr/>
        </p:nvSpPr>
        <p:spPr>
          <a:xfrm>
            <a:off x="457200" y="1600200"/>
            <a:ext cx="8229600" cy="4525963"/>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r>
              <a:rPr lang="en-US" altLang="zh-CN" dirty="0"/>
              <a:t>《</a:t>
            </a:r>
            <a:r>
              <a:rPr lang="zh-CN" altLang="en-US" dirty="0"/>
              <a:t>配置管理计划</a:t>
            </a:r>
            <a:r>
              <a:rPr lang="en-US" altLang="zh-CN" dirty="0"/>
              <a:t>》</a:t>
            </a:r>
            <a:endParaRPr lang="en-US" altLang="zh-CN" dirty="0"/>
          </a:p>
          <a:p>
            <a:pPr eaLnBrk="1" hangingPunct="1"/>
            <a:r>
              <a:rPr lang="en-US" altLang="zh-CN" dirty="0"/>
              <a:t>《</a:t>
            </a:r>
            <a:r>
              <a:rPr lang="zh-CN" altLang="en-US" dirty="0"/>
              <a:t>配置库管理报告</a:t>
            </a:r>
            <a:r>
              <a:rPr lang="en-US" altLang="zh-CN" dirty="0"/>
              <a:t>》</a:t>
            </a:r>
            <a:endParaRPr lang="en-US" altLang="zh-CN" dirty="0"/>
          </a:p>
          <a:p>
            <a:pPr eaLnBrk="1" hangingPunct="1"/>
            <a:r>
              <a:rPr lang="en-US" altLang="zh-CN" dirty="0"/>
              <a:t>《</a:t>
            </a:r>
            <a:r>
              <a:rPr lang="zh-CN" altLang="en-US" dirty="0"/>
              <a:t>配置审查实施报告</a:t>
            </a:r>
            <a:r>
              <a:rPr lang="en-US" altLang="zh-CN" dirty="0"/>
              <a:t>》</a:t>
            </a:r>
            <a:endParaRPr lang="en-US" altLang="zh-CN" dirty="0"/>
          </a:p>
          <a:p>
            <a:pPr eaLnBrk="1" hangingPunct="1"/>
            <a:r>
              <a:rPr lang="en-US" altLang="zh-CN" dirty="0"/>
              <a:t>《</a:t>
            </a:r>
            <a:r>
              <a:rPr lang="zh-CN" altLang="en-US" dirty="0"/>
              <a:t>配置项变更控制报告</a:t>
            </a:r>
            <a:r>
              <a:rPr lang="en-US" altLang="zh-CN" dirty="0"/>
              <a:t>》</a:t>
            </a:r>
            <a:endParaRPr lang="en-US" altLang="zh-CN" dirty="0"/>
          </a:p>
          <a:p>
            <a:pPr eaLnBrk="1" hangingPunct="1"/>
            <a:r>
              <a:rPr lang="en-US" altLang="zh-CN" dirty="0"/>
              <a:t>《</a:t>
            </a:r>
            <a:r>
              <a:rPr lang="zh-CN" altLang="en-US" dirty="0"/>
              <a:t>基线建立控制报告</a:t>
            </a:r>
            <a:r>
              <a:rPr lang="en-US" altLang="zh-CN" dirty="0"/>
              <a:t>》</a:t>
            </a:r>
            <a:endParaRPr lang="en-US" altLang="zh-CN" dirty="0"/>
          </a:p>
          <a:p>
            <a:pPr eaLnBrk="1" hangingPunct="1"/>
            <a:r>
              <a:rPr lang="en-US" altLang="zh-CN" dirty="0"/>
              <a:t>《</a:t>
            </a:r>
            <a:r>
              <a:rPr lang="zh-CN" altLang="en-US" dirty="0"/>
              <a:t>配置状态报告</a:t>
            </a:r>
            <a:r>
              <a:rPr lang="en-US" altLang="zh-CN" dirty="0"/>
              <a:t>》</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139365" name="Group 101"/>
          <p:cNvGraphicFramePr>
            <a:graphicFrameLocks noGrp="1"/>
          </p:cNvGraphicFramePr>
          <p:nvPr>
            <p:custDataLst>
              <p:tags r:id="rId1"/>
            </p:custDataLst>
          </p:nvPr>
        </p:nvGraphicFramePr>
        <p:xfrm>
          <a:off x="683578" y="1484313"/>
          <a:ext cx="7416800" cy="10332720"/>
        </p:xfrm>
        <a:graphic>
          <a:graphicData uri="http://schemas.openxmlformats.org/drawingml/2006/table">
            <a:tbl>
              <a:tblPr/>
              <a:tblGrid>
                <a:gridCol w="863600"/>
                <a:gridCol w="2232025"/>
                <a:gridCol w="2881312"/>
                <a:gridCol w="1439863"/>
              </a:tblGrid>
              <a:tr h="360363">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验证人</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验证方式</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验证内容</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验证时机</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73163">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QA</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面谈、讨论</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266700" algn="l"/>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电子邮件沟通</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266700" algn="l"/>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工作产品审查</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266700" algn="l"/>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参加评审会</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266700" algn="l"/>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项目管理会议</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确保所有人员遵守配置管理过程规范</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266700" algn="l"/>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确定过程输出的各项工作产品符合公司规范要求</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收到每项工作产品</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25550">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CCB</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电子邮件沟通</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266700" algn="l"/>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评审会议</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266700" algn="l"/>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书面签字</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审查配置库管理报告</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266700" algn="l"/>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确定变更请求符合公司策略和对外承诺的需要，审查配置项变更控制报告并签字确认</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66700" algn="l"/>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在参加评审会议时</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1403350" y="2767965"/>
            <a:ext cx="2214880" cy="1322070"/>
          </a:xfrm>
          <a:prstGeom prst="rect">
            <a:avLst/>
          </a:prstGeom>
          <a:noFill/>
        </p:spPr>
        <p:txBody>
          <a:bodyPr wrap="none" rtlCol="0">
            <a:spAutoFit/>
            <a:scene3d>
              <a:camera prst="orthographicFront"/>
              <a:lightRig rig="threePt" dir="t"/>
            </a:scene3d>
          </a:bodyPr>
          <a:p>
            <a:r>
              <a:rPr lang="zh-CN" altLang="en-US" sz="8000">
                <a:ln w="9525" cmpd="sng">
                  <a:solidFill>
                    <a:schemeClr val="accent1"/>
                  </a:solidFill>
                  <a:prstDash val="solid"/>
                </a:ln>
                <a:solidFill>
                  <a:srgbClr val="70AD47">
                    <a:tint val="1000"/>
                  </a:srgbClr>
                </a:solidFill>
                <a:effectLst>
                  <a:glow rad="38100">
                    <a:schemeClr val="accent1">
                      <a:alpha val="40000"/>
                    </a:schemeClr>
                  </a:glow>
                </a:effectLst>
              </a:rPr>
              <a:t>谢谢</a:t>
            </a:r>
            <a:endParaRPr lang="zh-CN" altLang="en-US" sz="8000">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1547813" y="11113"/>
            <a:ext cx="7315200" cy="609600"/>
          </a:xfrm>
        </p:spPr>
        <p:txBody>
          <a:bodyPr vert="horz" wrap="square" lIns="91440" tIns="45720" rIns="91440" bIns="45720" anchor="ctr" anchorCtr="0"/>
          <a:p>
            <a:pPr eaLnBrk="1" hangingPunct="1"/>
            <a:r>
              <a:rPr lang="zh-CN" altLang="en-US" dirty="0"/>
              <a:t>培训提纲</a:t>
            </a:r>
            <a:endParaRPr lang="zh-CN" altLang="en-US" dirty="0"/>
          </a:p>
        </p:txBody>
      </p:sp>
      <p:sp>
        <p:nvSpPr>
          <p:cNvPr id="6147" name="Rectangle 3"/>
          <p:cNvSpPr>
            <a:spLocks noGrp="1"/>
          </p:cNvSpPr>
          <p:nvPr>
            <p:ph idx="1"/>
          </p:nvPr>
        </p:nvSpPr>
        <p:spPr>
          <a:xfrm>
            <a:off x="1619250" y="908050"/>
            <a:ext cx="7239000" cy="5473700"/>
          </a:xfrm>
        </p:spPr>
        <p:txBody>
          <a:bodyPr vert="horz" wrap="square" lIns="91440" tIns="45720" rIns="91440" bIns="45720" anchor="t" anchorCtr="0"/>
          <a:p>
            <a:pPr algn="l" eaLnBrk="1" hangingPunct="1"/>
            <a:r>
              <a:rPr lang="zh-CN" altLang="en-US" dirty="0">
                <a:solidFill>
                  <a:schemeClr val="tx1"/>
                </a:solidFill>
              </a:rPr>
              <a:t>总体介绍</a:t>
            </a:r>
            <a:endParaRPr lang="zh-CN" altLang="en-US" dirty="0">
              <a:solidFill>
                <a:schemeClr val="tx1"/>
              </a:solidFill>
            </a:endParaRPr>
          </a:p>
          <a:p>
            <a:pPr algn="l" eaLnBrk="1" hangingPunct="1"/>
            <a:r>
              <a:rPr lang="zh-CN" altLang="en-US" dirty="0">
                <a:solidFill>
                  <a:schemeClr val="tx1"/>
                </a:solidFill>
              </a:rPr>
              <a:t>过程活动</a:t>
            </a:r>
            <a:endParaRPr lang="zh-CN" altLang="en-US" dirty="0">
              <a:solidFill>
                <a:schemeClr val="tx1"/>
              </a:solidFill>
            </a:endParaRPr>
          </a:p>
          <a:p>
            <a:pPr algn="l" eaLnBrk="1" hangingPunct="1"/>
            <a:r>
              <a:rPr lang="en-US" altLang="zh-CN" dirty="0">
                <a:solidFill>
                  <a:schemeClr val="tx1"/>
                </a:solidFill>
              </a:rPr>
              <a:t>CM</a:t>
            </a:r>
            <a:r>
              <a:rPr lang="zh-CN" altLang="en-US" dirty="0">
                <a:solidFill>
                  <a:schemeClr val="tx1"/>
                </a:solidFill>
              </a:rPr>
              <a:t>工作产品</a:t>
            </a:r>
            <a:endParaRPr lang="zh-CN" altLang="en-US" dirty="0">
              <a:solidFill>
                <a:schemeClr val="tx1"/>
              </a:solidFill>
            </a:endParaRPr>
          </a:p>
          <a:p>
            <a:pPr algn="l" eaLnBrk="1" hangingPunct="1"/>
            <a:r>
              <a:rPr lang="zh-CN" altLang="en-US" dirty="0">
                <a:solidFill>
                  <a:schemeClr val="tx1"/>
                </a:solidFill>
              </a:rPr>
              <a:t>对</a:t>
            </a:r>
            <a:r>
              <a:rPr lang="en-US" altLang="zh-CN" dirty="0">
                <a:solidFill>
                  <a:schemeClr val="tx1"/>
                </a:solidFill>
              </a:rPr>
              <a:t>CM</a:t>
            </a:r>
            <a:r>
              <a:rPr lang="zh-CN" altLang="en-US" dirty="0">
                <a:solidFill>
                  <a:schemeClr val="tx1"/>
                </a:solidFill>
              </a:rPr>
              <a:t>的验证</a:t>
            </a:r>
            <a:endParaRPr lang="zh-CN" altLang="en-US" dirty="0">
              <a:solidFill>
                <a:schemeClr val="tx1"/>
              </a:solidFill>
            </a:endParaRPr>
          </a:p>
          <a:p>
            <a:pPr algn="l" eaLnBrk="1" hangingPunct="1"/>
            <a:endParaRPr lang="zh-CN" alt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27" name="Rectangle 2"/>
          <p:cNvSpPr>
            <a:spLocks noGrp="1"/>
          </p:cNvSpPr>
          <p:nvPr/>
        </p:nvSpPr>
        <p:spPr>
          <a:xfrm>
            <a:off x="457200" y="274638"/>
            <a:ext cx="8229600" cy="1143000"/>
          </a:xfrm>
          <a:prstGeom prst="rect">
            <a:avLst/>
          </a:prstGeom>
          <a:noFill/>
          <a:ln w="9525">
            <a:noFill/>
          </a:ln>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dirty="0"/>
              <a:t>总体介绍</a:t>
            </a:r>
            <a:endParaRPr lang="zh-CN" altLang="en-US" dirty="0"/>
          </a:p>
        </p:txBody>
      </p:sp>
      <p:sp>
        <p:nvSpPr>
          <p:cNvPr id="1028" name="Rectangle 3"/>
          <p:cNvSpPr>
            <a:spLocks noGrp="1"/>
          </p:cNvSpPr>
          <p:nvPr/>
        </p:nvSpPr>
        <p:spPr>
          <a:xfrm>
            <a:off x="340360" y="1311910"/>
            <a:ext cx="8346440" cy="481457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r>
              <a:rPr lang="zh-CN" altLang="en-US" dirty="0"/>
              <a:t>配置管理（</a:t>
            </a:r>
            <a:r>
              <a:rPr lang="en-US" altLang="zh-CN" dirty="0"/>
              <a:t>CM</a:t>
            </a:r>
            <a:r>
              <a:rPr lang="zh-CN" altLang="en-US" dirty="0"/>
              <a:t>）是对项目生命周期过程中各种阶段产品和最终产品演化和变更的管理，它是质量管理的重要组成部分。</a:t>
            </a:r>
            <a:endParaRPr lang="zh-CN" altLang="en-US" dirty="0"/>
          </a:p>
        </p:txBody>
      </p:sp>
      <p:sp>
        <p:nvSpPr>
          <p:cNvPr id="1029" name="Rectangle 5"/>
          <p:cNvSpPr/>
          <p:nvPr/>
        </p:nvSpPr>
        <p:spPr>
          <a:xfrm>
            <a:off x="0" y="1738313"/>
            <a:ext cx="9144000" cy="0"/>
          </a:xfrm>
          <a:prstGeom prst="rect">
            <a:avLst/>
          </a:prstGeom>
          <a:noFill/>
          <a:ln w="9525">
            <a:noFill/>
          </a:ln>
        </p:spPr>
        <p:txBody>
          <a:bodyPr wrap="none" anchor="ctr" anchorCtr="0">
            <a:spAutoFit/>
          </a:bodyPr>
          <a:p>
            <a:endParaRPr lang="zh-CN" altLang="en-US" dirty="0">
              <a:latin typeface="Arial" panose="020B0604020202020204" pitchFamily="34" charset="0"/>
            </a:endParaRPr>
          </a:p>
        </p:txBody>
      </p:sp>
      <p:graphicFrame>
        <p:nvGraphicFramePr>
          <p:cNvPr id="1026" name="Object 4"/>
          <p:cNvGraphicFramePr/>
          <p:nvPr/>
        </p:nvGraphicFramePr>
        <p:xfrm>
          <a:off x="6228080" y="2204720"/>
          <a:ext cx="1593850" cy="4321175"/>
        </p:xfrm>
        <a:graphic>
          <a:graphicData uri="http://schemas.openxmlformats.org/presentationml/2006/ole">
            <mc:AlternateContent xmlns:mc="http://schemas.openxmlformats.org/markup-compatibility/2006">
              <mc:Choice xmlns:v="urn:schemas-microsoft-com:vml" Requires="v">
                <p:oleObj spid="_x0000_s3077" name="" r:id="rId1" imgW="1490345" imgH="4018915" progId="Visio.Drawing.6">
                  <p:embed/>
                </p:oleObj>
              </mc:Choice>
              <mc:Fallback>
                <p:oleObj name="" r:id="rId1" imgW="1490345" imgH="4018915" progId="Visio.Drawing.6">
                  <p:embed/>
                  <p:pic>
                    <p:nvPicPr>
                      <p:cNvPr id="0" name="图片 3076"/>
                      <p:cNvPicPr/>
                      <p:nvPr/>
                    </p:nvPicPr>
                    <p:blipFill>
                      <a:blip r:embed="rId2"/>
                      <a:stretch>
                        <a:fillRect/>
                      </a:stretch>
                    </p:blipFill>
                    <p:spPr>
                      <a:xfrm>
                        <a:off x="6228080" y="2204720"/>
                        <a:ext cx="1593850" cy="4321175"/>
                      </a:xfrm>
                      <a:prstGeom prst="rect">
                        <a:avLst/>
                      </a:prstGeom>
                      <a:noFill/>
                      <a:ln w="38100">
                        <a:noFill/>
                        <a:miter/>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170" name="Rectangle 2"/>
          <p:cNvSpPr>
            <a:spLocks noGrp="1"/>
          </p:cNvSpPr>
          <p:nvPr/>
        </p:nvSpPr>
        <p:spPr>
          <a:xfrm>
            <a:off x="457200" y="274638"/>
            <a:ext cx="8229600" cy="1143000"/>
          </a:xfrm>
          <a:prstGeom prst="rect">
            <a:avLst/>
          </a:prstGeom>
          <a:noFill/>
          <a:ln w="9525">
            <a:noFill/>
          </a:ln>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dirty="0"/>
              <a:t>过程活动</a:t>
            </a:r>
            <a:endParaRPr lang="zh-CN" altLang="en-US" dirty="0"/>
          </a:p>
        </p:txBody>
      </p:sp>
      <p:sp>
        <p:nvSpPr>
          <p:cNvPr id="7171" name="Rectangle 3"/>
          <p:cNvSpPr>
            <a:spLocks noGrp="1"/>
          </p:cNvSpPr>
          <p:nvPr/>
        </p:nvSpPr>
        <p:spPr>
          <a:xfrm>
            <a:off x="457200" y="1600200"/>
            <a:ext cx="8229600" cy="4525963"/>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r>
              <a:rPr lang="zh-CN" altLang="en-US" dirty="0"/>
              <a:t>制定配置管理计划</a:t>
            </a:r>
            <a:endParaRPr lang="zh-CN" altLang="en-US" dirty="0"/>
          </a:p>
          <a:p>
            <a:pPr eaLnBrk="1" hangingPunct="1"/>
            <a:r>
              <a:rPr lang="zh-CN" altLang="en-US" dirty="0"/>
              <a:t>配置库管理 </a:t>
            </a:r>
            <a:endParaRPr lang="zh-CN" altLang="en-US" dirty="0"/>
          </a:p>
          <a:p>
            <a:pPr eaLnBrk="1" hangingPunct="1"/>
            <a:r>
              <a:rPr lang="zh-CN" altLang="en-US" dirty="0"/>
              <a:t>变更控制 </a:t>
            </a:r>
            <a:endParaRPr lang="zh-CN" altLang="en-US" dirty="0"/>
          </a:p>
          <a:p>
            <a:pPr eaLnBrk="1" hangingPunct="1"/>
            <a:r>
              <a:rPr lang="zh-CN" altLang="en-US" dirty="0"/>
              <a:t>配置审查 </a:t>
            </a:r>
            <a:endParaRPr lang="zh-CN" altLang="en-US" dirty="0"/>
          </a:p>
          <a:p>
            <a:pPr eaLnBrk="1" hangingPunct="1"/>
            <a:r>
              <a:rPr lang="zh-CN" altLang="en-US" dirty="0"/>
              <a:t>产品发行 </a:t>
            </a:r>
            <a:endParaRPr lang="zh-CN" altLang="en-US" dirty="0"/>
          </a:p>
          <a:p>
            <a:pPr eaLnBrk="1" hangingPunct="1"/>
            <a:r>
              <a:rPr lang="zh-CN" altLang="en-US" dirty="0"/>
              <a:t>配置状态报告 </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194" name="Rectangle 2"/>
          <p:cNvSpPr>
            <a:spLocks noGrp="1"/>
          </p:cNvSpPr>
          <p:nvPr/>
        </p:nvSpPr>
        <p:spPr>
          <a:xfrm>
            <a:off x="457200" y="274638"/>
            <a:ext cx="8229600" cy="1143000"/>
          </a:xfrm>
          <a:prstGeom prst="rect">
            <a:avLst/>
          </a:prstGeom>
          <a:noFill/>
          <a:ln w="9525">
            <a:noFill/>
          </a:ln>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533400" indent="-533400" eaLnBrk="1" hangingPunct="1"/>
            <a:r>
              <a:rPr lang="zh-CN" altLang="en-US" dirty="0"/>
              <a:t>配置库管理</a:t>
            </a:r>
            <a:endParaRPr lang="zh-CN" altLang="en-US" dirty="0"/>
          </a:p>
        </p:txBody>
      </p:sp>
      <p:sp>
        <p:nvSpPr>
          <p:cNvPr id="8195" name="Rectangle 3"/>
          <p:cNvSpPr>
            <a:spLocks noGrp="1"/>
          </p:cNvSpPr>
          <p:nvPr/>
        </p:nvSpPr>
        <p:spPr>
          <a:xfrm>
            <a:off x="457200" y="1600200"/>
            <a:ext cx="8229600" cy="4525963"/>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r>
              <a:rPr lang="zh-CN" altLang="en-US" sz="2400" dirty="0"/>
              <a:t>建立配置管理库系统 </a:t>
            </a:r>
            <a:endParaRPr lang="zh-CN" altLang="en-US" sz="2400" dirty="0"/>
          </a:p>
          <a:p>
            <a:pPr lvl="1" eaLnBrk="1" hangingPunct="1"/>
            <a:r>
              <a:rPr lang="zh-CN" altLang="en-US" sz="2000" dirty="0"/>
              <a:t>开发库</a:t>
            </a:r>
            <a:endParaRPr lang="zh-CN" altLang="en-US" sz="2000" dirty="0"/>
          </a:p>
          <a:p>
            <a:pPr lvl="1" eaLnBrk="1" hangingPunct="1"/>
            <a:r>
              <a:rPr lang="zh-CN" altLang="en-US" sz="2000" dirty="0"/>
              <a:t>基线库</a:t>
            </a:r>
            <a:endParaRPr lang="zh-CN" altLang="en-US" sz="2000" dirty="0"/>
          </a:p>
          <a:p>
            <a:pPr lvl="1" eaLnBrk="1" hangingPunct="1"/>
            <a:r>
              <a:rPr lang="zh-CN" altLang="en-US" sz="2000" dirty="0"/>
              <a:t>产品库</a:t>
            </a:r>
            <a:endParaRPr lang="zh-CN" altLang="en-US" sz="2000" dirty="0"/>
          </a:p>
          <a:p>
            <a:pPr eaLnBrk="1" hangingPunct="1"/>
            <a:r>
              <a:rPr lang="zh-CN" altLang="en-US" sz="2400" dirty="0"/>
              <a:t>建立基线 </a:t>
            </a:r>
            <a:endParaRPr lang="zh-CN" altLang="en-US" sz="2400" dirty="0"/>
          </a:p>
          <a:p>
            <a:pPr lvl="1" eaLnBrk="1" hangingPunct="1"/>
            <a:r>
              <a:rPr lang="zh-CN" altLang="en-US" sz="2000" dirty="0"/>
              <a:t>基线建立申请</a:t>
            </a:r>
            <a:endParaRPr lang="zh-CN" altLang="en-US" sz="2000" dirty="0"/>
          </a:p>
          <a:p>
            <a:pPr lvl="1" eaLnBrk="1" hangingPunct="1"/>
            <a:r>
              <a:rPr lang="zh-CN" altLang="en-US" sz="2000" dirty="0"/>
              <a:t>基线建立</a:t>
            </a:r>
            <a:endParaRPr lang="zh-CN" altLang="en-US" sz="2000" dirty="0"/>
          </a:p>
          <a:p>
            <a:pPr lvl="1" eaLnBrk="1" hangingPunct="1"/>
            <a:r>
              <a:rPr lang="zh-CN" altLang="en-US" sz="2000" dirty="0"/>
              <a:t>基线建立报告</a:t>
            </a:r>
            <a:endParaRPr lang="zh-CN" altLang="en-US" sz="2000" dirty="0"/>
          </a:p>
          <a:p>
            <a:pPr eaLnBrk="1" hangingPunct="1"/>
            <a:r>
              <a:rPr lang="zh-CN" altLang="en-US" sz="2400" dirty="0"/>
              <a:t>备份管理 </a:t>
            </a:r>
            <a:endParaRPr lang="zh-CN" altLang="en-US" sz="2400" dirty="0"/>
          </a:p>
          <a:p>
            <a:pPr lvl="1" eaLnBrk="1" hangingPunct="1"/>
            <a:r>
              <a:rPr lang="zh-CN" altLang="en-US" sz="2000" dirty="0"/>
              <a:t>常规备份</a:t>
            </a:r>
            <a:endParaRPr lang="zh-CN" altLang="en-US" sz="2000" dirty="0"/>
          </a:p>
          <a:p>
            <a:pPr lvl="1" eaLnBrk="1" hangingPunct="1"/>
            <a:r>
              <a:rPr lang="zh-CN" altLang="en-US" sz="2000" dirty="0"/>
              <a:t>灾难备份</a:t>
            </a:r>
            <a:endParaRPr lang="zh-CN"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75" name="Rectangle 2"/>
          <p:cNvSpPr>
            <a:spLocks noGrp="1"/>
          </p:cNvSpPr>
          <p:nvPr/>
        </p:nvSpPr>
        <p:spPr>
          <a:xfrm>
            <a:off x="457200" y="450215"/>
            <a:ext cx="7261225" cy="967740"/>
          </a:xfrm>
          <a:prstGeom prst="rect">
            <a:avLst/>
          </a:prstGeom>
          <a:noFill/>
          <a:ln w="9525">
            <a:noFill/>
          </a:ln>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dirty="0"/>
              <a:t>变更控制 </a:t>
            </a:r>
            <a:endParaRPr lang="zh-CN" altLang="en-US" dirty="0"/>
          </a:p>
        </p:txBody>
      </p:sp>
      <p:sp>
        <p:nvSpPr>
          <p:cNvPr id="3076" name="Rectangle 5"/>
          <p:cNvSpPr/>
          <p:nvPr/>
        </p:nvSpPr>
        <p:spPr>
          <a:xfrm>
            <a:off x="0" y="1521460"/>
            <a:ext cx="8068310" cy="368300"/>
          </a:xfrm>
          <a:prstGeom prst="rect">
            <a:avLst/>
          </a:prstGeom>
          <a:noFill/>
          <a:ln w="9525">
            <a:noFill/>
          </a:ln>
        </p:spPr>
        <p:txBody>
          <a:bodyPr wrap="square" anchor="ctr" anchorCtr="0">
            <a:spAutoFit/>
          </a:bodyPr>
          <a:p>
            <a:endParaRPr lang="zh-CN" altLang="en-US" dirty="0">
              <a:latin typeface="Arial" panose="020B0604020202020204" pitchFamily="34" charset="0"/>
            </a:endParaRPr>
          </a:p>
        </p:txBody>
      </p:sp>
      <p:graphicFrame>
        <p:nvGraphicFramePr>
          <p:cNvPr id="3074" name="Object 4"/>
          <p:cNvGraphicFramePr/>
          <p:nvPr/>
        </p:nvGraphicFramePr>
        <p:xfrm>
          <a:off x="2483485" y="1340485"/>
          <a:ext cx="3750945" cy="4936490"/>
        </p:xfrm>
        <a:graphic>
          <a:graphicData uri="http://schemas.openxmlformats.org/presentationml/2006/ole">
            <mc:AlternateContent xmlns:mc="http://schemas.openxmlformats.org/markup-compatibility/2006">
              <mc:Choice xmlns:v="urn:schemas-microsoft-com:vml" Requires="v">
                <p:oleObj spid="_x0000_s3078" name="" r:id="rId1" imgW="2720340" imgH="3725545" progId="Visio.Drawing.6">
                  <p:embed/>
                </p:oleObj>
              </mc:Choice>
              <mc:Fallback>
                <p:oleObj name="" r:id="rId1" imgW="2720340" imgH="3725545" progId="Visio.Drawing.6">
                  <p:embed/>
                  <p:pic>
                    <p:nvPicPr>
                      <p:cNvPr id="0" name="图片 3077"/>
                      <p:cNvPicPr/>
                      <p:nvPr/>
                    </p:nvPicPr>
                    <p:blipFill>
                      <a:blip r:embed="rId2"/>
                      <a:stretch>
                        <a:fillRect/>
                      </a:stretch>
                    </p:blipFill>
                    <p:spPr>
                      <a:xfrm>
                        <a:off x="2483485" y="1340485"/>
                        <a:ext cx="3750945" cy="4936490"/>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218" name="Rectangle 2"/>
          <p:cNvSpPr>
            <a:spLocks noGrp="1"/>
          </p:cNvSpPr>
          <p:nvPr/>
        </p:nvSpPr>
        <p:spPr>
          <a:xfrm>
            <a:off x="457200" y="274638"/>
            <a:ext cx="8229600" cy="1143000"/>
          </a:xfrm>
          <a:prstGeom prst="rect">
            <a:avLst/>
          </a:prstGeom>
          <a:noFill/>
          <a:ln w="9525">
            <a:noFill/>
          </a:ln>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dirty="0"/>
              <a:t>关于基线变更</a:t>
            </a:r>
            <a:endParaRPr lang="zh-CN" altLang="en-US" dirty="0"/>
          </a:p>
        </p:txBody>
      </p:sp>
      <p:sp>
        <p:nvSpPr>
          <p:cNvPr id="9219" name="Rectangle 3"/>
          <p:cNvSpPr/>
          <p:nvPr/>
        </p:nvSpPr>
        <p:spPr>
          <a:xfrm>
            <a:off x="0" y="1743075"/>
            <a:ext cx="9144000" cy="0"/>
          </a:xfrm>
          <a:prstGeom prst="rect">
            <a:avLst/>
          </a:prstGeom>
          <a:noFill/>
          <a:ln w="9525">
            <a:noFill/>
          </a:ln>
        </p:spPr>
        <p:txBody>
          <a:bodyPr wrap="none" anchor="ctr" anchorCtr="0">
            <a:spAutoFit/>
          </a:bodyPr>
          <a:p>
            <a:endParaRPr lang="zh-CN" altLang="en-US" dirty="0">
              <a:latin typeface="Arial" panose="020B0604020202020204" pitchFamily="34" charset="0"/>
            </a:endParaRPr>
          </a:p>
        </p:txBody>
      </p:sp>
      <p:sp>
        <p:nvSpPr>
          <p:cNvPr id="9220" name="Rectangle 5"/>
          <p:cNvSpPr>
            <a:spLocks noGrp="1"/>
          </p:cNvSpPr>
          <p:nvPr/>
        </p:nvSpPr>
        <p:spPr>
          <a:xfrm>
            <a:off x="457200" y="1600200"/>
            <a:ext cx="8229600" cy="4525963"/>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r>
              <a:rPr lang="zh-CN" altLang="en-US" dirty="0"/>
              <a:t>配置项的变更可能会引起对基线的变更。基线的变更按照基线建立流程作为全新的基线来处理。 </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242" name="Rectangle 2"/>
          <p:cNvSpPr>
            <a:spLocks noGrp="1"/>
          </p:cNvSpPr>
          <p:nvPr/>
        </p:nvSpPr>
        <p:spPr>
          <a:xfrm>
            <a:off x="457200" y="274638"/>
            <a:ext cx="8229600" cy="1143000"/>
          </a:xfrm>
          <a:prstGeom prst="rect">
            <a:avLst/>
          </a:prstGeom>
          <a:noFill/>
          <a:ln w="9525">
            <a:noFill/>
          </a:ln>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dirty="0"/>
              <a:t>配置审查 </a:t>
            </a:r>
            <a:endParaRPr lang="zh-CN" altLang="en-US" dirty="0"/>
          </a:p>
        </p:txBody>
      </p:sp>
      <p:sp>
        <p:nvSpPr>
          <p:cNvPr id="10243" name="Rectangle 3"/>
          <p:cNvSpPr>
            <a:spLocks noGrp="1"/>
          </p:cNvSpPr>
          <p:nvPr/>
        </p:nvSpPr>
        <p:spPr>
          <a:xfrm>
            <a:off x="457200" y="1600200"/>
            <a:ext cx="8229600" cy="4525963"/>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None/>
            </a:pPr>
            <a:r>
              <a:rPr lang="zh-CN" altLang="en-US" sz="2800" dirty="0"/>
              <a:t>配置审查内容：</a:t>
            </a:r>
            <a:endParaRPr lang="zh-CN" altLang="en-US" sz="2800" dirty="0"/>
          </a:p>
          <a:p>
            <a:pPr eaLnBrk="1" hangingPunct="1"/>
            <a:r>
              <a:rPr lang="zh-CN" altLang="en-US" sz="2800" dirty="0"/>
              <a:t>评估基线的完整性</a:t>
            </a:r>
            <a:endParaRPr lang="zh-CN" altLang="en-US" sz="2800" dirty="0"/>
          </a:p>
          <a:p>
            <a:pPr eaLnBrk="1" hangingPunct="1"/>
            <a:r>
              <a:rPr lang="zh-CN" altLang="en-US" sz="2800" dirty="0"/>
              <a:t>检查配置记录是否正确反映了配置项的配置情况</a:t>
            </a:r>
            <a:endParaRPr lang="zh-CN" altLang="en-US" sz="2800" dirty="0"/>
          </a:p>
          <a:p>
            <a:pPr eaLnBrk="1" hangingPunct="1"/>
            <a:r>
              <a:rPr lang="zh-CN" altLang="en-US" sz="2800" dirty="0"/>
              <a:t>审查配置管理系统中配置项的结构完整性</a:t>
            </a:r>
            <a:endParaRPr lang="zh-CN" altLang="en-US" sz="2800" dirty="0"/>
          </a:p>
          <a:p>
            <a:pPr eaLnBrk="1" hangingPunct="1"/>
            <a:r>
              <a:rPr lang="zh-CN" altLang="en-US" sz="2800" dirty="0"/>
              <a:t>验证配置管理系统中配置项的完备性和正确性</a:t>
            </a:r>
            <a:endParaRPr lang="zh-CN" altLang="en-US" sz="2800" dirty="0"/>
          </a:p>
          <a:p>
            <a:pPr eaLnBrk="1" hangingPunct="1"/>
            <a:r>
              <a:rPr lang="zh-CN" altLang="en-US" sz="2800" dirty="0"/>
              <a:t>验证是否符合使用的配置管理标准和规程</a:t>
            </a:r>
            <a:endParaRPr lang="zh-CN" altLang="en-US" sz="2800" dirty="0"/>
          </a:p>
          <a:p>
            <a:pPr eaLnBrk="1" hangingPunct="1"/>
            <a:r>
              <a:rPr lang="zh-CN" altLang="en-US" sz="2800" dirty="0"/>
              <a:t>对审查后提出的各项行动进行跟踪，直到结束</a:t>
            </a:r>
            <a:endParaRPr lang="zh-CN"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266" name="Rectangle 2"/>
          <p:cNvSpPr>
            <a:spLocks noGrp="1"/>
          </p:cNvSpPr>
          <p:nvPr/>
        </p:nvSpPr>
        <p:spPr>
          <a:xfrm>
            <a:off x="457200" y="274638"/>
            <a:ext cx="8229600" cy="1143000"/>
          </a:xfrm>
          <a:prstGeom prst="rect">
            <a:avLst/>
          </a:prstGeom>
          <a:noFill/>
          <a:ln w="9525">
            <a:noFill/>
          </a:ln>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dirty="0"/>
              <a:t>产品发行 </a:t>
            </a:r>
            <a:endParaRPr lang="zh-CN" altLang="en-US" dirty="0"/>
          </a:p>
        </p:txBody>
      </p:sp>
      <p:sp>
        <p:nvSpPr>
          <p:cNvPr id="11267" name="Rectangle 3"/>
          <p:cNvSpPr>
            <a:spLocks noGrp="1"/>
          </p:cNvSpPr>
          <p:nvPr/>
        </p:nvSpPr>
        <p:spPr>
          <a:xfrm>
            <a:off x="457200" y="1600200"/>
            <a:ext cx="8229600" cy="4525963"/>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r>
              <a:rPr lang="en-US" altLang="zh-CN" dirty="0"/>
              <a:t>BUILD </a:t>
            </a:r>
            <a:endParaRPr lang="en-US" altLang="zh-CN" dirty="0"/>
          </a:p>
          <a:p>
            <a:pPr eaLnBrk="1" hangingPunct="1"/>
            <a:r>
              <a:rPr lang="en-US" altLang="zh-CN" dirty="0"/>
              <a:t>RELEASE </a:t>
            </a:r>
            <a:endParaRPr lang="en-US" altLang="zh-CN" dirty="0"/>
          </a:p>
          <a:p>
            <a:pPr lvl="1" eaLnBrk="1" hangingPunct="1"/>
            <a:r>
              <a:rPr lang="zh-CN" altLang="en-US" dirty="0"/>
              <a:t>内部发行</a:t>
            </a:r>
            <a:endParaRPr lang="zh-CN" altLang="en-US" dirty="0"/>
          </a:p>
          <a:p>
            <a:pPr lvl="1" eaLnBrk="1" hangingPunct="1"/>
            <a:r>
              <a:rPr lang="zh-CN" altLang="en-US" dirty="0"/>
              <a:t>外部发行</a:t>
            </a:r>
            <a:endParaRPr lang="zh-CN" altLang="en-US" dirty="0"/>
          </a:p>
        </p:txBody>
      </p:sp>
    </p:spTree>
  </p:cSld>
  <p:clrMapOvr>
    <a:masterClrMapping/>
  </p:clrMapOvr>
</p:sld>
</file>

<file path=ppt/tags/tag1.xml><?xml version="1.0" encoding="utf-8"?>
<p:tagLst xmlns:p="http://schemas.openxmlformats.org/presentationml/2006/main">
  <p:tag name="KSO_WM_UNIT_TABLE_BEAUTIFY" val="smartTable{c64876b4-1fbd-45d6-8d9f-eb9322d43fee}"/>
</p:tagLst>
</file>

<file path=ppt/tags/tag2.xml><?xml version="1.0" encoding="utf-8"?>
<p:tagLst xmlns:p="http://schemas.openxmlformats.org/presentationml/2006/main">
  <p:tag name="COMMONDATA" val="eyJoZGlkIjoiOGI1ZDRlODU1NmU1NjYzOTgzMDRiZjdhZDgyNDkxOG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641</Words>
  <Application>WPS 演示</Application>
  <PresentationFormat>全屏显示(4:3)</PresentationFormat>
  <Paragraphs>109</Paragraphs>
  <Slides>13</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13</vt:i4>
      </vt:variant>
    </vt:vector>
  </HeadingPairs>
  <TitlesOfParts>
    <vt:vector size="23" baseType="lpstr">
      <vt:lpstr>Arial</vt:lpstr>
      <vt:lpstr>宋体</vt:lpstr>
      <vt:lpstr>Wingdings</vt:lpstr>
      <vt:lpstr>微软雅黑</vt:lpstr>
      <vt:lpstr>Times New Roman</vt:lpstr>
      <vt:lpstr>Arial Unicode MS</vt:lpstr>
      <vt:lpstr>Calibri</vt:lpstr>
      <vt:lpstr>Office 主题</vt:lpstr>
      <vt:lpstr>Visio.Drawing.6</vt:lpstr>
      <vt:lpstr>Visio.Drawing.6</vt:lpstr>
      <vt:lpstr>PowerPoint 演示文稿</vt:lpstr>
      <vt:lpstr>培训提纲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商嘉一</cp:lastModifiedBy>
  <cp:revision>12</cp:revision>
  <dcterms:created xsi:type="dcterms:W3CDTF">2022-04-02T01:09:00Z</dcterms:created>
  <dcterms:modified xsi:type="dcterms:W3CDTF">2022-04-28T06:06:58Z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AB67FDEB43A54D3294F1619DF4501005</vt:lpwstr>
  </property>
  <property fmtid="{D5CDD505-2E9C-101B-9397-08002B2CF9AE}" pid="3" name="KSOProductBuildVer">
    <vt:lpwstr>2052-11.1.0.11636</vt:lpwstr>
  </property>
</Properties>
</file>