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61" r:id="rId4"/>
    <p:sldId id="262" r:id="rId6"/>
    <p:sldId id="263" r:id="rId7"/>
    <p:sldId id="264" r:id="rId8"/>
    <p:sldId id="265" r:id="rId9"/>
    <p:sldId id="266" r:id="rId10"/>
    <p:sldId id="267" r:id="rId11"/>
    <p:sldId id="268" r:id="rId12"/>
    <p:sldId id="269" r:id="rId13"/>
    <p:sldId id="270" r:id="rId14"/>
    <p:sldId id="259" r:id="rId15"/>
  </p:sldIdLst>
  <p:sldSz cx="9144000" cy="6858000" type="screen4x3"/>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78"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Rot="1" noTextEdit="1"/>
          </p:cNvSpPr>
          <p:nvPr>
            <p:ph type="sldImg"/>
          </p:nvPr>
        </p:nvSpPr>
        <p:spPr>
          <a:xfrm>
            <a:off x="1144588" y="685800"/>
            <a:ext cx="4572000" cy="3429000"/>
          </a:xfrm>
        </p:spPr>
      </p:sp>
      <p:sp>
        <p:nvSpPr>
          <p:cNvPr id="25603" name="Rectangle 3"/>
          <p:cNvSpPr>
            <a:spLocks noGrp="1"/>
          </p:cNvSpPr>
          <p:nvPr>
            <p:ph type="body" idx="1"/>
          </p:nvPr>
        </p:nvSpPr>
        <p:spPr>
          <a:xfrm>
            <a:off x="915988" y="4341813"/>
            <a:ext cx="5026025" cy="4116387"/>
          </a:xfrm>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t" anchorCtr="0"/>
          <a:p>
            <a:pPr lvl="0"/>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t" anchorCtr="0"/>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nchorCtr="0"/>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nchorCtr="0"/>
          <a:p>
            <a:pPr lvl="0"/>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1" dirty="0">
                <a:latin typeface="Times New Roman" panose="02020603050405020304" pitchFamily="18" charset="0"/>
              </a:rPr>
            </a:fld>
            <a:endParaRPr lang="zh-CN" altLang="en-US" sz="1200" b="1"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D00AB47-E650-4C32-96A6-8272DC5A6C9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E62B7-B77A-4576-940D-420D3C85CD3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645EB2-E5CF-45DE-A170-4EF1B19E431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E33ED5-E08F-4073-8B02-55EC7583519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0BF054-EF12-446B-97EF-48E157B4CBD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15FF4A-8345-4739-B94B-26D835FA0E9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1C51638-2130-4030-848C-FE1B2E9B1D50}"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EE7113-3736-4E48-8742-0074C8D3E12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5EB119-078B-4AC1-8BAC-4E2C1306C2C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0BA9B2D6-D0D8-444F-890C-F5C235163B7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1FE60F-CD51-43BF-A193-CA4277920D9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FB6E594-F6FD-4AF9-B6B2-A10DDE8C273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753CE6F-4382-4E7A-B78A-32A61CFE699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6D2EB9F-0545-4115-A3F7-4B76F71713B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F273C36-C903-44EE-A969-A792CDF0E0E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EFB301D-7EC6-4A66-99E2-9B7771991CB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9DEC4C-C2CA-439C-9B34-FA2D2986A22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6127E57-37C7-47B1-92E5-A3FCC790FC1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7DBF7F0-2E08-49E3-9915-64100B93CF5C}"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854A208-7E46-4897-92F5-A58A662CF4E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79763D-06A8-463E-9E1A-796C0FAFAA2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8CA7304-2E7D-4BEB-875D-86D95001AAE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930CE6-D62A-4639-B6A1-CA2D26F653D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7000"/>
          </a:blip>
          <a:srcRect/>
          <a:stretch>
            <a:fillRect/>
          </a:stretch>
        </a:blipFill>
        <a:effectLst/>
      </p:bgPr>
    </p:bg>
    <p:spTree>
      <p:nvGrpSpPr>
        <p:cNvPr id="1" name=""/>
        <p:cNvGrpSpPr/>
        <p:nvPr/>
      </p:nvGrpSpPr>
      <p:grpSpPr>
        <a:xfrm>
          <a:off x="0" y="0"/>
          <a:ext cx="0" cy="0"/>
          <a:chOff x="0" y="0"/>
          <a:chExt cx="0" cy="0"/>
        </a:xfrm>
      </p:grpSpPr>
      <p:pic>
        <p:nvPicPr>
          <p:cNvPr id="1026" name="图片 7" descr="曲别针-红-内页.jpg"/>
          <p:cNvPicPr>
            <a:picLocks noChangeAspect="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p:cNvSpPr>
          <p:nvPr>
            <p:ph type="title"/>
          </p:nvPr>
        </p:nvSpPr>
        <p:spPr bwMode="auto">
          <a:xfrm>
            <a:off x="71438" y="60325"/>
            <a:ext cx="8229600" cy="5826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457200" y="928688"/>
            <a:ext cx="8229600" cy="452596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6D45A52-6F4C-40F0-AA06-89A8E8A22D38}"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CF8434C-11F2-46BE-B8FA-3807B671B1C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Box 6"/>
          <p:cNvSpPr txBox="1">
            <a:spLocks noChangeArrowheads="1"/>
          </p:cNvSpPr>
          <p:nvPr/>
        </p:nvSpPr>
        <p:spPr bwMode="auto">
          <a:xfrm>
            <a:off x="2195830" y="2348548"/>
            <a:ext cx="4653280" cy="768350"/>
          </a:xfrm>
          <a:prstGeom prst="rect">
            <a:avLst/>
          </a:prstGeom>
          <a:noFill/>
          <a:ln w="9525">
            <a:noFill/>
            <a:miter lim="800000"/>
          </a:ln>
        </p:spPr>
        <p:txBody>
          <a:bodyPr wrap="none">
            <a:spAutoFit/>
            <a:scene3d>
              <a:camera prst="orthographicFront"/>
              <a:lightRig rig="threePt" dir="t"/>
            </a:scene3d>
          </a:bodyPr>
          <a:lstStyle/>
          <a:p>
            <a:pPr algn="ctr"/>
            <a:r>
              <a:rPr lang="zh-CN" altLang="en-US" sz="440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风险管理强化培训</a:t>
            </a:r>
            <a:endParaRPr lang="zh-CN" altLang="en-US" sz="440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Rectangle 272"/>
          <p:cNvSpPr>
            <a:spLocks noGrp="1"/>
          </p:cNvSpPr>
          <p:nvPr>
            <p:ph type="title"/>
          </p:nvPr>
        </p:nvSpPr>
        <p:spPr>
          <a:xfrm flipV="1">
            <a:off x="685800" y="188913"/>
            <a:ext cx="7772400" cy="420687"/>
          </a:xfrm>
        </p:spPr>
        <p:txBody>
          <a:bodyPr vert="horz" wrap="square" lIns="91440" tIns="45720" rIns="91440" bIns="45720" anchor="ctr" anchorCtr="0"/>
          <a:p>
            <a:pPr eaLnBrk="1" hangingPunct="1"/>
            <a:endParaRPr lang="zh-CN" altLang="en-US" sz="4000" dirty="0"/>
          </a:p>
        </p:txBody>
      </p:sp>
      <p:sp>
        <p:nvSpPr>
          <p:cNvPr id="13315" name="Rectangle 3"/>
          <p:cNvSpPr>
            <a:spLocks noGrp="1"/>
          </p:cNvSpPr>
          <p:nvPr>
            <p:ph type="body" sz="half" idx="1"/>
          </p:nvPr>
        </p:nvSpPr>
        <p:spPr>
          <a:xfrm>
            <a:off x="457200" y="1600200"/>
            <a:ext cx="4033838" cy="4525963"/>
          </a:xfrm>
        </p:spPr>
        <p:txBody>
          <a:bodyPr vert="horz" wrap="square" lIns="91440" tIns="45720" rIns="91440" bIns="45720" anchor="t" anchorCtr="0"/>
          <a:p>
            <a:pPr eaLnBrk="1" hangingPunct="1">
              <a:buClrTx/>
              <a:buSzTx/>
              <a:buFontTx/>
              <a:buNone/>
            </a:pPr>
            <a:r>
              <a:rPr lang="zh-CN" altLang="en-US" sz="2800" dirty="0"/>
              <a:t>    </a:t>
            </a:r>
            <a:endParaRPr lang="zh-CN" altLang="en-US" sz="2800" dirty="0"/>
          </a:p>
        </p:txBody>
      </p:sp>
      <p:graphicFrame>
        <p:nvGraphicFramePr>
          <p:cNvPr id="40207" name="Group 271"/>
          <p:cNvGraphicFramePr>
            <a:graphicFrameLocks noGrp="1"/>
          </p:cNvGraphicFramePr>
          <p:nvPr>
            <p:ph sz="half" idx="1"/>
          </p:nvPr>
        </p:nvGraphicFramePr>
        <p:xfrm>
          <a:off x="468313" y="1125538"/>
          <a:ext cx="7989888" cy="4970464"/>
        </p:xfrm>
        <a:graphic>
          <a:graphicData uri="http://schemas.openxmlformats.org/drawingml/2006/table">
            <a:tbl>
              <a:tblPr/>
              <a:tblGrid>
                <a:gridCol w="1436687"/>
                <a:gridCol w="1216025"/>
                <a:gridCol w="1506538"/>
                <a:gridCol w="1290637"/>
                <a:gridCol w="1368425"/>
                <a:gridCol w="1171575"/>
              </a:tblGrid>
              <a:tr h="541338">
                <a:tc gridSpan="6">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风险系数等级表</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5461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很高</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比较高</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中等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比较低</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很低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很高</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比较高</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中等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比较低</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很低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57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注：</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gridSpan="3">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灰色部分的风险系数值为</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10~25</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，应当优先处理</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8" name="Rectangle 2"/>
          <p:cNvSpPr>
            <a:spLocks noGrp="1"/>
          </p:cNvSpPr>
          <p:nvPr>
            <p:ph type="title" idx="4294967295"/>
          </p:nvPr>
        </p:nvSpPr>
        <p:spPr>
          <a:xfrm>
            <a:off x="1028700" y="493713"/>
            <a:ext cx="5230813" cy="457200"/>
          </a:xfrm>
        </p:spPr>
        <p:txBody>
          <a:bodyPr vert="horz" wrap="square" lIns="91440" tIns="45720" rIns="91440" bIns="45720" anchor="ctr" anchorCtr="0"/>
          <a:p>
            <a:pPr eaLnBrk="1" hangingPunct="1"/>
            <a:r>
              <a:rPr lang="en-US" altLang="zh-CN" sz="4000" b="1" dirty="0"/>
              <a:t>Q&amp;A</a:t>
            </a:r>
            <a:endParaRPr lang="en-US" altLang="zh-CN" sz="4000" b="1" dirty="0"/>
          </a:p>
        </p:txBody>
      </p:sp>
      <p:graphicFrame>
        <p:nvGraphicFramePr>
          <p:cNvPr id="1026" name="Object 3"/>
          <p:cNvGraphicFramePr/>
          <p:nvPr/>
        </p:nvGraphicFramePr>
        <p:xfrm>
          <a:off x="3721100" y="2774950"/>
          <a:ext cx="1701800" cy="1308100"/>
        </p:xfrm>
        <a:graphic>
          <a:graphicData uri="http://schemas.openxmlformats.org/presentationml/2006/ole">
            <mc:AlternateContent xmlns:mc="http://schemas.openxmlformats.org/markup-compatibility/2006">
              <mc:Choice xmlns:v="urn:schemas-microsoft-com:vml" Requires="v">
                <p:oleObj spid="_x0000_s3076" name="" r:id="rId1" imgW="1016000" imgH="777875" progId="Visio.Drawing.5">
                  <p:embed/>
                </p:oleObj>
              </mc:Choice>
              <mc:Fallback>
                <p:oleObj name="" r:id="rId1" imgW="1016000" imgH="777875" progId="Visio.Drawing.5">
                  <p:embed/>
                  <p:pic>
                    <p:nvPicPr>
                      <p:cNvPr id="0" name="图片 3075"/>
                      <p:cNvPicPr/>
                      <p:nvPr/>
                    </p:nvPicPr>
                    <p:blipFill>
                      <a:blip r:embed="rId2"/>
                      <a:stretch>
                        <a:fillRect/>
                      </a:stretch>
                    </p:blipFill>
                    <p:spPr>
                      <a:xfrm>
                        <a:off x="3721100" y="2774950"/>
                        <a:ext cx="1701800" cy="1308100"/>
                      </a:xfrm>
                      <a:prstGeom prst="rect">
                        <a:avLst/>
                      </a:prstGeom>
                      <a:noFill/>
                      <a:ln w="38100">
                        <a:noFill/>
                        <a:miter/>
                      </a:ln>
                    </p:spPr>
                  </p:pic>
                </p:oleObj>
              </mc:Fallback>
            </mc:AlternateContent>
          </a:graphicData>
        </a:graphic>
      </p:graphicFrame>
      <p:graphicFrame>
        <p:nvGraphicFramePr>
          <p:cNvPr id="1027" name="Object 4"/>
          <p:cNvGraphicFramePr/>
          <p:nvPr/>
        </p:nvGraphicFramePr>
        <p:xfrm>
          <a:off x="6324600" y="4743450"/>
          <a:ext cx="2555875" cy="1589088"/>
        </p:xfrm>
        <a:graphic>
          <a:graphicData uri="http://schemas.openxmlformats.org/presentationml/2006/ole">
            <mc:AlternateContent xmlns:mc="http://schemas.openxmlformats.org/markup-compatibility/2006">
              <mc:Choice xmlns:v="urn:schemas-microsoft-com:vml" Requires="v">
                <p:oleObj spid="_x0000_s3078" name="" r:id="rId3" imgW="2709545" imgH="1677035" progId="Visio.Drawing.5">
                  <p:embed/>
                </p:oleObj>
              </mc:Choice>
              <mc:Fallback>
                <p:oleObj name="" r:id="rId3" imgW="2709545" imgH="1677035" progId="Visio.Drawing.5">
                  <p:embed/>
                  <p:pic>
                    <p:nvPicPr>
                      <p:cNvPr id="0" name="图片 3077"/>
                      <p:cNvPicPr/>
                      <p:nvPr/>
                    </p:nvPicPr>
                    <p:blipFill>
                      <a:blip r:embed="rId4"/>
                      <a:stretch>
                        <a:fillRect/>
                      </a:stretch>
                    </p:blipFill>
                    <p:spPr>
                      <a:xfrm>
                        <a:off x="6324600" y="4743450"/>
                        <a:ext cx="2555875" cy="1589088"/>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619250" y="2348865"/>
            <a:ext cx="3630295" cy="1322070"/>
          </a:xfrm>
          <a:prstGeom prst="rect">
            <a:avLst/>
          </a:prstGeom>
          <a:noFill/>
        </p:spPr>
        <p:txBody>
          <a:bodyPr wrap="square" rtlCol="0">
            <a:spAutoFit/>
            <a:scene3d>
              <a:camera prst="orthographicFront"/>
              <a:lightRig rig="threePt" dir="t"/>
            </a:scene3d>
          </a:bodyPr>
          <a:p>
            <a:r>
              <a:rPr lang="zh-CN" altLang="en-US" sz="8000">
                <a:ln w="9525" cmpd="sng">
                  <a:solidFill>
                    <a:schemeClr val="accent1"/>
                  </a:solidFill>
                  <a:prstDash val="solid"/>
                </a:ln>
                <a:solidFill>
                  <a:srgbClr val="70AD47">
                    <a:tint val="1000"/>
                  </a:srgbClr>
                </a:solidFill>
                <a:effectLst>
                  <a:glow rad="38100">
                    <a:schemeClr val="accent1">
                      <a:alpha val="40000"/>
                    </a:schemeClr>
                  </a:glow>
                </a:effectLst>
              </a:rPr>
              <a:t>谢谢</a:t>
            </a:r>
            <a:endParaRPr lang="zh-CN" altLang="en-US" sz="80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3" name="Rectangle 3"/>
          <p:cNvSpPr>
            <a:spLocks noGrp="1"/>
          </p:cNvSpPr>
          <p:nvPr>
            <p:ph type="body" idx="4294967295"/>
          </p:nvPr>
        </p:nvSpPr>
        <p:spPr>
          <a:xfrm>
            <a:off x="468313" y="1196975"/>
            <a:ext cx="8135937" cy="4114800"/>
          </a:xfrm>
        </p:spPr>
        <p:txBody>
          <a:bodyPr vert="horz" wrap="square" lIns="91440" tIns="45720" rIns="91440" bIns="45720" anchor="t" anchorCtr="0"/>
          <a:p>
            <a:pPr marL="609600" indent="-609600" eaLnBrk="1" hangingPunct="1">
              <a:buNone/>
            </a:pPr>
            <a:r>
              <a:rPr lang="zh-CN" altLang="zh-CN" dirty="0"/>
              <a:t>目的：</a:t>
            </a:r>
            <a:endParaRPr lang="zh-CN" altLang="en-US" dirty="0"/>
          </a:p>
          <a:p>
            <a:pPr marL="609600" indent="-609600" eaLnBrk="1" hangingPunct="1">
              <a:buNone/>
            </a:pPr>
            <a:r>
              <a:rPr lang="zh-CN" altLang="en-US" dirty="0"/>
              <a:t>            </a:t>
            </a:r>
            <a:r>
              <a:rPr lang="zh-CN" altLang="en-US" sz="2400" dirty="0"/>
              <a:t>是在项目整个生命周期内，循环执行风险识别、风险分析、风险减缓与消除和风险跟踪，在风险发生之前能够识别风险，并采取风险防范措施，有计划的消除或降低风险，将风险对项目的影响降到最低 </a:t>
            </a:r>
            <a:endParaRPr lang="zh-CN"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标题 1"/>
          <p:cNvSpPr>
            <a:spLocks noGrp="1"/>
          </p:cNvSpPr>
          <p:nvPr>
            <p:ph type="title" idx="4294967295"/>
          </p:nvPr>
        </p:nvSpPr>
        <p:spPr>
          <a:xfrm>
            <a:off x="714375" y="0"/>
            <a:ext cx="7772400" cy="785813"/>
          </a:xfrm>
        </p:spPr>
        <p:txBody>
          <a:bodyPr vert="horz" wrap="square" lIns="91440" tIns="45720" rIns="91440" bIns="45720" anchor="ctr" anchorCtr="0"/>
          <a:p>
            <a:pPr eaLnBrk="1" hangingPunct="1"/>
            <a:endParaRPr lang="zh-CN" altLang="en-US" b="1" dirty="0"/>
          </a:p>
        </p:txBody>
      </p:sp>
      <p:sp>
        <p:nvSpPr>
          <p:cNvPr id="6147" name="内容占位符 2"/>
          <p:cNvSpPr>
            <a:spLocks noGrp="1"/>
          </p:cNvSpPr>
          <p:nvPr>
            <p:ph idx="1"/>
          </p:nvPr>
        </p:nvSpPr>
        <p:spPr>
          <a:xfrm>
            <a:off x="250825" y="1557338"/>
            <a:ext cx="8572500" cy="3929062"/>
          </a:xfrm>
        </p:spPr>
        <p:txBody>
          <a:bodyPr vert="horz" wrap="square" lIns="91440" tIns="45720" rIns="91440" bIns="45720" anchor="t" anchorCtr="0"/>
          <a:p>
            <a:pPr marL="1371600" lvl="2" indent="-457200" eaLnBrk="1" hangingPunct="1">
              <a:buNone/>
            </a:pPr>
            <a:r>
              <a:rPr lang="zh-CN" altLang="en-US" b="1" dirty="0"/>
              <a:t>职责</a:t>
            </a:r>
            <a:endParaRPr lang="zh-CN" altLang="en-US" b="1" dirty="0"/>
          </a:p>
          <a:p>
            <a:pPr marL="1371600" lvl="2" indent="-457200" eaLnBrk="1" hangingPunct="1">
              <a:buNone/>
            </a:pPr>
            <a:r>
              <a:rPr lang="zh-CN" altLang="en-US" b="1" dirty="0"/>
              <a:t>   </a:t>
            </a:r>
            <a:r>
              <a:rPr lang="en-US" altLang="zh-CN" sz="2000" dirty="0"/>
              <a:t>1    </a:t>
            </a:r>
            <a:r>
              <a:rPr lang="zh-CN" altLang="en-US" sz="2000" dirty="0"/>
              <a:t>项目经理确定风险参数，组织进行风险的识别、分析，采取措施减缓和消除风险，对风险的处理措施进行跟踪项目成员协助项目经理处理风险</a:t>
            </a:r>
            <a:endParaRPr lang="zh-CN" altLang="en-US" sz="2000" dirty="0"/>
          </a:p>
          <a:p>
            <a:pPr marL="1371600" lvl="2" indent="-457200" eaLnBrk="1" hangingPunct="1">
              <a:buNone/>
            </a:pPr>
            <a:r>
              <a:rPr lang="zh-CN" altLang="en-US" sz="2000" dirty="0"/>
              <a:t>   </a:t>
            </a:r>
            <a:r>
              <a:rPr lang="en-US" altLang="zh-CN" sz="2000" dirty="0"/>
              <a:t>2    </a:t>
            </a:r>
            <a:r>
              <a:rPr lang="zh-CN" altLang="en-US" sz="2000" dirty="0"/>
              <a:t>项目成员协助项目经理处理风险</a:t>
            </a:r>
            <a:endParaRPr lang="en-US" altLang="zh-CN" sz="2000" dirty="0"/>
          </a:p>
          <a:p>
            <a:pPr marL="1371600" lvl="2" indent="-457200" eaLnBrk="1" hangingPunct="1">
              <a:buNone/>
            </a:pPr>
            <a:r>
              <a:rPr lang="zh-CN" altLang="en-US" dirty="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1" name="Rectangle 3"/>
          <p:cNvSpPr>
            <a:spLocks noGrp="1"/>
          </p:cNvSpPr>
          <p:nvPr>
            <p:ph idx="1"/>
          </p:nvPr>
        </p:nvSpPr>
        <p:spPr>
          <a:xfrm>
            <a:off x="685800" y="981075"/>
            <a:ext cx="7772400" cy="5114925"/>
          </a:xfrm>
        </p:spPr>
        <p:txBody>
          <a:bodyPr vert="horz" wrap="square" lIns="91440" tIns="45720" rIns="91440" bIns="45720" anchor="t" anchorCtr="0"/>
          <a:p>
            <a:pPr eaLnBrk="1" hangingPunct="1">
              <a:buNone/>
            </a:pPr>
            <a:r>
              <a:rPr lang="zh-CN" altLang="en-US" dirty="0"/>
              <a:t>风险种类</a:t>
            </a:r>
            <a:endParaRPr lang="zh-CN" altLang="en-US" dirty="0"/>
          </a:p>
          <a:p>
            <a:pPr eaLnBrk="1" hangingPunct="1"/>
            <a:r>
              <a:rPr lang="en-US" altLang="zh-CN" dirty="0"/>
              <a:t>       </a:t>
            </a:r>
            <a:r>
              <a:rPr lang="zh-CN" altLang="en-US" sz="2400" dirty="0"/>
              <a:t>商务风险</a:t>
            </a:r>
            <a:endParaRPr lang="zh-CN" altLang="en-US" sz="2400" dirty="0"/>
          </a:p>
          <a:p>
            <a:pPr eaLnBrk="1" hangingPunct="1"/>
            <a:r>
              <a:rPr lang="en-US" altLang="zh-CN" sz="2400" dirty="0"/>
              <a:t>         </a:t>
            </a:r>
            <a:r>
              <a:rPr lang="zh-CN" altLang="en-US" sz="2400" dirty="0"/>
              <a:t>技术风险</a:t>
            </a:r>
            <a:endParaRPr lang="zh-CN" altLang="en-US" sz="2400" dirty="0"/>
          </a:p>
          <a:p>
            <a:pPr eaLnBrk="1" hangingPunct="1"/>
            <a:r>
              <a:rPr lang="en-US" altLang="zh-CN" sz="2400" dirty="0"/>
              <a:t>         </a:t>
            </a:r>
            <a:r>
              <a:rPr lang="zh-CN" altLang="en-US" sz="2400" dirty="0"/>
              <a:t>财务风险</a:t>
            </a:r>
            <a:endParaRPr lang="zh-CN" altLang="en-US" sz="2400" dirty="0"/>
          </a:p>
          <a:p>
            <a:pPr eaLnBrk="1" hangingPunct="1"/>
            <a:r>
              <a:rPr lang="en-US" altLang="zh-CN" sz="2400" dirty="0"/>
              <a:t>         </a:t>
            </a:r>
            <a:r>
              <a:rPr lang="zh-CN" altLang="en-US" sz="2400" dirty="0"/>
              <a:t>工程风险</a:t>
            </a:r>
            <a:endParaRPr lang="zh-CN" altLang="en-US" sz="2400" dirty="0"/>
          </a:p>
          <a:p>
            <a:pPr eaLnBrk="1" hangingPunct="1"/>
            <a:r>
              <a:rPr lang="en-US" altLang="zh-CN" sz="2400" dirty="0"/>
              <a:t>         </a:t>
            </a:r>
            <a:r>
              <a:rPr lang="zh-CN" altLang="en-US" sz="2400" dirty="0"/>
              <a:t>管理风险</a:t>
            </a:r>
            <a:endParaRPr lang="zh-CN" altLang="en-US" sz="2400" dirty="0"/>
          </a:p>
          <a:p>
            <a:pPr eaLnBrk="1" hangingPunct="1"/>
            <a:r>
              <a:rPr lang="en-US" altLang="zh-CN" sz="2400" dirty="0"/>
              <a:t>         </a:t>
            </a:r>
            <a:r>
              <a:rPr lang="zh-CN" altLang="en-US" sz="2400" dirty="0"/>
              <a:t>环境风险</a:t>
            </a:r>
            <a:endParaRPr lang="zh-CN" altLang="en-US" sz="2400" dirty="0"/>
          </a:p>
          <a:p>
            <a:pPr eaLnBrk="1" hangingPunct="1">
              <a:buNone/>
            </a:pPr>
            <a:r>
              <a:rPr lang="en-US" altLang="zh-CN" dirty="0"/>
              <a:t>      </a:t>
            </a:r>
            <a:r>
              <a:rPr lang="zh-CN" altLang="en-US" i="1" dirty="0"/>
              <a:t>公司建立风险列表，帮助项目经理风险识别</a:t>
            </a:r>
            <a:endParaRPr lang="en-US" altLang="zh-CN"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4" name="标题 1"/>
          <p:cNvSpPr>
            <a:spLocks noGrp="1"/>
          </p:cNvSpPr>
          <p:nvPr>
            <p:ph type="title" idx="4294967295"/>
          </p:nvPr>
        </p:nvSpPr>
        <p:spPr>
          <a:xfrm>
            <a:off x="714375" y="0"/>
            <a:ext cx="7772400" cy="785813"/>
          </a:xfrm>
        </p:spPr>
        <p:txBody>
          <a:bodyPr vert="horz" wrap="square" lIns="91440" tIns="45720" rIns="91440" bIns="45720" anchor="ctr" anchorCtr="0"/>
          <a:p>
            <a:pPr eaLnBrk="1" hangingPunct="1"/>
            <a:endParaRPr lang="zh-CN" altLang="en-US" b="1" dirty="0"/>
          </a:p>
        </p:txBody>
      </p:sp>
      <p:sp>
        <p:nvSpPr>
          <p:cNvPr id="8195" name="内容占位符 2"/>
          <p:cNvSpPr>
            <a:spLocks noGrp="1"/>
          </p:cNvSpPr>
          <p:nvPr>
            <p:ph idx="1"/>
          </p:nvPr>
        </p:nvSpPr>
        <p:spPr>
          <a:xfrm>
            <a:off x="285750" y="1571625"/>
            <a:ext cx="8572500" cy="3929063"/>
          </a:xfrm>
        </p:spPr>
        <p:txBody>
          <a:bodyPr vert="horz" wrap="square" lIns="91440" tIns="45720" rIns="91440" bIns="45720" anchor="t" anchorCtr="0"/>
          <a:p>
            <a:pPr marL="1371600" lvl="2" indent="-457200" eaLnBrk="1" hangingPunct="1">
              <a:buNone/>
            </a:pPr>
            <a:r>
              <a:rPr lang="zh-CN" altLang="en-US" b="1" dirty="0"/>
              <a:t>流程图：</a:t>
            </a:r>
            <a:endParaRPr lang="zh-CN" altLang="en-US" b="1" dirty="0"/>
          </a:p>
          <a:p>
            <a:pPr marL="1371600" lvl="2" indent="-457200" eaLnBrk="1" hangingPunct="1">
              <a:buNone/>
            </a:pPr>
            <a:endParaRPr lang="zh-CN" altLang="en-US" dirty="0"/>
          </a:p>
        </p:txBody>
      </p:sp>
      <p:sp>
        <p:nvSpPr>
          <p:cNvPr id="8196"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pSp>
        <p:nvGrpSpPr>
          <p:cNvPr id="8197" name="Group 6"/>
          <p:cNvGrpSpPr/>
          <p:nvPr/>
        </p:nvGrpSpPr>
        <p:grpSpPr>
          <a:xfrm>
            <a:off x="395288" y="2205038"/>
            <a:ext cx="7993062" cy="2520950"/>
            <a:chOff x="1881" y="7358"/>
            <a:chExt cx="8016" cy="2284"/>
          </a:xfrm>
        </p:grpSpPr>
        <p:sp>
          <p:nvSpPr>
            <p:cNvPr id="8198" name="Text Box 7"/>
            <p:cNvSpPr txBox="1"/>
            <p:nvPr/>
          </p:nvSpPr>
          <p:spPr>
            <a:xfrm>
              <a:off x="2172" y="9174"/>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p>
              <a:pPr marL="716280" indent="-716280" algn="ctr" eaLnBrk="0" hangingPunct="0">
                <a:spcBef>
                  <a:spcPct val="30000"/>
                </a:spcBef>
                <a:buClr>
                  <a:schemeClr val="accent2"/>
                </a:buClr>
                <a:buSzPct val="80000"/>
                <a:buFont typeface="Wingdings" panose="05000000000000000000" pitchFamily="2" charset="2"/>
              </a:pPr>
              <a:r>
                <a:rPr lang="zh-CN" altLang="en-US" sz="2000" dirty="0">
                  <a:latin typeface="Times New Roman" panose="02020603050405020304" pitchFamily="18" charset="0"/>
                </a:rPr>
                <a:t>风险识别</a:t>
              </a:r>
              <a:endParaRPr lang="zh-CN" altLang="en-US" sz="2000" dirty="0">
                <a:latin typeface="宋体" panose="02010600030101010101" pitchFamily="2" charset="-122"/>
              </a:endParaRPr>
            </a:p>
          </p:txBody>
        </p:sp>
        <p:sp>
          <p:nvSpPr>
            <p:cNvPr id="8199" name="Text Box 8"/>
            <p:cNvSpPr txBox="1"/>
            <p:nvPr/>
          </p:nvSpPr>
          <p:spPr>
            <a:xfrm>
              <a:off x="8112" y="9174"/>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p>
              <a:pPr marL="716280" indent="-716280" algn="ctr" eaLnBrk="0" hangingPunct="0">
                <a:spcBef>
                  <a:spcPct val="30000"/>
                </a:spcBef>
                <a:buClr>
                  <a:schemeClr val="accent2"/>
                </a:buClr>
                <a:buSzPct val="80000"/>
                <a:buFont typeface="Wingdings" panose="05000000000000000000" pitchFamily="2" charset="2"/>
              </a:pPr>
              <a:r>
                <a:rPr lang="zh-CN" altLang="en-US" sz="2000" dirty="0">
                  <a:latin typeface="Times New Roman" panose="02020603050405020304" pitchFamily="18" charset="0"/>
                </a:rPr>
                <a:t>风险跟踪</a:t>
              </a:r>
              <a:endParaRPr lang="zh-CN" altLang="en-US" sz="2000" dirty="0">
                <a:latin typeface="宋体" panose="02010600030101010101" pitchFamily="2" charset="-122"/>
              </a:endParaRPr>
            </a:p>
          </p:txBody>
        </p:sp>
        <p:sp>
          <p:nvSpPr>
            <p:cNvPr id="8200" name="Text Box 9"/>
            <p:cNvSpPr txBox="1"/>
            <p:nvPr/>
          </p:nvSpPr>
          <p:spPr>
            <a:xfrm>
              <a:off x="6132" y="9174"/>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p>
              <a:pPr marL="716280" indent="-716280" algn="just" eaLnBrk="0" hangingPunct="0">
                <a:spcBef>
                  <a:spcPct val="30000"/>
                </a:spcBef>
                <a:buClr>
                  <a:schemeClr val="accent2"/>
                </a:buClr>
                <a:buSzPct val="80000"/>
                <a:buFont typeface="Wingdings" panose="05000000000000000000" pitchFamily="2" charset="2"/>
              </a:pPr>
              <a:r>
                <a:rPr lang="zh-CN" altLang="en-US" dirty="0">
                  <a:latin typeface="Times New Roman" panose="02020603050405020304" pitchFamily="18" charset="0"/>
                </a:rPr>
                <a:t>风险减缓与消除</a:t>
              </a:r>
              <a:endParaRPr lang="zh-CN" altLang="en-US" dirty="0">
                <a:latin typeface="宋体" panose="02010600030101010101" pitchFamily="2" charset="-122"/>
              </a:endParaRPr>
            </a:p>
          </p:txBody>
        </p:sp>
        <p:sp>
          <p:nvSpPr>
            <p:cNvPr id="8201" name="Text Box 10"/>
            <p:cNvSpPr txBox="1"/>
            <p:nvPr/>
          </p:nvSpPr>
          <p:spPr>
            <a:xfrm>
              <a:off x="4152" y="9174"/>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p>
              <a:pPr marL="716280" indent="-716280" algn="ctr" eaLnBrk="0" hangingPunct="0">
                <a:spcBef>
                  <a:spcPct val="30000"/>
                </a:spcBef>
                <a:buClr>
                  <a:schemeClr val="accent2"/>
                </a:buClr>
                <a:buSzPct val="80000"/>
                <a:buFont typeface="Wingdings" panose="05000000000000000000" pitchFamily="2" charset="2"/>
              </a:pPr>
              <a:r>
                <a:rPr lang="zh-CN" altLang="en-US" sz="2000" dirty="0">
                  <a:latin typeface="Times New Roman" panose="02020603050405020304" pitchFamily="18" charset="0"/>
                </a:rPr>
                <a:t>风险分析</a:t>
              </a:r>
              <a:endParaRPr lang="zh-CN" altLang="en-US" sz="2000" dirty="0">
                <a:latin typeface="宋体" panose="02010600030101010101" pitchFamily="2" charset="-122"/>
              </a:endParaRPr>
            </a:p>
          </p:txBody>
        </p:sp>
        <p:sp>
          <p:nvSpPr>
            <p:cNvPr id="8202" name="Line 11"/>
            <p:cNvSpPr/>
            <p:nvPr/>
          </p:nvSpPr>
          <p:spPr>
            <a:xfrm>
              <a:off x="3792" y="9354"/>
              <a:ext cx="360" cy="0"/>
            </a:xfrm>
            <a:prstGeom prst="line">
              <a:avLst/>
            </a:prstGeom>
            <a:ln w="9525" cap="flat" cmpd="sng">
              <a:solidFill>
                <a:srgbClr val="000000"/>
              </a:solidFill>
              <a:prstDash val="solid"/>
              <a:headEnd type="none" w="med" len="med"/>
              <a:tailEnd type="triangle" w="med" len="med"/>
            </a:ln>
          </p:spPr>
        </p:sp>
        <p:sp>
          <p:nvSpPr>
            <p:cNvPr id="8203" name="Line 12"/>
            <p:cNvSpPr/>
            <p:nvPr/>
          </p:nvSpPr>
          <p:spPr>
            <a:xfrm>
              <a:off x="5772" y="9354"/>
              <a:ext cx="360" cy="0"/>
            </a:xfrm>
            <a:prstGeom prst="line">
              <a:avLst/>
            </a:prstGeom>
            <a:ln w="9525" cap="flat" cmpd="sng">
              <a:solidFill>
                <a:srgbClr val="000000"/>
              </a:solidFill>
              <a:prstDash val="solid"/>
              <a:headEnd type="none" w="med" len="med"/>
              <a:tailEnd type="triangle" w="med" len="med"/>
            </a:ln>
          </p:spPr>
        </p:sp>
        <p:sp>
          <p:nvSpPr>
            <p:cNvPr id="8204" name="Line 13"/>
            <p:cNvSpPr/>
            <p:nvPr/>
          </p:nvSpPr>
          <p:spPr>
            <a:xfrm>
              <a:off x="7752" y="9354"/>
              <a:ext cx="360" cy="0"/>
            </a:xfrm>
            <a:prstGeom prst="line">
              <a:avLst/>
            </a:prstGeom>
            <a:ln w="9525" cap="flat" cmpd="sng">
              <a:solidFill>
                <a:srgbClr val="000000"/>
              </a:solidFill>
              <a:prstDash val="solid"/>
              <a:headEnd type="none" w="med" len="med"/>
              <a:tailEnd type="triangle" w="med" len="med"/>
            </a:ln>
          </p:spPr>
        </p:sp>
        <p:sp>
          <p:nvSpPr>
            <p:cNvPr id="8205" name="Arc 14"/>
            <p:cNvSpPr/>
            <p:nvPr/>
          </p:nvSpPr>
          <p:spPr>
            <a:xfrm flipH="1" flipV="1">
              <a:off x="1881" y="8438"/>
              <a:ext cx="8016" cy="923"/>
            </a:xfrm>
            <a:custGeom>
              <a:avLst/>
              <a:gdLst>
                <a:gd name="txL" fmla="*/ 0 w 43200"/>
                <a:gd name="txT" fmla="*/ 0 h 29280"/>
                <a:gd name="txR" fmla="*/ 43200 w 43200"/>
                <a:gd name="txB" fmla="*/ 29280 h 29280"/>
              </a:gdLst>
              <a:ahLst/>
              <a:cxnLst>
                <a:cxn ang="0">
                  <a:pos x="267" y="0"/>
                </a:cxn>
                <a:cxn ang="0">
                  <a:pos x="6" y="0"/>
                </a:cxn>
                <a:cxn ang="0">
                  <a:pos x="138" y="0"/>
                </a:cxn>
              </a:cxnLst>
              <a:rect l="txL" t="txT" r="txR" b="txB"/>
              <a:pathLst>
                <a:path w="43200" h="29280" fill="none">
                  <a:moveTo>
                    <a:pt x="41788" y="0"/>
                  </a:moveTo>
                  <a:cubicBezTo>
                    <a:pt x="42721" y="2453"/>
                    <a:pt x="43200" y="5055"/>
                    <a:pt x="43200" y="7680"/>
                  </a:cubicBezTo>
                  <a:cubicBezTo>
                    <a:pt x="43200" y="19609"/>
                    <a:pt x="33529" y="29280"/>
                    <a:pt x="21600" y="29280"/>
                  </a:cubicBezTo>
                  <a:cubicBezTo>
                    <a:pt x="9670" y="29280"/>
                    <a:pt x="0" y="19609"/>
                    <a:pt x="0" y="7680"/>
                  </a:cubicBezTo>
                  <a:cubicBezTo>
                    <a:pt x="-1" y="5596"/>
                    <a:pt x="301" y="3524"/>
                    <a:pt x="894" y="1526"/>
                  </a:cubicBezTo>
                </a:path>
                <a:path w="43200" h="29280" stroke="0">
                  <a:moveTo>
                    <a:pt x="41788" y="0"/>
                  </a:moveTo>
                  <a:cubicBezTo>
                    <a:pt x="42721" y="2453"/>
                    <a:pt x="43200" y="5055"/>
                    <a:pt x="43200" y="7680"/>
                  </a:cubicBezTo>
                  <a:cubicBezTo>
                    <a:pt x="43200" y="19609"/>
                    <a:pt x="33529" y="29280"/>
                    <a:pt x="21600" y="29280"/>
                  </a:cubicBezTo>
                  <a:cubicBezTo>
                    <a:pt x="9670" y="29280"/>
                    <a:pt x="0" y="19609"/>
                    <a:pt x="0" y="7680"/>
                  </a:cubicBezTo>
                  <a:cubicBezTo>
                    <a:pt x="-1" y="5596"/>
                    <a:pt x="301" y="3524"/>
                    <a:pt x="894" y="1526"/>
                  </a:cubicBezTo>
                  <a:lnTo>
                    <a:pt x="21600" y="768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a:p>
          </p:txBody>
        </p:sp>
        <p:sp>
          <p:nvSpPr>
            <p:cNvPr id="8206" name="Text Box 15"/>
            <p:cNvSpPr txBox="1"/>
            <p:nvPr/>
          </p:nvSpPr>
          <p:spPr>
            <a:xfrm>
              <a:off x="5121" y="7358"/>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p>
              <a:pPr marL="716280" indent="-716280" algn="ctr" eaLnBrk="0" hangingPunct="0">
                <a:spcBef>
                  <a:spcPct val="30000"/>
                </a:spcBef>
                <a:buClr>
                  <a:schemeClr val="accent2"/>
                </a:buClr>
                <a:buSzPct val="80000"/>
                <a:buFont typeface="Wingdings" panose="05000000000000000000" pitchFamily="2" charset="2"/>
              </a:pPr>
              <a:r>
                <a:rPr lang="zh-CN" altLang="en-US" dirty="0">
                  <a:latin typeface="Times New Roman" panose="02020603050405020304" pitchFamily="18" charset="0"/>
                </a:rPr>
                <a:t>风险管理准备</a:t>
              </a:r>
              <a:endParaRPr lang="zh-CN" altLang="en-US" dirty="0">
                <a:latin typeface="宋体" panose="02010600030101010101" pitchFamily="2" charset="-122"/>
              </a:endParaRPr>
            </a:p>
          </p:txBody>
        </p:sp>
        <p:sp>
          <p:nvSpPr>
            <p:cNvPr id="8207" name="Line 16"/>
            <p:cNvSpPr/>
            <p:nvPr/>
          </p:nvSpPr>
          <p:spPr>
            <a:xfrm>
              <a:off x="5934" y="7852"/>
              <a:ext cx="0" cy="54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标题 1"/>
          <p:cNvSpPr>
            <a:spLocks noGrp="1"/>
          </p:cNvSpPr>
          <p:nvPr>
            <p:ph type="title" idx="4294967295"/>
          </p:nvPr>
        </p:nvSpPr>
        <p:spPr>
          <a:xfrm>
            <a:off x="714375" y="0"/>
            <a:ext cx="7772400" cy="785813"/>
          </a:xfrm>
        </p:spPr>
        <p:txBody>
          <a:bodyPr vert="horz" wrap="square" lIns="91440" tIns="45720" rIns="91440" bIns="45720" anchor="ctr" anchorCtr="0"/>
          <a:p>
            <a:pPr eaLnBrk="1" hangingPunct="1"/>
            <a:endParaRPr lang="zh-CN" altLang="en-US" b="1" dirty="0"/>
          </a:p>
        </p:txBody>
      </p:sp>
      <p:sp>
        <p:nvSpPr>
          <p:cNvPr id="9219" name="内容占位符 2"/>
          <p:cNvSpPr>
            <a:spLocks noGrp="1"/>
          </p:cNvSpPr>
          <p:nvPr>
            <p:ph idx="1"/>
          </p:nvPr>
        </p:nvSpPr>
        <p:spPr>
          <a:xfrm>
            <a:off x="285750" y="1052513"/>
            <a:ext cx="8572500" cy="4448175"/>
          </a:xfrm>
        </p:spPr>
        <p:txBody>
          <a:bodyPr vert="horz" wrap="square" lIns="91440" tIns="45720" rIns="91440" bIns="45720" anchor="t" anchorCtr="0"/>
          <a:p>
            <a:pPr marL="716280" indent="-716280" eaLnBrk="1" hangingPunct="1">
              <a:buNone/>
            </a:pPr>
            <a:r>
              <a:rPr lang="zh-CN" altLang="en-US" sz="2800" b="1" dirty="0"/>
              <a:t>活动流程</a:t>
            </a:r>
            <a:r>
              <a:rPr lang="zh-CN" altLang="en-US" dirty="0"/>
              <a:t> </a:t>
            </a:r>
            <a:endParaRPr lang="zh-CN" altLang="en-US" dirty="0"/>
          </a:p>
          <a:p>
            <a:pPr marL="716280" indent="-716280" eaLnBrk="1" hangingPunct="1">
              <a:buNone/>
            </a:pPr>
            <a:endParaRPr lang="zh-CN" altLang="en-US" dirty="0"/>
          </a:p>
          <a:p>
            <a:pPr marL="716280" indent="-716280" eaLnBrk="1" hangingPunct="1">
              <a:buNone/>
            </a:pPr>
            <a:r>
              <a:rPr lang="zh-CN" altLang="en-US" sz="1800" b="1" dirty="0"/>
              <a:t>风险管理准备</a:t>
            </a:r>
            <a:r>
              <a:rPr lang="zh-CN" altLang="en-US" sz="1800" dirty="0"/>
              <a:t>：</a:t>
            </a:r>
            <a:r>
              <a:rPr lang="zh-CN" altLang="en-US" sz="2000" dirty="0"/>
              <a:t>在项目策划阶段，项目经理依据组织过程资产库中的“风险来源一览表”所列各种类型风险结合本项目的实际情况，识别本项目风险，形成</a:t>
            </a:r>
            <a:r>
              <a:rPr lang="en-US" altLang="zh-CN" sz="2000" dirty="0"/>
              <a:t>《</a:t>
            </a:r>
            <a:r>
              <a:rPr lang="zh-CN" altLang="en-US" sz="2000" dirty="0"/>
              <a:t>风险管理与跟踪表</a:t>
            </a:r>
            <a:r>
              <a:rPr lang="en-US" altLang="zh-CN" sz="2000" dirty="0"/>
              <a:t>》</a:t>
            </a:r>
            <a:r>
              <a:rPr lang="zh-CN" altLang="en-US" sz="2000" dirty="0"/>
              <a:t>。</a:t>
            </a:r>
            <a:endParaRPr lang="zh-CN" altLang="en-US" sz="2000" dirty="0"/>
          </a:p>
          <a:p>
            <a:pPr marL="716280" indent="-716280" eaLnBrk="1" hangingPunct="1">
              <a:buNone/>
            </a:pPr>
            <a:r>
              <a:rPr lang="zh-CN" altLang="en-US" sz="1800" b="1" dirty="0"/>
              <a:t>风险识别：</a:t>
            </a:r>
            <a:r>
              <a:rPr lang="zh-CN" altLang="en-US" sz="1800" dirty="0"/>
              <a:t>在项目开发与实施过程中，项目经理根据项目面临的实际情况识别项目潜在的风险，风险识别时也需要根据组织过程资产库中的“风险来源一览表”检查项目当前状况，并调整风险管理与跟踪表的内容。</a:t>
            </a:r>
            <a:endParaRPr lang="zh-CN" altLang="en-US" sz="1800" dirty="0"/>
          </a:p>
          <a:p>
            <a:pPr marL="716280" indent="-716280" eaLnBrk="1" hangingPunct="1">
              <a:buNone/>
            </a:pPr>
            <a:r>
              <a:rPr lang="zh-CN" altLang="en-US" sz="1800" b="1" dirty="0"/>
              <a:t>风险分析：</a:t>
            </a:r>
            <a:r>
              <a:rPr lang="zh-CN" altLang="en-US" sz="1800" dirty="0"/>
              <a:t>项目经理对已识别出来的风险评估每个风险的</a:t>
            </a:r>
            <a:r>
              <a:rPr lang="zh-CN" altLang="en-US" sz="1800" dirty="0">
                <a:solidFill>
                  <a:srgbClr val="FF0000"/>
                </a:solidFill>
              </a:rPr>
              <a:t>严重性、可能性和风险系数</a:t>
            </a:r>
            <a:r>
              <a:rPr lang="zh-CN" altLang="en-US" sz="1800" dirty="0"/>
              <a:t>，并按照风险系数从高到低的顺序排列风险，将风险评估的结果记录到风险管理与跟踪表中，并考虑具体每项风险的应对措施，也记录到</a:t>
            </a:r>
            <a:r>
              <a:rPr lang="en-US" altLang="zh-CN" sz="1800" dirty="0"/>
              <a:t>《</a:t>
            </a:r>
            <a:r>
              <a:rPr lang="zh-CN" altLang="en-US" sz="1800" dirty="0"/>
              <a:t>风险管理与跟踪表</a:t>
            </a:r>
            <a:r>
              <a:rPr lang="en-US" altLang="zh-CN" sz="1800" dirty="0"/>
              <a:t>》</a:t>
            </a:r>
            <a:r>
              <a:rPr lang="zh-CN" altLang="en-US" sz="1800" dirty="0"/>
              <a:t>中。           </a:t>
            </a: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内容占位符 2"/>
          <p:cNvSpPr>
            <a:spLocks noGrp="1"/>
          </p:cNvSpPr>
          <p:nvPr>
            <p:ph idx="1"/>
          </p:nvPr>
        </p:nvSpPr>
        <p:spPr>
          <a:xfrm>
            <a:off x="285750" y="1571625"/>
            <a:ext cx="8572500" cy="3929063"/>
          </a:xfrm>
        </p:spPr>
        <p:txBody>
          <a:bodyPr vert="horz" wrap="square" lIns="91440" tIns="45720" rIns="91440" bIns="45720" anchor="t" anchorCtr="0"/>
          <a:p>
            <a:pPr marL="716280" indent="-716280" eaLnBrk="1" hangingPunct="1">
              <a:buNone/>
            </a:pPr>
            <a:r>
              <a:rPr lang="zh-CN" altLang="en-US" sz="2000" b="1" dirty="0"/>
              <a:t>风险减缓</a:t>
            </a:r>
            <a:r>
              <a:rPr lang="zh-CN" altLang="en-US" sz="2000" dirty="0"/>
              <a:t>：项目经理必须根据风险管理与跟踪表中风险的优先级和紧急程度按照风险管理与跟踪表确定的应对措施指派责任人，规避风险或减缓风险对项目的影响程度。</a:t>
            </a:r>
            <a:endParaRPr lang="zh-CN" altLang="en-US" sz="2000" dirty="0"/>
          </a:p>
          <a:p>
            <a:pPr marL="716280" indent="-716280" eaLnBrk="1" hangingPunct="1">
              <a:buNone/>
            </a:pPr>
            <a:r>
              <a:rPr lang="zh-CN" altLang="en-US" sz="2000" b="1" dirty="0"/>
              <a:t>风险跟踪：</a:t>
            </a:r>
            <a:r>
              <a:rPr lang="zh-CN" altLang="en-US" sz="2000" dirty="0"/>
              <a:t>项目经理必须定期跟踪风险管理与跟踪表所列每项风险的状态，随时监控风险应对措施的执行情况，定期将风险应对措施所执行的事项记录到风险管理与跟踪表中。如果风险的性质发生变化，应当及时更新风险减缓措施。</a:t>
            </a: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标题 1"/>
          <p:cNvSpPr>
            <a:spLocks noGrp="1"/>
          </p:cNvSpPr>
          <p:nvPr>
            <p:ph type="title" idx="4294967295"/>
          </p:nvPr>
        </p:nvSpPr>
        <p:spPr>
          <a:xfrm>
            <a:off x="714375" y="0"/>
            <a:ext cx="7772400" cy="785813"/>
          </a:xfrm>
        </p:spPr>
        <p:txBody>
          <a:bodyPr vert="horz" wrap="square" lIns="91440" tIns="45720" rIns="91440" bIns="45720" anchor="ctr" anchorCtr="0"/>
          <a:p>
            <a:pPr marL="838200" indent="-838200" eaLnBrk="1" hangingPunct="1"/>
            <a:endParaRPr lang="zh-CN" altLang="en-US" b="1" dirty="0"/>
          </a:p>
        </p:txBody>
      </p:sp>
      <p:sp>
        <p:nvSpPr>
          <p:cNvPr id="11267" name="Rectangle 3"/>
          <p:cNvSpPr/>
          <p:nvPr/>
        </p:nvSpPr>
        <p:spPr>
          <a:xfrm>
            <a:off x="755650" y="1557338"/>
            <a:ext cx="7693025" cy="3724275"/>
          </a:xfrm>
          <a:prstGeom prst="rect">
            <a:avLst/>
          </a:prstGeom>
          <a:noFill/>
          <a:ln w="9525">
            <a:noFill/>
          </a:ln>
        </p:spPr>
        <p:txBody>
          <a:bodyPr/>
          <a:p>
            <a:pPr marL="1371600" lvl="2" indent="-457200" algn="just" eaLnBrk="1" hangingPunct="1">
              <a:spcBef>
                <a:spcPct val="20000"/>
              </a:spcBef>
            </a:pPr>
            <a:endParaRPr lang="zh-CN" altLang="en-US" sz="2400" b="1" dirty="0">
              <a:latin typeface="Arial" panose="020B0604020202020204" pitchFamily="34" charset="0"/>
            </a:endParaRPr>
          </a:p>
          <a:p>
            <a:pPr marL="1371600" lvl="2" indent="-457200" algn="just" eaLnBrk="1" hangingPunct="1">
              <a:spcBef>
                <a:spcPct val="20000"/>
              </a:spcBef>
            </a:pPr>
            <a:r>
              <a:rPr lang="en-US" altLang="zh-CN" sz="2400" dirty="0">
                <a:latin typeface="Arial" panose="020B0604020202020204" pitchFamily="34" charset="0"/>
              </a:rPr>
              <a:t>             </a:t>
            </a:r>
            <a:endParaRPr lang="zh-CN" altLang="en-US" sz="2400" dirty="0">
              <a:latin typeface="Arial" panose="020B0604020202020204" pitchFamily="34" charset="0"/>
            </a:endParaRPr>
          </a:p>
        </p:txBody>
      </p:sp>
      <p:graphicFrame>
        <p:nvGraphicFramePr>
          <p:cNvPr id="34945" name="Group 129"/>
          <p:cNvGraphicFramePr>
            <a:graphicFrameLocks noGrp="1"/>
          </p:cNvGraphicFramePr>
          <p:nvPr/>
        </p:nvGraphicFramePr>
        <p:xfrm>
          <a:off x="684213" y="1412875"/>
          <a:ext cx="7127875" cy="4537077"/>
        </p:xfrm>
        <a:graphic>
          <a:graphicData uri="http://schemas.openxmlformats.org/drawingml/2006/table">
            <a:tbl>
              <a:tblPr/>
              <a:tblGrid>
                <a:gridCol w="1562100"/>
                <a:gridCol w="860425"/>
                <a:gridCol w="4705350"/>
              </a:tblGrid>
              <a:tr h="644525">
                <a:tc gridSpan="3">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风险严重性等级表</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649288">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等级</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值</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很高</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风险发生的几率为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 ~ 0.8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比较高</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风险发生的几率为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0.8 ~ 0.6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中等</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风险发生的几率为</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0.6 ~ 0.4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比较低</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风险发生的几率为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0.4 ~ 0.2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很低</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风险发生的几率为</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0.2 ~ 0.0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Rectangle 130"/>
          <p:cNvSpPr>
            <a:spLocks noGrp="1"/>
          </p:cNvSpPr>
          <p:nvPr>
            <p:ph type="title"/>
          </p:nvPr>
        </p:nvSpPr>
        <p:spPr>
          <a:xfrm flipV="1">
            <a:off x="685800" y="188913"/>
            <a:ext cx="7772400" cy="420687"/>
          </a:xfrm>
        </p:spPr>
        <p:txBody>
          <a:bodyPr vert="horz" wrap="square" lIns="91440" tIns="45720" rIns="91440" bIns="45720" anchor="ctr" anchorCtr="0"/>
          <a:p>
            <a:pPr eaLnBrk="1" hangingPunct="1"/>
            <a:endParaRPr lang="zh-CN" altLang="en-US" sz="4000" dirty="0"/>
          </a:p>
        </p:txBody>
      </p:sp>
      <p:graphicFrame>
        <p:nvGraphicFramePr>
          <p:cNvPr id="39045" name="Group 133"/>
          <p:cNvGraphicFramePr>
            <a:graphicFrameLocks noGrp="1"/>
          </p:cNvGraphicFramePr>
          <p:nvPr>
            <p:ph sz="half" idx="1"/>
          </p:nvPr>
        </p:nvGraphicFramePr>
        <p:xfrm>
          <a:off x="684213" y="1412875"/>
          <a:ext cx="7773988" cy="4727578"/>
        </p:xfrm>
        <a:graphic>
          <a:graphicData uri="http://schemas.openxmlformats.org/drawingml/2006/table">
            <a:tbl>
              <a:tblPr/>
              <a:tblGrid>
                <a:gridCol w="1703387"/>
                <a:gridCol w="939800"/>
                <a:gridCol w="5130800"/>
              </a:tblGrid>
              <a:tr h="461963">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风险可能性等级表</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6355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等级</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值</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16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很高</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进度延误大于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30%</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，或者费用超支大于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比较高</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进度延误</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20%~30%</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，或者费用超支</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08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中等</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进度延误低于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，或者费用超支低于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08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比较低</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进度延误低于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，或者费用超支低于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08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很低</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进度延误低于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，或者费用超支低于</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COMMONDATA" val="eyJoZGlkIjoiOGI1ZDRlODU1NmU1NjYzOTgzMDRiZjdhZDgyNDkxO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1340</Words>
  <Application>WPS 演示</Application>
  <PresentationFormat>全屏显示(4:3)</PresentationFormat>
  <Paragraphs>225</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2" baseType="lpstr">
      <vt:lpstr>Arial</vt:lpstr>
      <vt:lpstr>宋体</vt:lpstr>
      <vt:lpstr>Wingdings</vt:lpstr>
      <vt:lpstr>微软雅黑</vt:lpstr>
      <vt:lpstr>Times New Roman</vt:lpstr>
      <vt:lpstr>Arial Unicode MS</vt:lpstr>
      <vt:lpstr>Calibri</vt:lpstr>
      <vt:lpstr>Office 主题</vt:lpstr>
      <vt:lpstr>Visio.Drawing.5</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商嘉一</cp:lastModifiedBy>
  <cp:revision>12</cp:revision>
  <dcterms:created xsi:type="dcterms:W3CDTF">2022-03-31T02:47:00Z</dcterms:created>
  <dcterms:modified xsi:type="dcterms:W3CDTF">2022-04-28T06:05:59Z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AAD9F32355E8448AB53BAD7F80C15F6C</vt:lpwstr>
  </property>
  <property fmtid="{D5CDD505-2E9C-101B-9397-08002B2CF9AE}" pid="3" name="KSOProductBuildVer">
    <vt:lpwstr>2052-11.1.0.11636</vt:lpwstr>
  </property>
</Properties>
</file>