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96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7" r:id="rId43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471E8-63C3-47B2-90F8-C35493F4C7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4362-451B-4F33-BA41-E604FDEAA2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9E8289-5025-4A80-BA45-9DEF22FCBDE9}" type="slidenum">
              <a:rPr lang="en-US" altLang="zh-CN" smtClean="0"/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运算：对各种类型的数据进行加工的过程；</a:t>
            </a:r>
            <a:endParaRPr lang="zh-CN" altLang="en-US"/>
          </a:p>
          <a:p>
            <a:r>
              <a:rPr lang="zh-CN" altLang="en-US"/>
              <a:t>运算符：表示各种不同运算的符号；</a:t>
            </a:r>
            <a:endParaRPr lang="zh-CN" altLang="en-US"/>
          </a:p>
          <a:p>
            <a:r>
              <a:rPr lang="zh-CN" altLang="en-US"/>
              <a:t>操作数：参与运算的数据；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运算符的类型根据操作数的数目来分：一元，二元，三元，分别对应一个，两个，三个操作数。</a:t>
            </a:r>
            <a:endParaRPr lang="zh-CN" altLang="en-US"/>
          </a:p>
          <a:p>
            <a:r>
              <a:rPr lang="zh-CN" altLang="en-US"/>
              <a:t>		  根据功能来分：如上所示。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%</a:t>
            </a:r>
            <a:r>
              <a:rPr lang="zh-CN" altLang="en-US"/>
              <a:t>表示取模（求余），其操作数可以是浮点数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FC0B7D-743F-4327-BC4A-4C30C474C6C3}" type="slidenum">
              <a:rPr lang="en-US" altLang="zh-CN" smtClean="0"/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48E57B-CA07-4442-B218-52B1360BBD86}" type="slidenum">
              <a:rPr lang="en-US" altLang="zh-CN" smtClean="0"/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赋值运算符：</a:t>
            </a:r>
            <a:endParaRPr lang="zh-CN" altLang="en-US"/>
          </a:p>
          <a:p>
            <a:r>
              <a:rPr lang="zh-CN" altLang="en-US"/>
              <a:t>把一个数据赋给一个变量。</a:t>
            </a:r>
            <a:endParaRPr lang="zh-CN" altLang="en-US"/>
          </a:p>
          <a:p>
            <a:r>
              <a:rPr lang="zh-CN" altLang="en-US"/>
              <a:t>在赋值运算符两侧的类型不一致的情况下，如果左侧变量的数据类型的级别高，则右侧的数据被转换为与左侧相同的高级数据类型，然后赋给左侧变量。</a:t>
            </a:r>
            <a:endParaRPr lang="zh-CN" altLang="en-US"/>
          </a:p>
          <a:p>
            <a:r>
              <a:rPr lang="zh-CN" altLang="en-US"/>
              <a:t>否则，需要使用强制类型转换。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02FD90-A07A-431C-9DC0-BCB570A98F48}" type="slidenum">
              <a:rPr lang="en-US" altLang="zh-CN" smtClean="0"/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在赋值符＝前加上其他运算符，构成扩展赋值运算符。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FA06EF-B3F7-49E4-B672-57B0F6D0042A}" type="slidenum">
              <a:rPr lang="en-US" altLang="zh-CN" smtClean="0"/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条件运算符是三元运算符。</a:t>
            </a:r>
            <a:endParaRPr lang="zh-CN" altLang="en-US"/>
          </a:p>
          <a:p>
            <a:r>
              <a:rPr lang="en-US" altLang="zh-CN"/>
              <a:t>statement1</a:t>
            </a:r>
            <a:r>
              <a:rPr lang="zh-CN" altLang="en-US"/>
              <a:t>和</a:t>
            </a:r>
            <a:r>
              <a:rPr lang="en-US" altLang="zh-CN"/>
              <a:t>statement2</a:t>
            </a:r>
            <a:r>
              <a:rPr lang="zh-CN" altLang="en-US"/>
              <a:t>需要返回相同的数据类型。</a:t>
            </a:r>
            <a:endParaRPr lang="zh-CN" altLang="en-US"/>
          </a:p>
          <a:p>
            <a:r>
              <a:rPr lang="zh-CN" altLang="en-US"/>
              <a:t>条件表达式更加简练。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CBB5F3-FA3A-4C34-88C7-3C5A2A373BCD}" type="slidenum">
              <a:rPr lang="en-US" altLang="zh-CN" smtClean="0"/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在对一个表达式进行运算时，要按运算符的优先顺序从高到低，同级的运算符从左到右。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C0C24C-9789-433B-B7DF-50EE84E93762}" type="slidenum">
              <a:rPr lang="en-US" altLang="zh-CN" smtClean="0"/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这些运算符的优先次序记起来不是很容易。</a:t>
            </a:r>
            <a:endParaRPr lang="zh-CN" altLang="en-US"/>
          </a:p>
          <a:p>
            <a:r>
              <a:rPr lang="zh-CN" altLang="en-US"/>
              <a:t>我们也没有必要记住它。</a:t>
            </a:r>
            <a:endParaRPr lang="zh-CN" altLang="en-US"/>
          </a:p>
          <a:p>
            <a:r>
              <a:rPr lang="zh-CN" altLang="en-US"/>
              <a:t>在编程的时候，要习惯用（）来显示的标明运算符的优先次序，括号里的表达式首先被计算。这样使得表达式的结构更加清晰，可读性也更好。</a:t>
            </a:r>
            <a:endParaRPr lang="zh-CN" altLang="en-US"/>
          </a:p>
          <a:p>
            <a:r>
              <a:rPr lang="zh-CN" altLang="en-US"/>
              <a:t>注意</a:t>
            </a:r>
            <a:r>
              <a:rPr lang="en-US" altLang="zh-CN">
                <a:sym typeface="Wingdings" panose="05000000000000000000" pitchFamily="2" charset="2"/>
              </a:rPr>
              <a:t>()</a:t>
            </a:r>
            <a:r>
              <a:rPr lang="zh-CN" altLang="en-US">
                <a:sym typeface="Wingdings" panose="05000000000000000000" pitchFamily="2" charset="2"/>
              </a:rPr>
              <a:t>要成对出现。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F6A675-0970-4586-AC71-FBCD38A08D0D}" type="slidenum">
              <a:rPr lang="en-US" altLang="zh-CN" smtClean="0"/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Java</a:t>
            </a:r>
            <a:r>
              <a:rPr lang="zh-CN" altLang="en-US"/>
              <a:t>程序通过控制语句来执行程序流，完成一定的任务。</a:t>
            </a:r>
            <a:endParaRPr lang="zh-CN" altLang="en-US"/>
          </a:p>
          <a:p>
            <a:r>
              <a:rPr lang="zh-CN" altLang="en-US"/>
              <a:t>程序流由若干语句组成。</a:t>
            </a:r>
            <a:endParaRPr lang="zh-CN" altLang="en-US"/>
          </a:p>
          <a:p>
            <a:r>
              <a:rPr lang="zh-CN" altLang="en-US"/>
              <a:t>语句可以是单一的一条语句，也可以是用</a:t>
            </a:r>
            <a:r>
              <a:rPr lang="en-US" altLang="zh-CN"/>
              <a:t>{}</a:t>
            </a:r>
            <a:r>
              <a:rPr lang="zh-CN" altLang="en-US"/>
              <a:t>括起来的一个复合语句。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E41349-BD1F-4A6A-9C25-1DBAEB562483}" type="slidenum">
              <a:rPr lang="en-US" altLang="zh-CN" smtClean="0"/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比较两个数的大小，并输出其中较大的。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D9B3-6A9F-4110-8D5D-999E003BE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69-FA38-4458-9184-4FD92B070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alphaModFix amt="47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D9B3-6A9F-4110-8D5D-999E003BE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B969-FA38-4458-9184-4FD92B0709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908050" y="2708275"/>
            <a:ext cx="6976318" cy="914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教程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运算符和控制语句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5400"/>
            <a:ext cx="7772400" cy="9906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扩展赋值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运算符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838200" y="1524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扩展赋值运算符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+=		 op1+=op2		op1=op1+op2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-=		 op1-=op2		op1=op1-op2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*=		 op1*=op2		op1=op1*op2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/=		 op1/=op2		op1=op1/op2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%=	      op1%=op2		op1=op1%op2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2225"/>
            <a:ext cx="7772400" cy="990600"/>
          </a:xfrm>
        </p:spPr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运算符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838200" y="1524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条件运算符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expression?statement1:statement2	</a:t>
            </a:r>
            <a:endParaRPr lang="en-US" altLang="zh-CN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endParaRPr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result=(sum==0?1:num/sum);	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等价于：</a:t>
            </a:r>
            <a:endParaRPr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if(sum==0){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	result=1;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}else{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	result=num/sum;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}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  <a:defRPr/>
            </a:pP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3588"/>
          </a:xfrm>
        </p:spPr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运算符的优先次序</a:t>
            </a:r>
            <a:endParaRPr lang="zh-CN" altLang="en-US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[] ()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 -- ! ~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instanceof</a:t>
            </a:r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</a:t>
            </a:r>
            <a:r>
              <a:rPr lang="zh-CN" altLang="en-US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instanceof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en-US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(type)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/ %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-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&gt;&gt; &gt;&gt;&gt; &lt;&lt;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&lt; &gt;= &lt;=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== !=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^	</a:t>
            </a:r>
            <a:endParaRPr lang="en-US" altLang="zh-CN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运算符的优先次序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&amp;&amp;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||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?: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+= -= *= /= %= ^=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&amp;= |= &lt;&lt;= &gt;&gt;= &gt;&gt;&gt;=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小结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、没有必要刻意记住运算符的优先级。在实际使用中，尽量使用括号（）来实现想要的运算次序，以免产生错误，并且刻意增强算法的可读性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关系运算符的结果是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boolean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型，对应的是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true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false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，不是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，且必须小写。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二、控制语句</a:t>
            </a:r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841375"/>
          </a:xfrm>
        </p:spPr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控制语句</a:t>
            </a:r>
            <a:endParaRPr lang="zh-CN" altLang="en-US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1.	</a:t>
            </a:r>
            <a:r>
              <a:rPr lang="zh-CN" altLang="en-US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分支语句：</a:t>
            </a:r>
            <a:r>
              <a:rPr lang="en-US" altLang="zh-CN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if-else, switch</a:t>
            </a:r>
            <a:endParaRPr lang="en-US" altLang="zh-CN" dirty="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2.	</a:t>
            </a:r>
            <a:r>
              <a:rPr lang="zh-CN" altLang="en-US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循环语句：</a:t>
            </a:r>
            <a:r>
              <a:rPr lang="en-US" altLang="zh-CN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while, do-while, for</a:t>
            </a:r>
            <a:endParaRPr lang="en-US" altLang="zh-CN" dirty="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3.	</a:t>
            </a:r>
            <a:r>
              <a:rPr lang="zh-CN" altLang="en-US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与程序转移有关的其它语句：</a:t>
            </a:r>
            <a:r>
              <a:rPr lang="en-US" altLang="zh-CN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break, continue, return</a:t>
            </a:r>
            <a:endParaRPr lang="en-US" altLang="zh-CN" dirty="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if-else 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</a:rPr>
              <a:t>选择语句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90575" y="1223963"/>
            <a:ext cx="746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zh-CN" altLang="zh-CN" sz="3200" b="1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3200" b="1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  <a:cs typeface="Times New Roman" panose="02020603050405020304" pitchFamily="18" charset="0"/>
              </a:rPr>
              <a:t>结构的语法为</a:t>
            </a:r>
            <a:r>
              <a:rPr lang="zh-CN" sz="3200" b="1">
                <a:latin typeface="宋体" panose="02010600030101010101" pitchFamily="2" charset="-122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zh-CN" sz="2800" b="1">
              <a:latin typeface="Arial Narrow" panose="020B060602020203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611188" y="2060575"/>
            <a:ext cx="2305050" cy="2819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 if (</a:t>
            </a:r>
            <a:r>
              <a:rPr lang="zh-CN" sz="2400" b="1">
                <a:ea typeface="楷体_GB2312" pitchFamily="49" charset="-122"/>
              </a:rPr>
              <a:t>条件</a:t>
            </a:r>
            <a:r>
              <a:rPr lang="zh-CN" altLang="zh-CN" sz="2400" b="1">
                <a:ea typeface="楷体_GB2312" pitchFamily="49" charset="-122"/>
              </a:rPr>
              <a:t>) {</a:t>
            </a:r>
            <a:endParaRPr lang="zh-CN" alt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      </a:t>
            </a:r>
            <a:r>
              <a:rPr lang="zh-CN" sz="2400" b="1">
                <a:ea typeface="楷体_GB2312" pitchFamily="49" charset="-122"/>
              </a:rPr>
              <a:t>语句组；</a:t>
            </a:r>
            <a:endParaRPr 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sz="2400" b="1">
                <a:ea typeface="楷体_GB2312" pitchFamily="49" charset="-122"/>
              </a:rPr>
              <a:t> </a:t>
            </a:r>
            <a:r>
              <a:rPr lang="zh-CN" altLang="zh-CN" sz="2400" b="1">
                <a:ea typeface="楷体_GB2312" pitchFamily="49" charset="-122"/>
              </a:rPr>
              <a:t>}else {</a:t>
            </a:r>
            <a:endParaRPr lang="zh-CN" alt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      </a:t>
            </a:r>
            <a:r>
              <a:rPr lang="zh-CN" sz="2400" b="1">
                <a:ea typeface="楷体_GB2312" pitchFamily="49" charset="-122"/>
              </a:rPr>
              <a:t>语句组；</a:t>
            </a:r>
            <a:endParaRPr 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}</a:t>
            </a:r>
            <a:endParaRPr lang="zh-CN" altLang="zh-CN" sz="2400" b="1">
              <a:ea typeface="楷体_GB2312" pitchFamily="49" charset="-122"/>
            </a:endParaRP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2309813" y="2205038"/>
            <a:ext cx="1692275" cy="647700"/>
          </a:xfrm>
          <a:prstGeom prst="wedgeEllipseCallout">
            <a:avLst>
              <a:gd name="adj1" fmla="val -74880"/>
              <a:gd name="adj2" fmla="val -38852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boolean</a:t>
            </a:r>
            <a:endParaRPr lang="zh-CN" altLang="zh-CN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5614988" y="1511300"/>
            <a:ext cx="3313112" cy="4321175"/>
          </a:xfrm>
          <a:prstGeom prst="rect">
            <a:avLst/>
          </a:prstGeom>
          <a:noFill/>
          <a:ln w="25400">
            <a:solidFill>
              <a:srgbClr val="00CC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 if (</a:t>
            </a:r>
            <a:r>
              <a:rPr lang="zh-CN" sz="2400" b="1">
                <a:ea typeface="楷体_GB2312" pitchFamily="49" charset="-122"/>
              </a:rPr>
              <a:t>条件</a:t>
            </a:r>
            <a:r>
              <a:rPr lang="zh-CN" altLang="zh-CN" sz="2400" b="1">
                <a:ea typeface="楷体_GB2312" pitchFamily="49" charset="-122"/>
              </a:rPr>
              <a:t>1){</a:t>
            </a:r>
            <a:endParaRPr lang="zh-CN" alt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      </a:t>
            </a:r>
            <a:r>
              <a:rPr lang="zh-CN" sz="2400" b="1">
                <a:ea typeface="楷体_GB2312" pitchFamily="49" charset="-122"/>
              </a:rPr>
              <a:t>语句</a:t>
            </a:r>
            <a:r>
              <a:rPr lang="zh-CN" altLang="zh-CN" sz="2400" b="1">
                <a:ea typeface="楷体_GB2312" pitchFamily="49" charset="-122"/>
              </a:rPr>
              <a:t>1</a:t>
            </a:r>
            <a:r>
              <a:rPr lang="zh-CN" sz="2400" b="1">
                <a:ea typeface="楷体_GB2312" pitchFamily="49" charset="-122"/>
              </a:rPr>
              <a:t>；</a:t>
            </a:r>
            <a:endParaRPr lang="zh-CN" sz="2400" b="1">
              <a:ea typeface="楷体_GB2312" pitchFamily="49" charset="-122"/>
            </a:endParaRPr>
          </a:p>
          <a:p>
            <a:pPr marL="342900" indent="-342900"/>
            <a:r>
              <a:rPr lang="zh-CN" altLang="zh-CN" sz="2400" b="1">
                <a:ea typeface="楷体_GB2312" pitchFamily="49" charset="-122"/>
              </a:rPr>
              <a:t> }else </a:t>
            </a: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zh-CN" sz="2400" b="1">
                <a:ea typeface="宋体" panose="02010600030101010101" pitchFamily="2" charset="-122"/>
              </a:rPr>
              <a:t>if</a:t>
            </a: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zh-CN" sz="2400" b="1">
                <a:ea typeface="宋体" panose="02010600030101010101" pitchFamily="2" charset="-122"/>
              </a:rPr>
              <a:t> (</a:t>
            </a:r>
            <a:r>
              <a:rPr lang="zh-CN" sz="2400" b="1">
                <a:ea typeface="宋体" panose="02010600030101010101" pitchFamily="2" charset="-122"/>
              </a:rPr>
              <a:t>条件</a:t>
            </a:r>
            <a:r>
              <a:rPr lang="zh-CN" altLang="zh-CN" sz="2400" b="1">
                <a:ea typeface="宋体" panose="02010600030101010101" pitchFamily="2" charset="-122"/>
              </a:rPr>
              <a:t>2){</a:t>
            </a:r>
            <a:endParaRPr lang="zh-CN" altLang="zh-CN" sz="2400" b="1">
              <a:ea typeface="宋体" panose="02010600030101010101" pitchFamily="2" charset="-122"/>
            </a:endParaRPr>
          </a:p>
          <a:p>
            <a:pPr marL="342900" indent="-342900"/>
            <a:r>
              <a:rPr lang="zh-CN" altLang="zh-CN" sz="2400" b="1">
                <a:ea typeface="宋体" panose="02010600030101010101" pitchFamily="2" charset="-122"/>
              </a:rPr>
              <a:t>      </a:t>
            </a:r>
            <a:r>
              <a:rPr lang="zh-CN" sz="2400" b="1">
                <a:ea typeface="宋体" panose="02010600030101010101" pitchFamily="2" charset="-122"/>
              </a:rPr>
              <a:t>语句</a:t>
            </a:r>
            <a:r>
              <a:rPr lang="zh-CN" altLang="zh-CN" sz="2400" b="1">
                <a:ea typeface="宋体" panose="02010600030101010101" pitchFamily="2" charset="-122"/>
              </a:rPr>
              <a:t>2</a:t>
            </a:r>
            <a:r>
              <a:rPr lang="zh-CN" sz="2400" b="1">
                <a:ea typeface="宋体" panose="02010600030101010101" pitchFamily="2" charset="-122"/>
              </a:rPr>
              <a:t>；</a:t>
            </a:r>
            <a:endParaRPr lang="zh-CN" sz="2400" b="1">
              <a:ea typeface="宋体" panose="02010600030101010101" pitchFamily="2" charset="-122"/>
            </a:endParaRPr>
          </a:p>
          <a:p>
            <a:pPr marL="342900" indent="-342900"/>
            <a:r>
              <a:rPr lang="zh-CN" altLang="zh-CN" sz="2400" b="1">
                <a:ea typeface="宋体" panose="02010600030101010101" pitchFamily="2" charset="-122"/>
              </a:rPr>
              <a:t> }</a:t>
            </a:r>
            <a:endParaRPr lang="zh-CN" altLang="zh-CN" sz="2400" b="1">
              <a:ea typeface="宋体" panose="02010600030101010101" pitchFamily="2" charset="-122"/>
            </a:endParaRPr>
          </a:p>
          <a:p>
            <a:pPr marL="342900" indent="-342900"/>
            <a:r>
              <a:rPr lang="zh-CN" altLang="zh-CN" sz="2400" b="1">
                <a:ea typeface="宋体" panose="02010600030101010101" pitchFamily="2" charset="-122"/>
              </a:rPr>
              <a:t>  …</a:t>
            </a:r>
            <a:endParaRPr lang="zh-CN" altLang="zh-CN" sz="2400" b="1">
              <a:ea typeface="宋体" panose="02010600030101010101" pitchFamily="2" charset="-122"/>
            </a:endParaRPr>
          </a:p>
          <a:p>
            <a:pPr marL="342900" indent="-342900"/>
            <a:r>
              <a:rPr lang="zh-CN" altLang="zh-CN" sz="2400" b="1">
                <a:ea typeface="宋体" panose="02010600030101010101" pitchFamily="2" charset="-122"/>
              </a:rPr>
              <a:t> else </a:t>
            </a: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zh-CN" sz="2400" b="1">
                <a:ea typeface="宋体" panose="02010600030101010101" pitchFamily="2" charset="-122"/>
              </a:rPr>
              <a:t>if</a:t>
            </a: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zh-CN" sz="2400" b="1">
                <a:ea typeface="宋体" panose="02010600030101010101" pitchFamily="2" charset="-122"/>
              </a:rPr>
              <a:t> (</a:t>
            </a:r>
            <a:r>
              <a:rPr lang="zh-CN" sz="2400" b="1">
                <a:ea typeface="宋体" panose="02010600030101010101" pitchFamily="2" charset="-122"/>
              </a:rPr>
              <a:t>条件</a:t>
            </a:r>
            <a:r>
              <a:rPr lang="zh-CN" altLang="zh-CN" sz="2400" b="1">
                <a:ea typeface="宋体" panose="02010600030101010101" pitchFamily="2" charset="-122"/>
              </a:rPr>
              <a:t>m){</a:t>
            </a:r>
            <a:endParaRPr lang="zh-CN" altLang="zh-CN" sz="2400" b="1">
              <a:ea typeface="宋体" panose="02010600030101010101" pitchFamily="2" charset="-122"/>
            </a:endParaRPr>
          </a:p>
          <a:p>
            <a:pPr marL="342900" indent="-342900"/>
            <a:r>
              <a:rPr lang="zh-CN" altLang="zh-CN" sz="2400" b="1">
                <a:ea typeface="宋体" panose="02010600030101010101" pitchFamily="2" charset="-122"/>
              </a:rPr>
              <a:t>      </a:t>
            </a:r>
            <a:r>
              <a:rPr lang="zh-CN" sz="2400" b="1">
                <a:ea typeface="宋体" panose="02010600030101010101" pitchFamily="2" charset="-122"/>
              </a:rPr>
              <a:t>语句 </a:t>
            </a:r>
            <a:r>
              <a:rPr lang="zh-CN" altLang="zh-CN" sz="2400" b="1">
                <a:ea typeface="宋体" panose="02010600030101010101" pitchFamily="2" charset="-122"/>
              </a:rPr>
              <a:t>m</a:t>
            </a:r>
            <a:r>
              <a:rPr lang="zh-CN" sz="2400" b="1">
                <a:ea typeface="宋体" panose="02010600030101010101" pitchFamily="2" charset="-122"/>
              </a:rPr>
              <a:t>；</a:t>
            </a:r>
            <a:endParaRPr lang="zh-CN" sz="2400" b="1">
              <a:ea typeface="宋体" panose="02010600030101010101" pitchFamily="2" charset="-122"/>
            </a:endParaRPr>
          </a:p>
          <a:p>
            <a:pPr marL="342900" indent="-342900"/>
            <a:r>
              <a:rPr lang="zh-CN" altLang="zh-CN" sz="2400" b="1">
                <a:ea typeface="宋体" panose="02010600030101010101" pitchFamily="2" charset="-122"/>
              </a:rPr>
              <a:t> }else{</a:t>
            </a:r>
            <a:endParaRPr lang="zh-CN" alt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      </a:t>
            </a:r>
            <a:r>
              <a:rPr lang="zh-CN" sz="2400" b="1">
                <a:ea typeface="楷体_GB2312" pitchFamily="49" charset="-122"/>
              </a:rPr>
              <a:t>语句</a:t>
            </a:r>
            <a:r>
              <a:rPr lang="zh-CN" altLang="zh-CN" sz="2400" b="1">
                <a:ea typeface="楷体_GB2312" pitchFamily="49" charset="-122"/>
              </a:rPr>
              <a:t>n</a:t>
            </a:r>
            <a:r>
              <a:rPr lang="zh-CN" sz="2400" b="1">
                <a:ea typeface="楷体_GB2312" pitchFamily="49" charset="-122"/>
              </a:rPr>
              <a:t>；</a:t>
            </a:r>
            <a:endParaRPr 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}</a:t>
            </a:r>
            <a:endParaRPr lang="zh-CN" altLang="zh-CN" sz="2400" b="1">
              <a:ea typeface="楷体_GB2312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14988" y="2708275"/>
            <a:ext cx="29876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思考：以下语句是否正确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a=5;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int b=5;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if(a==b)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	System.out.println("a=b");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if(true)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	System.out.println("a=b");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if(1)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	System.out.println("a=b");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if(true==1)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	</a:t>
            </a:r>
            <a:r>
              <a:rPr lang="en-US" altLang="zh-CN" b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("a=b");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语言中正确，在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中执行结果如下：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91111"/>
            <a:ext cx="6119813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/>
          <a:lstStyle/>
          <a:p>
            <a:r>
              <a:rPr lang="zh-CN" altLang="en-US" dirty="0"/>
              <a:t>一、运算符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课后习题</a:t>
            </a: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3---1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Xiti3_1{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args[]){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x=10,y=5,z=100,result=0;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if(x&gt;y)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x=z;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else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y=x;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z=y;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result=x+y+z;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System.out.println(result);            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632450" y="5608638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110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7772400" cy="839787"/>
          </a:xfrm>
        </p:spPr>
        <p:txBody>
          <a:bodyPr/>
          <a:lstStyle/>
          <a:p>
            <a:r>
              <a:rPr lang="zh-CN" altLang="en-US" sz="4000">
                <a:latin typeface="Verdana" panose="020B0604030504040204" pitchFamily="34" charset="0"/>
                <a:ea typeface="宋体" panose="02010600030101010101" pitchFamily="2" charset="-122"/>
              </a:rPr>
              <a:t>条件语句</a:t>
            </a:r>
            <a:endParaRPr lang="zh-CN" altLang="en-US" sz="40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9217025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public class </a:t>
            </a:r>
            <a:r>
              <a:rPr lang="en-US" altLang="zh-CN" sz="2000" dirty="0" err="1">
                <a:latin typeface="+mn-lt"/>
              </a:rPr>
              <a:t>FindBigone</a:t>
            </a:r>
            <a:r>
              <a:rPr lang="en-US" altLang="zh-CN" sz="2000" dirty="0">
                <a:latin typeface="+mn-lt"/>
              </a:rPr>
              <a:t>{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public static void main(String </a:t>
            </a:r>
            <a:r>
              <a:rPr lang="en-US" altLang="zh-CN" sz="2000" dirty="0" err="1">
                <a:latin typeface="+mn-lt"/>
              </a:rPr>
              <a:t>args</a:t>
            </a:r>
            <a:r>
              <a:rPr lang="en-US" altLang="zh-CN" sz="2000" dirty="0">
                <a:latin typeface="+mn-lt"/>
              </a:rPr>
              <a:t>[]){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</a:t>
            </a:r>
            <a:r>
              <a:rPr lang="en-US" altLang="zh-CN" sz="2000" dirty="0" err="1">
                <a:latin typeface="+mn-lt"/>
              </a:rPr>
              <a:t>int</a:t>
            </a:r>
            <a:r>
              <a:rPr lang="en-US" altLang="zh-CN" sz="2000" dirty="0">
                <a:latin typeface="+mn-lt"/>
              </a:rPr>
              <a:t> i1=127;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</a:t>
            </a:r>
            <a:r>
              <a:rPr lang="en-US" altLang="zh-CN" sz="2000" dirty="0" err="1">
                <a:latin typeface="+mn-lt"/>
              </a:rPr>
              <a:t>int</a:t>
            </a:r>
            <a:r>
              <a:rPr lang="en-US" altLang="zh-CN" sz="2000" dirty="0">
                <a:latin typeface="+mn-lt"/>
              </a:rPr>
              <a:t> i2=59;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if(i1&gt;=i2){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	</a:t>
            </a:r>
            <a:r>
              <a:rPr lang="en-US" altLang="zh-CN" sz="2000" dirty="0" err="1">
                <a:latin typeface="+mn-lt"/>
              </a:rPr>
              <a:t>System.out.println</a:t>
            </a:r>
            <a:r>
              <a:rPr lang="en-US" altLang="zh-CN" sz="2000" dirty="0">
                <a:latin typeface="+mn-lt"/>
              </a:rPr>
              <a:t>("The Bigger One is:"+i1);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}else{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	</a:t>
            </a:r>
            <a:r>
              <a:rPr lang="en-US" altLang="zh-CN" sz="2000" dirty="0" err="1">
                <a:latin typeface="+mn-lt"/>
              </a:rPr>
              <a:t>System.out.println</a:t>
            </a:r>
            <a:r>
              <a:rPr lang="en-US" altLang="zh-CN" sz="2000" dirty="0">
                <a:latin typeface="+mn-lt"/>
              </a:rPr>
              <a:t>("The Bigger One is:"+i2);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}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}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}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2312988" y="5229225"/>
            <a:ext cx="3876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>
                <a:ea typeface="宋体" panose="02010600030101010101" pitchFamily="2" charset="-122"/>
              </a:rPr>
              <a:t>改成从键盘输入两个整数？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提示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键盘如何输入数据？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import java.util.Scanner;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Scanner reader=new Scanner(System.in)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f1=reader.next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import java.util.Scanner;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FindBigone{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args[]){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Scanner reader=new Scanner(System.in);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i1=reader.nextInt();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i2=reader.nextInt();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if(i1&gt;=i2){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System.out.println("The Bigger One is:"+i1);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}else{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System.out.println("The Bigger One is:"+i2);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r>
              <a:rPr lang="zh-CN" altLang="en-US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从键盘输入数学成绩，判断其等级，按优、良、中、及格、不及格五分制，给出等级。</a:t>
            </a:r>
            <a:endParaRPr lang="en-US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内容占位符 2"/>
          <p:cNvSpPr>
            <a:spLocks noGrp="1"/>
          </p:cNvSpPr>
          <p:nvPr>
            <p:ph idx="1"/>
          </p:nvPr>
        </p:nvSpPr>
        <p:spPr>
          <a:xfrm>
            <a:off x="323528" y="533400"/>
            <a:ext cx="8291512" cy="6324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import 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java.util.Scanner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Grade{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[]){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Scanner reader=new Scanner(System.in);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float grade=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reader.nextFloat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if(grade&gt;=90&amp;&amp;grade&lt;=100){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优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}else if(grade&gt;=80&amp;&amp;grade&lt;90){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良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}else if(grade&gt;=70&amp;&amp;grade&lt;80){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}else if(grade&gt;=60&amp;&amp;grade&lt;70){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及格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}else if(grade&lt;60&amp;&amp;grade&gt;=0){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不及格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}else{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输入的成绩非法！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switch </a:t>
            </a:r>
            <a:r>
              <a:rPr 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选择语句</a:t>
            </a:r>
            <a:endParaRPr 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84213" y="1368425"/>
            <a:ext cx="746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zh-CN" altLang="zh-CN" sz="3200" b="1"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 </a:t>
            </a:r>
            <a:r>
              <a:rPr lang="zh-CN" sz="3200" b="1">
                <a:latin typeface="宋体" panose="02010600030101010101" pitchFamily="2" charset="-122"/>
                <a:ea typeface="楷体_GB2312" pitchFamily="49" charset="-122"/>
                <a:cs typeface="Times New Roman" panose="02020603050405020304" pitchFamily="18" charset="0"/>
              </a:rPr>
              <a:t>结构的语法为：</a:t>
            </a:r>
            <a:endParaRPr lang="zh-CN" sz="2800" b="1">
              <a:latin typeface="Arial Narrow" panose="020B060602020203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55650" y="1873250"/>
            <a:ext cx="7086600" cy="441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Arial Narrow" panose="020B0606020202030204" pitchFamily="34" charset="0"/>
                <a:ea typeface="楷体_GB2312" pitchFamily="49" charset="-122"/>
              </a:rPr>
              <a:t> 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switch(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表达式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){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case '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常量值 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1': 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语句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组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break;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case '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常量值 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2': 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语句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组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break; 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case '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常量值 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N': 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语句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组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break;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default:  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语句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组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4957763" y="1800225"/>
            <a:ext cx="4114800" cy="990600"/>
          </a:xfrm>
          <a:prstGeom prst="wedgeEllipseCallout">
            <a:avLst>
              <a:gd name="adj1" fmla="val -103125"/>
              <a:gd name="adj2" fmla="val -11218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sz="2000" b="1">
                <a:latin typeface="楷体_GB2312" pitchFamily="49" charset="-122"/>
                <a:ea typeface="楷体_GB2312" pitchFamily="49" charset="-122"/>
              </a:rPr>
              <a:t>表达式必须为</a:t>
            </a: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byte</a:t>
            </a:r>
            <a:r>
              <a:rPr lang="zh-CN" sz="20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short</a:t>
            </a:r>
            <a:r>
              <a:rPr lang="zh-CN" sz="20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sz="20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char</a:t>
            </a:r>
            <a:r>
              <a:rPr lang="zh-CN" sz="2000" b="1">
                <a:latin typeface="楷体_GB2312" pitchFamily="49" charset="-122"/>
                <a:ea typeface="楷体_GB2312" pitchFamily="49" charset="-122"/>
              </a:rPr>
              <a:t>类型 </a:t>
            </a:r>
            <a:endParaRPr lang="zh-CN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 flipV="1">
            <a:off x="3132138" y="2520950"/>
            <a:ext cx="1439862" cy="15113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 flipV="1">
            <a:off x="3421063" y="3529013"/>
            <a:ext cx="1219200" cy="533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3708400" y="4032250"/>
            <a:ext cx="990600" cy="3048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61" name="Picture 9" descr="PE03513_[1]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4587875"/>
            <a:ext cx="2079625" cy="2270125"/>
          </a:xfrm>
          <a:prstGeom prst="rect">
            <a:avLst/>
          </a:prstGeom>
          <a:solidFill>
            <a:srgbClr val="CCFFCC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4576763" y="3240088"/>
            <a:ext cx="4495800" cy="1447800"/>
          </a:xfrm>
          <a:prstGeom prst="wedgeEllipseCallout">
            <a:avLst>
              <a:gd name="adj1" fmla="val -44528"/>
              <a:gd name="adj2" fmla="val -10634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sz="2000" b="1">
                <a:latin typeface="楷体_GB2312" pitchFamily="49" charset="-122"/>
                <a:ea typeface="楷体_GB2312" pitchFamily="49" charset="-122"/>
              </a:rPr>
              <a:t>常量值必须是与表达式类型兼容的特定的一个常量</a:t>
            </a:r>
            <a:endParaRPr lang="zh-CN" sz="2000" b="1"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sz="2000" b="1">
                <a:latin typeface="楷体_GB2312" pitchFamily="49" charset="-122"/>
                <a:ea typeface="楷体_GB2312" pitchFamily="49" charset="-122"/>
              </a:rPr>
              <a:t>不允许有重复的</a:t>
            </a: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sz="2000" b="1">
                <a:latin typeface="楷体_GB2312" pitchFamily="49" charset="-122"/>
                <a:ea typeface="楷体_GB2312" pitchFamily="49" charset="-122"/>
              </a:rPr>
              <a:t>值 </a:t>
            </a:r>
            <a:endParaRPr lang="zh-CN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4787900" y="5545138"/>
            <a:ext cx="2520950" cy="1089025"/>
          </a:xfrm>
          <a:prstGeom prst="wedgeEllipseCallout">
            <a:avLst>
              <a:gd name="adj1" fmla="val -130352"/>
              <a:gd name="adj2" fmla="val -58602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lang="zh-CN" sz="2000" b="1">
                <a:latin typeface="楷体_GB2312" pitchFamily="49" charset="-122"/>
                <a:ea typeface="楷体_GB2312" pitchFamily="49" charset="-122"/>
              </a:rPr>
              <a:t>子句为可选</a:t>
            </a:r>
            <a:endParaRPr lang="zh-CN" sz="20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 autoUpdateAnimBg="0"/>
      <p:bldP spid="32774" grpId="0" animBg="1"/>
      <p:bldP spid="32775" grpId="0" animBg="1"/>
      <p:bldP spid="32776" grpId="0" animBg="1"/>
      <p:bldP spid="32778" grpId="0" animBg="1" autoUpdateAnimBg="0"/>
      <p:bldP spid="3277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 a=1;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switch(a){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case '1':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	System.out.println("sfd");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break;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分析下程序中的错误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boolean a=1;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switch(a){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case '1':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	System.out.println("sfd");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break;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43000"/>
            <a:ext cx="8569325" cy="5181600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只是用来查找相应匹配的入口，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一旦匹配则开始执行，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并且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对后面的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case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不在进行匹配，而是直接执行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，因此，应该在每个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分支后，用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break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语句终止后面的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内容占位符 2"/>
          <p:cNvSpPr>
            <a:spLocks noGrp="1"/>
          </p:cNvSpPr>
          <p:nvPr>
            <p:ph idx="1"/>
          </p:nvPr>
        </p:nvSpPr>
        <p:spPr>
          <a:xfrm>
            <a:off x="395288" y="188913"/>
            <a:ext cx="8291512" cy="613568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课后习题</a:t>
            </a: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3---2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Xiti3_2{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args[]){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char c='\0';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for(int i=1;i&lt;=4;i++){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switch(i){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case 1: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c=‘1';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System.out.print(c);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case 2: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c=‘2';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System.out.print(c);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break;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case 3: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c=‘3';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System.out.print(c);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default: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System.out.print("!");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}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919788" y="1597025"/>
            <a:ext cx="121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1223!!</a:t>
            </a:r>
            <a:endParaRPr lang="en-US" alt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7772400" cy="990600"/>
          </a:xfrm>
        </p:spPr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运算符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）算术运算符：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，*，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%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 +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- -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）关系运算符：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&lt;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&gt;=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&lt;=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==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!=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）布尔逻辑运算符：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!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&amp;&amp;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||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）位运算符：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&amp;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|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^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~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）赋值运算符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，及其扩展赋值运算符如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等。</a:t>
            </a:r>
            <a:endParaRPr lang="zh-CN" altLang="en-US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）条件运算符： 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?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endParaRPr lang="zh-CN" altLang="en-US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）其它：包括分量运算符</a:t>
            </a: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，下标运算符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[]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，实例运算符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instanceof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，内存分配运算符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new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，强制类型转换运算符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类型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，方法调用运算符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() 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等。</a:t>
            </a:r>
            <a:endParaRPr lang="zh-CN" altLang="en-US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1268413"/>
            <a:ext cx="8229600" cy="41338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zh-CN" sz="32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 </a:t>
            </a:r>
            <a:r>
              <a:rPr lang="zh-CN" sz="32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endParaRPr lang="zh-CN" sz="32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while(</a:t>
            </a:r>
            <a:r>
              <a:rPr 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条件</a:t>
            </a: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){</a:t>
            </a:r>
            <a:endParaRPr lang="zh-CN" altLang="zh-CN" sz="240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语句组</a:t>
            </a: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endParaRPr lang="zh-CN" altLang="zh-CN" sz="240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zh-CN" altLang="zh-CN" sz="240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32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do-while</a:t>
            </a:r>
            <a:r>
              <a:rPr lang="zh-CN" sz="32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endParaRPr lang="zh-CN" sz="32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zh-CN" sz="28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 {</a:t>
            </a:r>
            <a:endParaRPr lang="zh-CN" altLang="zh-CN" sz="280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zh-CN" sz="28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语句组</a:t>
            </a:r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zh-CN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zh-CN" sz="28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}while(</a:t>
            </a:r>
            <a:r>
              <a:rPr lang="zh-CN" sz="2800">
                <a:solidFill>
                  <a:srgbClr val="CC0000"/>
                </a:solidFill>
                <a:latin typeface="Courier New" panose="02070309020205020404" pitchFamily="49" charset="0"/>
                <a:ea typeface="楷体_GB2312" pitchFamily="49" charset="-122"/>
              </a:rPr>
              <a:t>条件</a:t>
            </a:r>
            <a:r>
              <a:rPr lang="zh-CN" altLang="zh-CN" sz="28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280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32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</a:t>
            </a:r>
            <a:r>
              <a:rPr lang="zh-CN" sz="32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endParaRPr lang="zh-CN" sz="32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for(</a:t>
            </a:r>
            <a:r>
              <a:rPr 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变量初始化</a:t>
            </a:r>
            <a:r>
              <a:rPr lang="zh-CN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循环条件表达式</a:t>
            </a:r>
            <a:r>
              <a:rPr lang="zh-CN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递增或递减变量的值</a:t>
            </a: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zh-CN" altLang="zh-CN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zh-CN" altLang="zh-CN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语句组</a:t>
            </a:r>
            <a:r>
              <a:rPr lang="zh-CN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zh-CN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zh-CN" altLang="zh-CN" sz="1600">
              <a:solidFill>
                <a:srgbClr val="030209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673100" y="130175"/>
            <a:ext cx="5624513" cy="777875"/>
          </a:xfrm>
        </p:spPr>
        <p:txBody>
          <a:bodyPr>
            <a:normAutofit fontScale="90000"/>
          </a:bodyPr>
          <a:lstStyle/>
          <a:p>
            <a:r>
              <a:rPr lang="zh-CN" sz="4800" b="0">
                <a:latin typeface="Arial" panose="020B0604020202020204" pitchFamily="34" charset="0"/>
                <a:ea typeface="宋体" panose="02010600030101010101" pitchFamily="2" charset="-122"/>
              </a:rPr>
              <a:t>循环语句</a:t>
            </a:r>
            <a:endParaRPr lang="zh-CN" sz="4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练习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编写一个</a:t>
            </a: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Java Application</a:t>
            </a:r>
            <a:r>
              <a:rPr lang="zh-CN" altLang="en-US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程序</a:t>
            </a: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100</a:t>
            </a:r>
            <a:r>
              <a:rPr lang="zh-CN" altLang="en-US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间的所有奇数</a:t>
            </a: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  <a:endParaRPr lang="en-US" altLang="zh-CN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OddNumer{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args[]){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for(int i=1;i&lt;100;i++){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if(i%2==1){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System.out.println(i);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编写一个应用程序，求</a:t>
            </a: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1!+2!+3!+…+20!</a:t>
            </a:r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</a:t>
            </a:r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求和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表示每项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表示循环变量，从</a:t>
            </a: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变到</a:t>
            </a: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item=item*i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AddJiecheng{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args[]){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long sum=0;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item=1;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for(int i=1;i&lt;=20;i++){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item=item*i;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sum=sum+item;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System.out.println(sum);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标题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147248" cy="5635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1+1/2!+1/3!+1/4!+…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内容占位符 2"/>
          <p:cNvSpPr>
            <a:spLocks noGrp="1"/>
          </p:cNvSpPr>
          <p:nvPr>
            <p:ph idx="1"/>
          </p:nvPr>
        </p:nvSpPr>
        <p:spPr>
          <a:xfrm>
            <a:off x="395288" y="692150"/>
            <a:ext cx="8291512" cy="563245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Example {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public static void main(String 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args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[]) {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double sum=0,item=1;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=1,n=20;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while(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&lt;=n) { 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sum=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sum+item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=i+1; 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item=item*(1.0/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         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}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("sum="+sum);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}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/>
            <a:endParaRPr lang="zh-CN" altLang="en-US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839787"/>
          </a:xfrm>
        </p:spPr>
        <p:txBody>
          <a:bodyPr/>
          <a:lstStyle/>
          <a:p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break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continue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的区别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break</a:t>
            </a:r>
            <a:r>
              <a:rPr lang="zh-CN" altLang="en-US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跳出循环</a:t>
            </a:r>
            <a:endParaRPr lang="zh-CN" altLang="en-US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continue</a:t>
            </a:r>
            <a:r>
              <a:rPr lang="zh-CN" altLang="en-US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跳出本轮循环</a:t>
            </a:r>
            <a:endParaRPr lang="zh-CN" altLang="en-US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7772400" cy="839787"/>
          </a:xfrm>
        </p:spPr>
        <p:txBody>
          <a:bodyPr/>
          <a:lstStyle/>
          <a:p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break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continue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的区别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4704"/>
            <a:ext cx="8534400" cy="6208712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dirty="0" err="1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breakContinue</a:t>
            </a: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public static void main(String </a:t>
            </a:r>
            <a:r>
              <a:rPr lang="en-US" altLang="zh-CN" dirty="0" err="1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[]){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for(</a:t>
            </a:r>
            <a:r>
              <a:rPr lang="en-US" altLang="zh-CN" dirty="0" err="1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=1;i&lt;11;i++){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if(i%2==0){			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break;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//continue;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}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System.out.print</a:t>
            </a: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思考，该程序的执行结果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break:1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continue:1 3 5 7 9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BreakTest 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public static void main( String args[] ) 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int count;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for ( count = 1; count &lt;= 10; count++ ) 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if ( count == 5 )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	break;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//continue; 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System.out.print(count);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572000" y="57340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1234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eturn  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</a:rPr>
              <a:t>返回语句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532812" cy="52562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    sumValue(){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int sum;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……..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return sum;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算术运算符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整数之间做除法，只保留整数部分而舍弃小数部分。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ea typeface="宋体" panose="02010600030101010101" pitchFamily="2" charset="-122"/>
              </a:rPr>
              <a:t>int x=355;</a:t>
            </a:r>
            <a:endParaRPr lang="en-US" altLang="zh-CN">
              <a:solidFill>
                <a:srgbClr val="030209"/>
              </a:solidFill>
              <a:ea typeface="宋体" panose="02010600030101010101" pitchFamily="2" charset="-12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ea typeface="宋体" panose="02010600030101010101" pitchFamily="2" charset="-122"/>
              </a:rPr>
              <a:t>x=x/100*100;</a:t>
            </a:r>
            <a:endParaRPr lang="en-US" altLang="zh-CN">
              <a:solidFill>
                <a:srgbClr val="030209"/>
              </a:solidFill>
              <a:ea typeface="宋体" panose="02010600030101010101" pitchFamily="2" charset="-12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ea typeface="宋体" panose="02010600030101010101" pitchFamily="2" charset="-122"/>
              </a:rPr>
              <a:t>System.out.println(x);</a:t>
            </a:r>
            <a:endParaRPr lang="en-US" altLang="zh-CN">
              <a:solidFill>
                <a:srgbClr val="030209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Java</a:t>
            </a:r>
            <a:r>
              <a:rPr lang="zh-CN" altLang="en-US"/>
              <a:t>技术及其应用</a:t>
            </a:r>
            <a:endParaRPr lang="en-US" altLang="zh-CN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933825"/>
            <a:ext cx="5761037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5877" y="2967335"/>
            <a:ext cx="6792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zh-CN" sz="72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  You!</a:t>
            </a:r>
            <a:endParaRPr lang="zh-CN" altLang="en-US" sz="7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整型*浮点型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（类型）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浮点型*浮点型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（类型）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浮点型*整型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（类型）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（类型）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（类型）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（类型）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Scoping{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args[]){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i1=5;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i2=2;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double d1=5;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double d2=2;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i3=i1/i2;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double d3=i1/i2;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double d4=d1/i2;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double d5=i1/d2;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double d6=d1/d2;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Java</a:t>
            </a:r>
            <a:r>
              <a:rPr lang="zh-CN" altLang="en-US"/>
              <a:t>技术及其应用</a:t>
            </a:r>
            <a:endParaRPr lang="en-US" altLang="zh-CN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632450" y="3735388"/>
            <a:ext cx="78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I3=2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651500" y="4149725"/>
            <a:ext cx="112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d3=2.0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651500" y="4651375"/>
            <a:ext cx="112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d4=2.5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651500" y="5084763"/>
            <a:ext cx="112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d5=2.5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651500" y="5516563"/>
            <a:ext cx="112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d6=2.5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Java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对“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+”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进行了扩展，可以进行字符串连接，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如：“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abc”+“def”=“abcdef”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“%”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运算符     取模运算，可以对浮点型数据进行运算。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如：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5 % 2   =   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2.5%2   =0.5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2.5%1.5=1.0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2.5%1.4=1.1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2.5%1.2=0.1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73463"/>
            <a:ext cx="5524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10038"/>
            <a:ext cx="5524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652963"/>
            <a:ext cx="5524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18100"/>
            <a:ext cx="5524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661025"/>
            <a:ext cx="5524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7772400" cy="990600"/>
          </a:xfrm>
        </p:spPr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算术运算符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1268413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++,--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++a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先自加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，然后再参与运算；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a++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先参与运算，然后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自加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 a=1;</a:t>
            </a:r>
            <a:endParaRPr lang="en-US" altLang="zh-CN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int j1=++a;</a:t>
            </a:r>
            <a:endParaRPr lang="en-US" altLang="zh-CN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int j2=a++;</a:t>
            </a:r>
            <a:endParaRPr lang="en-US" altLang="zh-CN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int j3=--a;</a:t>
            </a:r>
            <a:endParaRPr lang="en-US" altLang="zh-CN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int j4=a--;</a:t>
            </a:r>
            <a:endParaRPr lang="en-US" altLang="zh-CN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356100" y="4005263"/>
            <a:ext cx="197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a=2;   j1=a=2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356100" y="4652963"/>
            <a:ext cx="1887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j2=a=2;  a=3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427538" y="5300663"/>
            <a:ext cx="180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a=2; j3=a=2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427538" y="6021388"/>
            <a:ext cx="1887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j4=a=2; a=1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8200" grpId="0"/>
      <p:bldP spid="82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7772400" cy="990600"/>
          </a:xfrm>
        </p:spPr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关系运算符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539750" y="1268413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>
                <a:solidFill>
                  <a:srgbClr val="030209"/>
                </a:solidFill>
                <a:ea typeface="宋体" panose="02010600030101010101" pitchFamily="2" charset="-122"/>
              </a:rPr>
              <a:t>关系运算符： </a:t>
            </a:r>
            <a:r>
              <a:rPr lang="en-US" altLang="zh-CN" sz="2800" b="1">
                <a:solidFill>
                  <a:srgbClr val="030209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2800" b="1">
                <a:solidFill>
                  <a:srgbClr val="03020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30209"/>
                </a:solidFill>
                <a:ea typeface="宋体" panose="02010600030101010101" pitchFamily="2" charset="-122"/>
              </a:rPr>
              <a:t>&lt;</a:t>
            </a:r>
            <a:r>
              <a:rPr lang="zh-CN" altLang="en-US" sz="2800" b="1">
                <a:solidFill>
                  <a:srgbClr val="03020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30209"/>
                </a:solidFill>
                <a:ea typeface="宋体" panose="02010600030101010101" pitchFamily="2" charset="-122"/>
              </a:rPr>
              <a:t>&gt;=</a:t>
            </a:r>
            <a:r>
              <a:rPr lang="zh-CN" altLang="en-US" sz="2800" b="1">
                <a:solidFill>
                  <a:srgbClr val="03020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30209"/>
                </a:solidFill>
                <a:ea typeface="宋体" panose="02010600030101010101" pitchFamily="2" charset="-122"/>
              </a:rPr>
              <a:t>&lt;=</a:t>
            </a:r>
            <a:r>
              <a:rPr lang="zh-CN" altLang="en-US" sz="2800" b="1">
                <a:solidFill>
                  <a:srgbClr val="03020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30209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800" b="1">
                <a:solidFill>
                  <a:srgbClr val="03020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30209"/>
                </a:solidFill>
                <a:ea typeface="宋体" panose="02010600030101010101" pitchFamily="2" charset="-122"/>
              </a:rPr>
              <a:t>!=</a:t>
            </a:r>
            <a:endParaRPr lang="en-US" altLang="zh-CN" sz="2800" b="1">
              <a:solidFill>
                <a:srgbClr val="030209"/>
              </a:solidFill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>
                <a:solidFill>
                  <a:srgbClr val="160B37"/>
                </a:solidFill>
                <a:ea typeface="宋体" panose="02010600030101010101" pitchFamily="2" charset="-122"/>
              </a:rPr>
              <a:t>运算结果是</a:t>
            </a:r>
            <a:r>
              <a:rPr lang="en-US" altLang="zh-CN" sz="2800" b="1">
                <a:solidFill>
                  <a:srgbClr val="160B37"/>
                </a:solidFill>
                <a:ea typeface="宋体" panose="02010600030101010101" pitchFamily="2" charset="-122"/>
              </a:rPr>
              <a:t>boolean</a:t>
            </a:r>
            <a:r>
              <a:rPr lang="zh-CN" altLang="en-US" sz="2800" b="1">
                <a:solidFill>
                  <a:srgbClr val="160B37"/>
                </a:solidFill>
                <a:ea typeface="宋体" panose="02010600030101010101" pitchFamily="2" charset="-122"/>
              </a:rPr>
              <a:t>型</a:t>
            </a:r>
            <a:endParaRPr lang="zh-CN" altLang="en-US" sz="2800" b="1">
              <a:solidFill>
                <a:srgbClr val="160B37"/>
              </a:solidFill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800" b="1">
                <a:solidFill>
                  <a:srgbClr val="160B37"/>
                </a:solidFill>
                <a:ea typeface="宋体" panose="02010600030101010101" pitchFamily="2" charset="-122"/>
              </a:rPr>
              <a:t>10&lt;9   = false      10&gt;9   =true 10!=9  =true</a:t>
            </a:r>
            <a:endParaRPr lang="en-US" altLang="zh-CN" sz="2800" b="1">
              <a:solidFill>
                <a:srgbClr val="160B37"/>
              </a:solidFill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10&gt;9-3 =?</a:t>
            </a:r>
            <a:endParaRPr lang="en-US" alt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算法运算符的级别高于关系运算符，因此相当于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10&gt;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9-3)  =true</a:t>
            </a:r>
            <a:endParaRPr lang="en-US" alt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800" b="1">
                <a:solidFill>
                  <a:srgbClr val="160B37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800" b="1">
                <a:solidFill>
                  <a:srgbClr val="160B37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2800" b="1">
                <a:solidFill>
                  <a:srgbClr val="160B37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800" b="1">
                <a:solidFill>
                  <a:srgbClr val="160B37"/>
                </a:solidFill>
                <a:ea typeface="宋体" panose="02010600030101010101" pitchFamily="2" charset="-122"/>
              </a:rPr>
              <a:t>的区别</a:t>
            </a:r>
            <a:endParaRPr lang="zh-CN" altLang="en-US" sz="2800" b="1">
              <a:solidFill>
                <a:srgbClr val="160B37"/>
              </a:solidFill>
              <a:ea typeface="宋体" panose="02010600030101010101" pitchFamily="2" charset="-122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160B37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800" b="1">
                <a:solidFill>
                  <a:srgbClr val="160B37"/>
                </a:solidFill>
                <a:ea typeface="宋体" panose="02010600030101010101" pitchFamily="2" charset="-122"/>
              </a:rPr>
              <a:t>赋值运算符；</a:t>
            </a:r>
            <a:endParaRPr lang="zh-CN" altLang="en-US" sz="2800" b="1">
              <a:solidFill>
                <a:srgbClr val="160B37"/>
              </a:solidFill>
              <a:ea typeface="宋体" panose="02010600030101010101" pitchFamily="2" charset="-122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160B37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800" b="1">
                <a:solidFill>
                  <a:srgbClr val="160B37"/>
                </a:solidFill>
                <a:ea typeface="宋体" panose="02010600030101010101" pitchFamily="2" charset="-122"/>
              </a:rPr>
              <a:t>关系运算符，判断是否相等；</a:t>
            </a:r>
            <a:endParaRPr lang="zh-CN" altLang="en-US" sz="2800" b="1">
              <a:solidFill>
                <a:srgbClr val="160B37"/>
              </a:solidFill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9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GI1ZDRlODU1NmU1NjYzOTgzMDRiZjdhZDgyNDkxO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5822</Words>
  <Application>WPS 演示</Application>
  <PresentationFormat>全屏显示(4:3)</PresentationFormat>
  <Paragraphs>493</Paragraphs>
  <Slides>40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宋体</vt:lpstr>
      <vt:lpstr>Wingdings</vt:lpstr>
      <vt:lpstr>Verdana</vt:lpstr>
      <vt:lpstr>楷体_GB2312</vt:lpstr>
      <vt:lpstr>新宋体</vt:lpstr>
      <vt:lpstr>微软雅黑</vt:lpstr>
      <vt:lpstr>Arial Unicode MS</vt:lpstr>
      <vt:lpstr>Calibri</vt:lpstr>
      <vt:lpstr>Arial Narrow</vt:lpstr>
      <vt:lpstr>Times New Roman</vt:lpstr>
      <vt:lpstr>Courier New</vt:lpstr>
      <vt:lpstr>Franklin Gothic Medium</vt:lpstr>
      <vt:lpstr>Office 主题​​</vt:lpstr>
      <vt:lpstr>Java教程-运算符和控制语句</vt:lpstr>
      <vt:lpstr>一、运算符</vt:lpstr>
      <vt:lpstr>运算符</vt:lpstr>
      <vt:lpstr>算术运算符/</vt:lpstr>
      <vt:lpstr>PowerPoint 演示文稿</vt:lpstr>
      <vt:lpstr>练习</vt:lpstr>
      <vt:lpstr>PowerPoint 演示文稿</vt:lpstr>
      <vt:lpstr>算术运算符</vt:lpstr>
      <vt:lpstr>关系运算符</vt:lpstr>
      <vt:lpstr>扩展赋值运算符</vt:lpstr>
      <vt:lpstr>运算符</vt:lpstr>
      <vt:lpstr>运算符的优先次序</vt:lpstr>
      <vt:lpstr>运算符的优先次序</vt:lpstr>
      <vt:lpstr>小结</vt:lpstr>
      <vt:lpstr>二、控制语句</vt:lpstr>
      <vt:lpstr>控制语句</vt:lpstr>
      <vt:lpstr>if-else 选择语句</vt:lpstr>
      <vt:lpstr>思考：以下语句是否正确</vt:lpstr>
      <vt:lpstr>PowerPoint 演示文稿</vt:lpstr>
      <vt:lpstr>练习</vt:lpstr>
      <vt:lpstr>条件语句</vt:lpstr>
      <vt:lpstr>提示</vt:lpstr>
      <vt:lpstr>PowerPoint 演示文稿</vt:lpstr>
      <vt:lpstr>练习</vt:lpstr>
      <vt:lpstr>PowerPoint 演示文稿</vt:lpstr>
      <vt:lpstr>switch 选择语句</vt:lpstr>
      <vt:lpstr>PowerPoint 演示文稿</vt:lpstr>
      <vt:lpstr>PowerPoint 演示文稿</vt:lpstr>
      <vt:lpstr>PowerPoint 演示文稿</vt:lpstr>
      <vt:lpstr>循环语句</vt:lpstr>
      <vt:lpstr>练习</vt:lpstr>
      <vt:lpstr>PowerPoint 演示文稿</vt:lpstr>
      <vt:lpstr>练习</vt:lpstr>
      <vt:lpstr>PowerPoint 演示文稿</vt:lpstr>
      <vt:lpstr>计算1+1/2!+1/3!+1/4!+…的前20项</vt:lpstr>
      <vt:lpstr>break和continue的区别</vt:lpstr>
      <vt:lpstr>break和continue的区别</vt:lpstr>
      <vt:lpstr>练习</vt:lpstr>
      <vt:lpstr>return  返回语句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Java教程-运算符和控制语句</dc:title>
  <dc:creator>段娉婷</dc:creator>
  <cp:lastModifiedBy>商嘉一</cp:lastModifiedBy>
  <cp:revision>8</cp:revision>
  <dcterms:created xsi:type="dcterms:W3CDTF">2017-09-23T06:31:00Z</dcterms:created>
  <dcterms:modified xsi:type="dcterms:W3CDTF">2022-04-28T06:04:11Z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8378964953744EFEB8F6D0BD9B3D8BC1</vt:lpwstr>
  </property>
  <property fmtid="{D5CDD505-2E9C-101B-9397-08002B2CF9AE}" pid="3" name="KSOProductBuildVer">
    <vt:lpwstr>2052-11.1.0.11636</vt:lpwstr>
  </property>
</Properties>
</file>